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notesSlides/notesSlide44.xml" ContentType="application/vnd.openxmlformats-officedocument.presentationml.notesSlide+xml"/>
  <Override PartName="/ppt/tags/tag45.xml" ContentType="application/vnd.openxmlformats-officedocument.presentationml.tags+xml"/>
  <Override PartName="/ppt/notesSlides/notesSlide45.xml" ContentType="application/vnd.openxmlformats-officedocument.presentationml.notesSlide+xml"/>
  <Override PartName="/ppt/tags/tag46.xml" ContentType="application/vnd.openxmlformats-officedocument.presentationml.tags+xml"/>
  <Override PartName="/ppt/notesSlides/notesSlide46.xml" ContentType="application/vnd.openxmlformats-officedocument.presentationml.notesSlide+xml"/>
  <Override PartName="/ppt/tags/tag47.xml" ContentType="application/vnd.openxmlformats-officedocument.presentationml.tags+xml"/>
  <Override PartName="/ppt/notesSlides/notesSlide47.xml" ContentType="application/vnd.openxmlformats-officedocument.presentationml.notesSlide+xml"/>
  <Override PartName="/ppt/tags/tag48.xml" ContentType="application/vnd.openxmlformats-officedocument.presentationml.tags+xml"/>
  <Override PartName="/ppt/notesSlides/notesSlide48.xml" ContentType="application/vnd.openxmlformats-officedocument.presentationml.notesSlide+xml"/>
  <Override PartName="/ppt/tags/tag49.xml" ContentType="application/vnd.openxmlformats-officedocument.presentationml.tags+xml"/>
  <Override PartName="/ppt/notesSlides/notesSlide49.xml" ContentType="application/vnd.openxmlformats-officedocument.presentationml.notesSlide+xml"/>
  <Override PartName="/ppt/tags/tag50.xml" ContentType="application/vnd.openxmlformats-officedocument.presentationml.tags+xml"/>
  <Override PartName="/ppt/notesSlides/notesSlide50.xml" ContentType="application/vnd.openxmlformats-officedocument.presentationml.notesSlide+xml"/>
  <Override PartName="/ppt/tags/tag51.xml" ContentType="application/vnd.openxmlformats-officedocument.presentationml.tags+xml"/>
  <Override PartName="/ppt/notesSlides/notesSlide51.xml" ContentType="application/vnd.openxmlformats-officedocument.presentationml.notesSlide+xml"/>
  <Override PartName="/ppt/tags/tag52.xml" ContentType="application/vnd.openxmlformats-officedocument.presentationml.tags+xml"/>
  <Override PartName="/ppt/notesSlides/notesSlide52.xml" ContentType="application/vnd.openxmlformats-officedocument.presentationml.notesSlide+xml"/>
  <Override PartName="/ppt/tags/tag53.xml" ContentType="application/vnd.openxmlformats-officedocument.presentationml.tags+xml"/>
  <Override PartName="/ppt/notesSlides/notesSlide53.xml" ContentType="application/vnd.openxmlformats-officedocument.presentationml.notesSlide+xml"/>
  <Override PartName="/ppt/tags/tag54.xml" ContentType="application/vnd.openxmlformats-officedocument.presentationml.tags+xml"/>
  <Override PartName="/ppt/notesSlides/notesSlide54.xml" ContentType="application/vnd.openxmlformats-officedocument.presentationml.notesSlide+xml"/>
  <Override PartName="/ppt/tags/tag55.xml" ContentType="application/vnd.openxmlformats-officedocument.presentationml.tags+xml"/>
  <Override PartName="/ppt/notesSlides/notesSlide55.xml" ContentType="application/vnd.openxmlformats-officedocument.presentationml.notesSlide+xml"/>
  <Override PartName="/ppt/tags/tag56.xml" ContentType="application/vnd.openxmlformats-officedocument.presentationml.tags+xml"/>
  <Override PartName="/ppt/notesSlides/notesSlide56.xml" ContentType="application/vnd.openxmlformats-officedocument.presentationml.notesSlide+xml"/>
  <Override PartName="/ppt/tags/tag57.xml" ContentType="application/vnd.openxmlformats-officedocument.presentationml.tags+xml"/>
  <Override PartName="/ppt/notesSlides/notesSlide57.xml" ContentType="application/vnd.openxmlformats-officedocument.presentationml.notesSlide+xml"/>
  <Override PartName="/ppt/tags/tag58.xml" ContentType="application/vnd.openxmlformats-officedocument.presentationml.tags+xml"/>
  <Override PartName="/ppt/notesSlides/notesSlide58.xml" ContentType="application/vnd.openxmlformats-officedocument.presentationml.notesSlide+xml"/>
  <Override PartName="/ppt/tags/tag59.xml" ContentType="application/vnd.openxmlformats-officedocument.presentationml.tags+xml"/>
  <Override PartName="/ppt/notesSlides/notesSlide59.xml" ContentType="application/vnd.openxmlformats-officedocument.presentationml.notesSlide+xml"/>
  <Override PartName="/ppt/tags/tag60.xml" ContentType="application/vnd.openxmlformats-officedocument.presentationml.tags+xml"/>
  <Override PartName="/ppt/notesSlides/notesSlide60.xml" ContentType="application/vnd.openxmlformats-officedocument.presentationml.notesSlide+xml"/>
  <Override PartName="/ppt/tags/tag61.xml" ContentType="application/vnd.openxmlformats-officedocument.presentationml.tags+xml"/>
  <Override PartName="/ppt/notesSlides/notesSlide61.xml" ContentType="application/vnd.openxmlformats-officedocument.presentationml.notesSlide+xml"/>
  <Override PartName="/ppt/tags/tag62.xml" ContentType="application/vnd.openxmlformats-officedocument.presentationml.tags+xml"/>
  <Override PartName="/ppt/notesSlides/notesSlide62.xml" ContentType="application/vnd.openxmlformats-officedocument.presentationml.notesSlide+xml"/>
  <Override PartName="/ppt/tags/tag63.xml" ContentType="application/vnd.openxmlformats-officedocument.presentationml.tags+xml"/>
  <Override PartName="/ppt/notesSlides/notesSlide63.xml" ContentType="application/vnd.openxmlformats-officedocument.presentationml.notesSlide+xml"/>
  <Override PartName="/ppt/tags/tag64.xml" ContentType="application/vnd.openxmlformats-officedocument.presentationml.tags+xml"/>
  <Override PartName="/ppt/notesSlides/notesSlide64.xml" ContentType="application/vnd.openxmlformats-officedocument.presentationml.notesSlide+xml"/>
  <Override PartName="/ppt/tags/tag65.xml" ContentType="application/vnd.openxmlformats-officedocument.presentationml.tags+xml"/>
  <Override PartName="/ppt/notesSlides/notesSlide65.xml" ContentType="application/vnd.openxmlformats-officedocument.presentationml.notesSlide+xml"/>
  <Override PartName="/ppt/tags/tag66.xml" ContentType="application/vnd.openxmlformats-officedocument.presentationml.tags+xml"/>
  <Override PartName="/ppt/notesSlides/notesSlide66.xml" ContentType="application/vnd.openxmlformats-officedocument.presentationml.notesSlide+xml"/>
  <Override PartName="/ppt/tags/tag67.xml" ContentType="application/vnd.openxmlformats-officedocument.presentationml.tags+xml"/>
  <Override PartName="/ppt/notesSlides/notesSlide67.xml" ContentType="application/vnd.openxmlformats-officedocument.presentationml.notesSlide+xml"/>
  <Override PartName="/ppt/tags/tag68.xml" ContentType="application/vnd.openxmlformats-officedocument.presentationml.tags+xml"/>
  <Override PartName="/ppt/notesSlides/notesSlide68.xml" ContentType="application/vnd.openxmlformats-officedocument.presentationml.notesSlide+xml"/>
  <Override PartName="/ppt/tags/tag69.xml" ContentType="application/vnd.openxmlformats-officedocument.presentationml.tags+xml"/>
  <Override PartName="/ppt/notesSlides/notesSlide69.xml" ContentType="application/vnd.openxmlformats-officedocument.presentationml.notesSlide+xml"/>
  <Override PartName="/ppt/tags/tag70.xml" ContentType="application/vnd.openxmlformats-officedocument.presentationml.tags+xml"/>
  <Override PartName="/ppt/notesSlides/notesSlide70.xml" ContentType="application/vnd.openxmlformats-officedocument.presentationml.notesSlide+xml"/>
  <Override PartName="/ppt/tags/tag71.xml" ContentType="application/vnd.openxmlformats-officedocument.presentationml.tags+xml"/>
  <Override PartName="/ppt/notesSlides/notesSlide71.xml" ContentType="application/vnd.openxmlformats-officedocument.presentationml.notesSlide+xml"/>
  <Override PartName="/ppt/tags/tag72.xml" ContentType="application/vnd.openxmlformats-officedocument.presentationml.tags+xml"/>
  <Override PartName="/ppt/notesSlides/notesSlide72.xml" ContentType="application/vnd.openxmlformats-officedocument.presentationml.notesSlide+xml"/>
  <Override PartName="/ppt/tags/tag73.xml" ContentType="application/vnd.openxmlformats-officedocument.presentationml.tags+xml"/>
  <Override PartName="/ppt/notesSlides/notesSlide73.xml" ContentType="application/vnd.openxmlformats-officedocument.presentationml.notesSlide+xml"/>
  <Override PartName="/ppt/tags/tag74.xml" ContentType="application/vnd.openxmlformats-officedocument.presentationml.tags+xml"/>
  <Override PartName="/ppt/notesSlides/notesSlide74.xml" ContentType="application/vnd.openxmlformats-officedocument.presentationml.notesSlide+xml"/>
  <Override PartName="/ppt/tags/tag75.xml" ContentType="application/vnd.openxmlformats-officedocument.presentationml.tags+xml"/>
  <Override PartName="/ppt/notesSlides/notesSlide75.xml" ContentType="application/vnd.openxmlformats-officedocument.presentationml.notesSlide+xml"/>
  <Override PartName="/ppt/tags/tag76.xml" ContentType="application/vnd.openxmlformats-officedocument.presentationml.tags+xml"/>
  <Override PartName="/ppt/notesSlides/notesSlide76.xml" ContentType="application/vnd.openxmlformats-officedocument.presentationml.notesSlide+xml"/>
  <Override PartName="/ppt/tags/tag77.xml" ContentType="application/vnd.openxmlformats-officedocument.presentationml.tags+xml"/>
  <Override PartName="/ppt/notesSlides/notesSlide77.xml" ContentType="application/vnd.openxmlformats-officedocument.presentationml.notesSlide+xml"/>
  <Override PartName="/ppt/tags/tag78.xml" ContentType="application/vnd.openxmlformats-officedocument.presentationml.tags+xml"/>
  <Override PartName="/ppt/notesSlides/notesSlide78.xml" ContentType="application/vnd.openxmlformats-officedocument.presentationml.notesSlide+xml"/>
  <Override PartName="/ppt/tags/tag79.xml" ContentType="application/vnd.openxmlformats-officedocument.presentationml.tags+xml"/>
  <Override PartName="/ppt/notesSlides/notesSlide79.xml" ContentType="application/vnd.openxmlformats-officedocument.presentationml.notesSlide+xml"/>
  <Override PartName="/ppt/tags/tag80.xml" ContentType="application/vnd.openxmlformats-officedocument.presentationml.tags+xml"/>
  <Override PartName="/ppt/notesSlides/notesSlide80.xml" ContentType="application/vnd.openxmlformats-officedocument.presentationml.notesSlide+xml"/>
  <Override PartName="/ppt/tags/tag81.xml" ContentType="application/vnd.openxmlformats-officedocument.presentationml.tags+xml"/>
  <Override PartName="/ppt/notesSlides/notesSlide81.xml" ContentType="application/vnd.openxmlformats-officedocument.presentationml.notesSlide+xml"/>
  <Override PartName="/ppt/tags/tag82.xml" ContentType="application/vnd.openxmlformats-officedocument.presentationml.tags+xml"/>
  <Override PartName="/ppt/notesSlides/notesSlide82.xml" ContentType="application/vnd.openxmlformats-officedocument.presentationml.notesSlide+xml"/>
  <Override PartName="/ppt/tags/tag83.xml" ContentType="application/vnd.openxmlformats-officedocument.presentationml.tags+xml"/>
  <Override PartName="/ppt/notesSlides/notesSlide83.xml" ContentType="application/vnd.openxmlformats-officedocument.presentationml.notesSlide+xml"/>
  <Override PartName="/ppt/tags/tag84.xml" ContentType="application/vnd.openxmlformats-officedocument.presentationml.tags+xml"/>
  <Override PartName="/ppt/notesSlides/notesSlide84.xml" ContentType="application/vnd.openxmlformats-officedocument.presentationml.notesSlide+xml"/>
  <Override PartName="/ppt/tags/tag85.xml" ContentType="application/vnd.openxmlformats-officedocument.presentationml.tags+xml"/>
  <Override PartName="/ppt/notesSlides/notesSlide85.xml" ContentType="application/vnd.openxmlformats-officedocument.presentationml.notesSlide+xml"/>
  <Override PartName="/ppt/tags/tag86.xml" ContentType="application/vnd.openxmlformats-officedocument.presentationml.tags+xml"/>
  <Override PartName="/ppt/notesSlides/notesSlide86.xml" ContentType="application/vnd.openxmlformats-officedocument.presentationml.notesSlide+xml"/>
  <Override PartName="/ppt/tags/tag87.xml" ContentType="application/vnd.openxmlformats-officedocument.presentationml.tags+xml"/>
  <Override PartName="/ppt/notesSlides/notesSlide87.xml" ContentType="application/vnd.openxmlformats-officedocument.presentationml.notesSlide+xml"/>
  <Override PartName="/ppt/tags/tag88.xml" ContentType="application/vnd.openxmlformats-officedocument.presentationml.tags+xml"/>
  <Override PartName="/ppt/notesSlides/notesSlide88.xml" ContentType="application/vnd.openxmlformats-officedocument.presentationml.notesSlide+xml"/>
  <Override PartName="/ppt/tags/tag89.xml" ContentType="application/vnd.openxmlformats-officedocument.presentationml.tags+xml"/>
  <Override PartName="/ppt/notesSlides/notesSlide89.xml" ContentType="application/vnd.openxmlformats-officedocument.presentationml.notesSlide+xml"/>
  <Override PartName="/ppt/tags/tag90.xml" ContentType="application/vnd.openxmlformats-officedocument.presentationml.tags+xml"/>
  <Override PartName="/ppt/notesSlides/notesSlide90.xml" ContentType="application/vnd.openxmlformats-officedocument.presentationml.notesSlide+xml"/>
  <Override PartName="/ppt/tags/tag91.xml" ContentType="application/vnd.openxmlformats-officedocument.presentationml.tags+xml"/>
  <Override PartName="/ppt/notesSlides/notesSlide91.xml" ContentType="application/vnd.openxmlformats-officedocument.presentationml.notesSlide+xml"/>
  <Override PartName="/ppt/tags/tag92.xml" ContentType="application/vnd.openxmlformats-officedocument.presentationml.tags+xml"/>
  <Override PartName="/ppt/notesSlides/notesSlide92.xml" ContentType="application/vnd.openxmlformats-officedocument.presentationml.notesSlide+xml"/>
  <Override PartName="/ppt/tags/tag93.xml" ContentType="application/vnd.openxmlformats-officedocument.presentationml.tags+xml"/>
  <Override PartName="/ppt/notesSlides/notesSlide93.xml" ContentType="application/vnd.openxmlformats-officedocument.presentationml.notesSlide+xml"/>
  <Override PartName="/ppt/tags/tag94.xml" ContentType="application/vnd.openxmlformats-officedocument.presentationml.tags+xml"/>
  <Override PartName="/ppt/notesSlides/notesSlide94.xml" ContentType="application/vnd.openxmlformats-officedocument.presentationml.notesSlide+xml"/>
  <Override PartName="/ppt/charts/chart2.xml" ContentType="application/vnd.openxmlformats-officedocument.drawingml.chart+xml"/>
  <Override PartName="/ppt/tags/tag95.xml" ContentType="application/vnd.openxmlformats-officedocument.presentationml.tags+xml"/>
  <Override PartName="/ppt/notesSlides/notesSlide95.xml" ContentType="application/vnd.openxmlformats-officedocument.presentationml.notesSlide+xml"/>
  <Override PartName="/ppt/tags/tag96.xml" ContentType="application/vnd.openxmlformats-officedocument.presentationml.tags+xml"/>
  <Override PartName="/ppt/notesSlides/notesSlide96.xml" ContentType="application/vnd.openxmlformats-officedocument.presentationml.notesSlide+xml"/>
  <Override PartName="/ppt/tags/tag97.xml" ContentType="application/vnd.openxmlformats-officedocument.presentationml.tags+xml"/>
  <Override PartName="/ppt/notesSlides/notesSlide97.xml" ContentType="application/vnd.openxmlformats-officedocument.presentationml.notesSlide+xml"/>
  <Override PartName="/ppt/tags/tag98.xml" ContentType="application/vnd.openxmlformats-officedocument.presentationml.tags+xml"/>
  <Override PartName="/ppt/notesSlides/notesSlide98.xml" ContentType="application/vnd.openxmlformats-officedocument.presentationml.notesSlide+xml"/>
  <Override PartName="/ppt/tags/tag99.xml" ContentType="application/vnd.openxmlformats-officedocument.presentationml.tags+xml"/>
  <Override PartName="/ppt/notesSlides/notesSlide99.xml" ContentType="application/vnd.openxmlformats-officedocument.presentationml.notesSlide+xml"/>
  <Override PartName="/ppt/tags/tag100.xml" ContentType="application/vnd.openxmlformats-officedocument.presentationml.tags+xml"/>
  <Override PartName="/ppt/notesSlides/notesSlide100.xml" ContentType="application/vnd.openxmlformats-officedocument.presentationml.notesSlide+xml"/>
  <Override PartName="/ppt/tags/tag101.xml" ContentType="application/vnd.openxmlformats-officedocument.presentationml.tags+xml"/>
  <Override PartName="/ppt/notesSlides/notesSlide101.xml" ContentType="application/vnd.openxmlformats-officedocument.presentationml.notesSlide+xml"/>
  <Override PartName="/ppt/tags/tag102.xml" ContentType="application/vnd.openxmlformats-officedocument.presentationml.tags+xml"/>
  <Override PartName="/ppt/notesSlides/notesSlide102.xml" ContentType="application/vnd.openxmlformats-officedocument.presentationml.notesSlide+xml"/>
  <Override PartName="/ppt/tags/tag103.xml" ContentType="application/vnd.openxmlformats-officedocument.presentationml.tags+xml"/>
  <Override PartName="/ppt/notesSlides/notesSlide103.xml" ContentType="application/vnd.openxmlformats-officedocument.presentationml.notesSlide+xml"/>
  <Override PartName="/ppt/tags/tag104.xml" ContentType="application/vnd.openxmlformats-officedocument.presentationml.tags+xml"/>
  <Override PartName="/ppt/notesSlides/notesSlide104.xml" ContentType="application/vnd.openxmlformats-officedocument.presentationml.notesSlide+xml"/>
  <Override PartName="/ppt/tags/tag105.xml" ContentType="application/vnd.openxmlformats-officedocument.presentationml.tags+xml"/>
  <Override PartName="/ppt/notesSlides/notesSlide105.xml" ContentType="application/vnd.openxmlformats-officedocument.presentationml.notesSlide+xml"/>
  <Override PartName="/ppt/tags/tag106.xml" ContentType="application/vnd.openxmlformats-officedocument.presentationml.tags+xml"/>
  <Override PartName="/ppt/notesSlides/notesSlide106.xml" ContentType="application/vnd.openxmlformats-officedocument.presentationml.notesSlide+xml"/>
  <Override PartName="/ppt/tags/tag107.xml" ContentType="application/vnd.openxmlformats-officedocument.presentationml.tags+xml"/>
  <Override PartName="/ppt/notesSlides/notesSlide107.xml" ContentType="application/vnd.openxmlformats-officedocument.presentationml.notesSlide+xml"/>
  <Override PartName="/ppt/tags/tag108.xml" ContentType="application/vnd.openxmlformats-officedocument.presentationml.tags+xml"/>
  <Override PartName="/ppt/notesSlides/notesSlide108.xml" ContentType="application/vnd.openxmlformats-officedocument.presentationml.notesSlide+xml"/>
  <Override PartName="/ppt/tags/tag109.xml" ContentType="application/vnd.openxmlformats-officedocument.presentationml.tags+xml"/>
  <Override PartName="/ppt/notesSlides/notesSlide109.xml" ContentType="application/vnd.openxmlformats-officedocument.presentationml.notesSlide+xml"/>
  <Override PartName="/ppt/tags/tag110.xml" ContentType="application/vnd.openxmlformats-officedocument.presentationml.tags+xml"/>
  <Override PartName="/ppt/notesSlides/notesSlide110.xml" ContentType="application/vnd.openxmlformats-officedocument.presentationml.notesSlide+xml"/>
  <Override PartName="/ppt/tags/tag111.xml" ContentType="application/vnd.openxmlformats-officedocument.presentationml.tags+xml"/>
  <Override PartName="/ppt/notesSlides/notesSlide111.xml" ContentType="application/vnd.openxmlformats-officedocument.presentationml.notesSlide+xml"/>
  <Override PartName="/ppt/tags/tag112.xml" ContentType="application/vnd.openxmlformats-officedocument.presentationml.tags+xml"/>
  <Override PartName="/ppt/notesSlides/notesSlide112.xml" ContentType="application/vnd.openxmlformats-officedocument.presentationml.notesSlide+xml"/>
  <Override PartName="/ppt/tags/tag113.xml" ContentType="application/vnd.openxmlformats-officedocument.presentationml.tags+xml"/>
  <Override PartName="/ppt/notesSlides/notesSlide113.xml" ContentType="application/vnd.openxmlformats-officedocument.presentationml.notesSlide+xml"/>
  <Override PartName="/ppt/tags/tag114.xml" ContentType="application/vnd.openxmlformats-officedocument.presentationml.tags+xml"/>
  <Override PartName="/ppt/notesSlides/notesSlide114.xml" ContentType="application/vnd.openxmlformats-officedocument.presentationml.notesSlide+xml"/>
  <Override PartName="/ppt/tags/tag115.xml" ContentType="application/vnd.openxmlformats-officedocument.presentationml.tags+xml"/>
  <Override PartName="/ppt/notesSlides/notesSlide115.xml" ContentType="application/vnd.openxmlformats-officedocument.presentationml.notesSlide+xml"/>
  <Override PartName="/ppt/tags/tag116.xml" ContentType="application/vnd.openxmlformats-officedocument.presentationml.tags+xml"/>
  <Override PartName="/ppt/notesSlides/notesSlide116.xml" ContentType="application/vnd.openxmlformats-officedocument.presentationml.notesSlide+xml"/>
  <Override PartName="/ppt/tags/tag117.xml" ContentType="application/vnd.openxmlformats-officedocument.presentationml.tags+xml"/>
  <Override PartName="/ppt/notesSlides/notesSlide117.xml" ContentType="application/vnd.openxmlformats-officedocument.presentationml.notesSlide+xml"/>
  <Override PartName="/ppt/tags/tag118.xml" ContentType="application/vnd.openxmlformats-officedocument.presentationml.tags+xml"/>
  <Override PartName="/ppt/notesSlides/notesSlide118.xml" ContentType="application/vnd.openxmlformats-officedocument.presentationml.notesSlide+xml"/>
  <Override PartName="/ppt/tags/tag119.xml" ContentType="application/vnd.openxmlformats-officedocument.presentationml.tags+xml"/>
  <Override PartName="/ppt/notesSlides/notesSlide119.xml" ContentType="application/vnd.openxmlformats-officedocument.presentationml.notesSlide+xml"/>
  <Override PartName="/ppt/tags/tag120.xml" ContentType="application/vnd.openxmlformats-officedocument.presentationml.tags+xml"/>
  <Override PartName="/ppt/notesSlides/notesSlide120.xml" ContentType="application/vnd.openxmlformats-officedocument.presentationml.notesSlide+xml"/>
  <Override PartName="/ppt/tags/tag121.xml" ContentType="application/vnd.openxmlformats-officedocument.presentationml.tags+xml"/>
  <Override PartName="/ppt/notesSlides/notesSlide121.xml" ContentType="application/vnd.openxmlformats-officedocument.presentationml.notesSlide+xml"/>
  <Override PartName="/ppt/tags/tag122.xml" ContentType="application/vnd.openxmlformats-officedocument.presentationml.tags+xml"/>
  <Override PartName="/ppt/notesSlides/notesSlide122.xml" ContentType="application/vnd.openxmlformats-officedocument.presentationml.notesSlide+xml"/>
  <Override PartName="/ppt/tags/tag123.xml" ContentType="application/vnd.openxmlformats-officedocument.presentationml.tags+xml"/>
  <Override PartName="/ppt/notesSlides/notesSlide123.xml" ContentType="application/vnd.openxmlformats-officedocument.presentationml.notesSlide+xml"/>
  <Override PartName="/ppt/tags/tag124.xml" ContentType="application/vnd.openxmlformats-officedocument.presentationml.tags+xml"/>
  <Override PartName="/ppt/notesSlides/notesSlide124.xml" ContentType="application/vnd.openxmlformats-officedocument.presentationml.notesSlide+xml"/>
  <Override PartName="/ppt/tags/tag125.xml" ContentType="application/vnd.openxmlformats-officedocument.presentationml.tags+xml"/>
  <Override PartName="/ppt/notesSlides/notesSlide125.xml" ContentType="application/vnd.openxmlformats-officedocument.presentationml.notesSlide+xml"/>
  <Override PartName="/ppt/tags/tag126.xml" ContentType="application/vnd.openxmlformats-officedocument.presentationml.tags+xml"/>
  <Override PartName="/ppt/notesSlides/notesSlide126.xml" ContentType="application/vnd.openxmlformats-officedocument.presentationml.notesSlide+xml"/>
  <Override PartName="/ppt/tags/tag127.xml" ContentType="application/vnd.openxmlformats-officedocument.presentationml.tags+xml"/>
  <Override PartName="/ppt/notesSlides/notesSlide127.xml" ContentType="application/vnd.openxmlformats-officedocument.presentationml.notesSlide+xml"/>
  <Override PartName="/ppt/tags/tag128.xml" ContentType="application/vnd.openxmlformats-officedocument.presentationml.tags+xml"/>
  <Override PartName="/ppt/notesSlides/notesSlide128.xml" ContentType="application/vnd.openxmlformats-officedocument.presentationml.notesSlide+xml"/>
  <Override PartName="/ppt/tags/tag129.xml" ContentType="application/vnd.openxmlformats-officedocument.presentationml.tags+xml"/>
  <Override PartName="/ppt/notesSlides/notesSlide129.xml" ContentType="application/vnd.openxmlformats-officedocument.presentationml.notesSlide+xml"/>
  <Override PartName="/ppt/tags/tag130.xml" ContentType="application/vnd.openxmlformats-officedocument.presentationml.tags+xml"/>
  <Override PartName="/ppt/notesSlides/notesSlide130.xml" ContentType="application/vnd.openxmlformats-officedocument.presentationml.notesSlide+xml"/>
  <Override PartName="/ppt/tags/tag131.xml" ContentType="application/vnd.openxmlformats-officedocument.presentationml.tags+xml"/>
  <Override PartName="/ppt/notesSlides/notesSlide131.xml" ContentType="application/vnd.openxmlformats-officedocument.presentationml.notesSlide+xml"/>
  <Override PartName="/ppt/tags/tag132.xml" ContentType="application/vnd.openxmlformats-officedocument.presentationml.tags+xml"/>
  <Override PartName="/ppt/notesSlides/notesSlide132.xml" ContentType="application/vnd.openxmlformats-officedocument.presentationml.notesSlide+xml"/>
  <Override PartName="/ppt/tags/tag133.xml" ContentType="application/vnd.openxmlformats-officedocument.presentationml.tags+xml"/>
  <Override PartName="/ppt/notesSlides/notesSlide133.xml" ContentType="application/vnd.openxmlformats-officedocument.presentationml.notesSlide+xml"/>
  <Override PartName="/ppt/tags/tag134.xml" ContentType="application/vnd.openxmlformats-officedocument.presentationml.tags+xml"/>
  <Override PartName="/ppt/notesSlides/notesSlide134.xml" ContentType="application/vnd.openxmlformats-officedocument.presentationml.notesSlide+xml"/>
  <Override PartName="/ppt/tags/tag135.xml" ContentType="application/vnd.openxmlformats-officedocument.presentationml.tags+xml"/>
  <Override PartName="/ppt/notesSlides/notesSlide135.xml" ContentType="application/vnd.openxmlformats-officedocument.presentationml.notesSlide+xml"/>
  <Override PartName="/ppt/tags/tag136.xml" ContentType="application/vnd.openxmlformats-officedocument.presentationml.tags+xml"/>
  <Override PartName="/ppt/notesSlides/notesSlide136.xml" ContentType="application/vnd.openxmlformats-officedocument.presentationml.notesSlide+xml"/>
  <Override PartName="/ppt/tags/tag137.xml" ContentType="application/vnd.openxmlformats-officedocument.presentationml.tags+xml"/>
  <Override PartName="/ppt/notesSlides/notesSlide137.xml" ContentType="application/vnd.openxmlformats-officedocument.presentationml.notesSlide+xml"/>
  <Override PartName="/ppt/tags/tag138.xml" ContentType="application/vnd.openxmlformats-officedocument.presentationml.tags+xml"/>
  <Override PartName="/ppt/notesSlides/notesSlide138.xml" ContentType="application/vnd.openxmlformats-officedocument.presentationml.notesSlide+xml"/>
  <Override PartName="/ppt/tags/tag139.xml" ContentType="application/vnd.openxmlformats-officedocument.presentationml.tags+xml"/>
  <Override PartName="/ppt/notesSlides/notesSlide139.xml" ContentType="application/vnd.openxmlformats-officedocument.presentationml.notesSlide+xml"/>
  <Override PartName="/ppt/tags/tag140.xml" ContentType="application/vnd.openxmlformats-officedocument.presentationml.tags+xml"/>
  <Override PartName="/ppt/notesSlides/notesSlide140.xml" ContentType="application/vnd.openxmlformats-officedocument.presentationml.notesSlide+xml"/>
  <Override PartName="/ppt/tags/tag141.xml" ContentType="application/vnd.openxmlformats-officedocument.presentationml.tags+xml"/>
  <Override PartName="/ppt/notesSlides/notesSlide141.xml" ContentType="application/vnd.openxmlformats-officedocument.presentationml.notesSlide+xml"/>
  <Override PartName="/ppt/tags/tag1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 id="2147483893" r:id="rId2"/>
  </p:sldMasterIdLst>
  <p:notesMasterIdLst>
    <p:notesMasterId r:id="rId144"/>
  </p:notesMasterIdLst>
  <p:handoutMasterIdLst>
    <p:handoutMasterId r:id="rId145"/>
  </p:handoutMasterIdLst>
  <p:sldIdLst>
    <p:sldId id="633" r:id="rId3"/>
    <p:sldId id="416" r:id="rId4"/>
    <p:sldId id="649" r:id="rId5"/>
    <p:sldId id="417" r:id="rId6"/>
    <p:sldId id="622" r:id="rId7"/>
    <p:sldId id="627" r:id="rId8"/>
    <p:sldId id="635" r:id="rId9"/>
    <p:sldId id="636" r:id="rId10"/>
    <p:sldId id="418" r:id="rId11"/>
    <p:sldId id="634" r:id="rId12"/>
    <p:sldId id="420" r:id="rId13"/>
    <p:sldId id="421" r:id="rId14"/>
    <p:sldId id="422" r:id="rId15"/>
    <p:sldId id="628" r:id="rId16"/>
    <p:sldId id="424" r:id="rId17"/>
    <p:sldId id="425" r:id="rId18"/>
    <p:sldId id="590" r:id="rId19"/>
    <p:sldId id="426" r:id="rId20"/>
    <p:sldId id="533" r:id="rId21"/>
    <p:sldId id="428" r:id="rId22"/>
    <p:sldId id="429" r:id="rId23"/>
    <p:sldId id="430" r:id="rId24"/>
    <p:sldId id="511" r:id="rId25"/>
    <p:sldId id="432" r:id="rId26"/>
    <p:sldId id="512" r:id="rId27"/>
    <p:sldId id="434" r:id="rId28"/>
    <p:sldId id="435" r:id="rId29"/>
    <p:sldId id="436" r:id="rId30"/>
    <p:sldId id="437" r:id="rId31"/>
    <p:sldId id="513" r:id="rId32"/>
    <p:sldId id="514" r:id="rId33"/>
    <p:sldId id="515" r:id="rId34"/>
    <p:sldId id="442" r:id="rId35"/>
    <p:sldId id="516" r:id="rId36"/>
    <p:sldId id="613" r:id="rId37"/>
    <p:sldId id="637" r:id="rId38"/>
    <p:sldId id="599" r:id="rId39"/>
    <p:sldId id="600" r:id="rId40"/>
    <p:sldId id="591" r:id="rId41"/>
    <p:sldId id="452" r:id="rId42"/>
    <p:sldId id="453" r:id="rId43"/>
    <p:sldId id="520" r:id="rId44"/>
    <p:sldId id="534" r:id="rId45"/>
    <p:sldId id="521" r:id="rId46"/>
    <p:sldId id="457" r:id="rId47"/>
    <p:sldId id="458" r:id="rId48"/>
    <p:sldId id="522" r:id="rId49"/>
    <p:sldId id="463" r:id="rId50"/>
    <p:sldId id="464" r:id="rId51"/>
    <p:sldId id="607" r:id="rId52"/>
    <p:sldId id="307" r:id="rId53"/>
    <p:sldId id="308" r:id="rId54"/>
    <p:sldId id="523" r:id="rId55"/>
    <p:sldId id="629" r:id="rId56"/>
    <p:sldId id="311" r:id="rId57"/>
    <p:sldId id="313" r:id="rId58"/>
    <p:sldId id="524" r:id="rId59"/>
    <p:sldId id="601" r:id="rId60"/>
    <p:sldId id="602" r:id="rId61"/>
    <p:sldId id="592" r:id="rId62"/>
    <p:sldId id="330" r:id="rId63"/>
    <p:sldId id="331" r:id="rId64"/>
    <p:sldId id="332" r:id="rId65"/>
    <p:sldId id="333" r:id="rId66"/>
    <p:sldId id="334" r:id="rId67"/>
    <p:sldId id="335" r:id="rId68"/>
    <p:sldId id="336" r:id="rId69"/>
    <p:sldId id="337" r:id="rId70"/>
    <p:sldId id="338" r:id="rId71"/>
    <p:sldId id="339" r:id="rId72"/>
    <p:sldId id="527" r:id="rId73"/>
    <p:sldId id="348" r:id="rId74"/>
    <p:sldId id="349" r:id="rId75"/>
    <p:sldId id="528" r:id="rId76"/>
    <p:sldId id="351" r:id="rId77"/>
    <p:sldId id="355" r:id="rId78"/>
    <p:sldId id="356" r:id="rId79"/>
    <p:sldId id="357" r:id="rId80"/>
    <p:sldId id="358" r:id="rId81"/>
    <p:sldId id="614" r:id="rId82"/>
    <p:sldId id="359" r:id="rId83"/>
    <p:sldId id="603" r:id="rId84"/>
    <p:sldId id="593" r:id="rId85"/>
    <p:sldId id="360" r:id="rId86"/>
    <p:sldId id="361" r:id="rId87"/>
    <p:sldId id="362" r:id="rId88"/>
    <p:sldId id="363" r:id="rId89"/>
    <p:sldId id="538" r:id="rId90"/>
    <p:sldId id="365" r:id="rId91"/>
    <p:sldId id="638" r:id="rId92"/>
    <p:sldId id="639" r:id="rId93"/>
    <p:sldId id="643" r:id="rId94"/>
    <p:sldId id="367" r:id="rId95"/>
    <p:sldId id="368" r:id="rId96"/>
    <p:sldId id="372" r:id="rId97"/>
    <p:sldId id="616" r:id="rId98"/>
    <p:sldId id="470" r:id="rId99"/>
    <p:sldId id="471" r:id="rId100"/>
    <p:sldId id="604" r:id="rId101"/>
    <p:sldId id="605" r:id="rId102"/>
    <p:sldId id="594" r:id="rId103"/>
    <p:sldId id="479" r:id="rId104"/>
    <p:sldId id="480" r:id="rId105"/>
    <p:sldId id="481" r:id="rId106"/>
    <p:sldId id="482" r:id="rId107"/>
    <p:sldId id="483" r:id="rId108"/>
    <p:sldId id="484" r:id="rId109"/>
    <p:sldId id="485" r:id="rId110"/>
    <p:sldId id="487" r:id="rId111"/>
    <p:sldId id="530" r:id="rId112"/>
    <p:sldId id="489" r:id="rId113"/>
    <p:sldId id="595" r:id="rId114"/>
    <p:sldId id="606" r:id="rId115"/>
    <p:sldId id="490" r:id="rId116"/>
    <p:sldId id="491" r:id="rId117"/>
    <p:sldId id="492" r:id="rId118"/>
    <p:sldId id="646" r:id="rId119"/>
    <p:sldId id="647" r:id="rId120"/>
    <p:sldId id="493" r:id="rId121"/>
    <p:sldId id="494" r:id="rId122"/>
    <p:sldId id="630" r:id="rId123"/>
    <p:sldId id="496" r:id="rId124"/>
    <p:sldId id="497" r:id="rId125"/>
    <p:sldId id="498" r:id="rId126"/>
    <p:sldId id="499" r:id="rId127"/>
    <p:sldId id="500" r:id="rId128"/>
    <p:sldId id="625" r:id="rId129"/>
    <p:sldId id="626" r:id="rId130"/>
    <p:sldId id="624" r:id="rId131"/>
    <p:sldId id="648" r:id="rId132"/>
    <p:sldId id="502" r:id="rId133"/>
    <p:sldId id="503" r:id="rId134"/>
    <p:sldId id="504" r:id="rId135"/>
    <p:sldId id="641" r:id="rId136"/>
    <p:sldId id="642" r:id="rId137"/>
    <p:sldId id="617" r:id="rId138"/>
    <p:sldId id="618" r:id="rId139"/>
    <p:sldId id="640" r:id="rId140"/>
    <p:sldId id="506" r:id="rId141"/>
    <p:sldId id="531" r:id="rId142"/>
    <p:sldId id="532" r:id="rId143"/>
  </p:sldIdLst>
  <p:sldSz cx="9144000" cy="6858000" type="screen4x3"/>
  <p:notesSz cx="7010400" cy="9296400"/>
  <p:custDataLst>
    <p:tags r:id="rId1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344">
          <p15:clr>
            <a:srgbClr val="A4A3A4"/>
          </p15:clr>
        </p15:guide>
        <p15:guide id="4" pos="336">
          <p15:clr>
            <a:srgbClr val="A4A3A4"/>
          </p15:clr>
        </p15:guide>
        <p15:guide id="5" orient="horz" pos="2304">
          <p15:clr>
            <a:srgbClr val="A4A3A4"/>
          </p15:clr>
        </p15:guide>
        <p15:guide id="6" orient="horz" pos="720">
          <p15:clr>
            <a:srgbClr val="A4A3A4"/>
          </p15:clr>
        </p15:guide>
        <p15:guide id="7" orient="horz" pos="2592">
          <p15:clr>
            <a:srgbClr val="A4A3A4"/>
          </p15:clr>
        </p15:guide>
        <p15:guide id="8" pos="384">
          <p15:clr>
            <a:srgbClr val="A4A3A4"/>
          </p15:clr>
        </p15:guide>
        <p15:guide id="9" orient="horz" pos="624">
          <p15:clr>
            <a:srgbClr val="A4A3A4"/>
          </p15:clr>
        </p15:guide>
        <p15:guide id="10" pos="2544">
          <p15:clr>
            <a:srgbClr val="A4A3A4"/>
          </p15:clr>
        </p15:guide>
        <p15:guide id="11" pos="144">
          <p15:clr>
            <a:srgbClr val="A4A3A4"/>
          </p15:clr>
        </p15:guide>
        <p15:guide id="12" orient="horz" pos="17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000000"/>
    <a:srgbClr val="3C7D88"/>
    <a:srgbClr val="685066"/>
    <a:srgbClr val="4B5269"/>
    <a:srgbClr val="60693B"/>
    <a:srgbClr val="4E3C4D"/>
    <a:srgbClr val="DCE2E4"/>
    <a:srgbClr val="F3F4E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97" autoAdjust="0"/>
    <p:restoredTop sz="85311" autoAdjust="0"/>
  </p:normalViewPr>
  <p:slideViewPr>
    <p:cSldViewPr>
      <p:cViewPr varScale="1">
        <p:scale>
          <a:sx n="77" d="100"/>
          <a:sy n="77" d="100"/>
        </p:scale>
        <p:origin x="2478" y="66"/>
      </p:cViewPr>
      <p:guideLst>
        <p:guide orient="horz" pos="2160"/>
        <p:guide pos="2880"/>
        <p:guide orient="horz" pos="1344"/>
        <p:guide pos="336"/>
        <p:guide orient="horz" pos="2304"/>
        <p:guide orient="horz" pos="720"/>
        <p:guide orient="horz" pos="2592"/>
        <p:guide pos="384"/>
        <p:guide orient="horz" pos="624"/>
        <p:guide pos="2544"/>
        <p:guide pos="144"/>
        <p:guide orient="horz" pos="1728"/>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notesMaster" Target="notesMasters/notesMaster1.xml"/><Relationship Id="rId149"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685066"/>
            </a:solidFill>
          </c:spPr>
          <c:invertIfNegative val="0"/>
          <c:dPt>
            <c:idx val="1"/>
            <c:invertIfNegative val="0"/>
            <c:bubble3D val="0"/>
            <c:spPr>
              <a:solidFill>
                <a:srgbClr val="3C7D88"/>
              </a:solidFill>
            </c:spPr>
            <c:extLst xmlns:c16r2="http://schemas.microsoft.com/office/drawing/2015/06/chart">
              <c:ext xmlns:c16="http://schemas.microsoft.com/office/drawing/2014/chart" uri="{C3380CC4-5D6E-409C-BE32-E72D297353CC}">
                <c16:uniqueId val="{00000000-A403-4F60-9073-583E05CC1865}"/>
              </c:ext>
            </c:extLst>
          </c:dPt>
          <c:dLbls>
            <c:dLbl>
              <c:idx val="1"/>
              <c:spPr/>
              <c:txPr>
                <a:bodyPr/>
                <a:lstStyle/>
                <a:p>
                  <a:pPr>
                    <a:defRPr b="1">
                      <a:solidFill>
                        <a:srgbClr val="3C7D88"/>
                      </a:solidFill>
                    </a:defRPr>
                  </a:pPr>
                  <a:endParaRPr lang="en-US"/>
                </a:p>
              </c:txPr>
              <c:dLblPos val="outEnd"/>
              <c:showLegendKey val="0"/>
              <c:showVal val="1"/>
              <c:showCatName val="0"/>
              <c:showSerName val="0"/>
              <c:showPercent val="0"/>
              <c:showBubbleSize val="0"/>
            </c:dLbl>
            <c:spPr>
              <a:noFill/>
              <a:ln>
                <a:noFill/>
              </a:ln>
              <a:effectLst/>
            </c:spPr>
            <c:txPr>
              <a:bodyPr/>
              <a:lstStyle/>
              <a:p>
                <a:pPr>
                  <a:defRPr b="1">
                    <a:solidFill>
                      <a:srgbClr val="685066"/>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Marijuana</c:v>
                </c:pt>
                <c:pt idx="1">
                  <c:v>Pain relievers</c:v>
                </c:pt>
                <c:pt idx="2">
                  <c:v>Tranquilizers</c:v>
                </c:pt>
                <c:pt idx="3">
                  <c:v>Ecstasy</c:v>
                </c:pt>
                <c:pt idx="4">
                  <c:v>Stimulants</c:v>
                </c:pt>
                <c:pt idx="5">
                  <c:v>Cocaine</c:v>
                </c:pt>
                <c:pt idx="6">
                  <c:v>Inhalants</c:v>
                </c:pt>
                <c:pt idx="7">
                  <c:v>LSD</c:v>
                </c:pt>
                <c:pt idx="8">
                  <c:v>Sedatives</c:v>
                </c:pt>
                <c:pt idx="9">
                  <c:v>Heroin</c:v>
                </c:pt>
                <c:pt idx="10">
                  <c:v>PCP</c:v>
                </c:pt>
              </c:strCache>
            </c:strRef>
          </c:cat>
          <c:val>
            <c:numRef>
              <c:f>Sheet1!$B$2:$B$12</c:f>
              <c:numCache>
                <c:formatCode>General</c:formatCode>
                <c:ptCount val="11"/>
                <c:pt idx="0">
                  <c:v>2.4</c:v>
                </c:pt>
                <c:pt idx="1">
                  <c:v>1.9</c:v>
                </c:pt>
                <c:pt idx="2">
                  <c:v>1.4</c:v>
                </c:pt>
                <c:pt idx="3">
                  <c:v>0.9</c:v>
                </c:pt>
                <c:pt idx="4">
                  <c:v>0.7</c:v>
                </c:pt>
                <c:pt idx="5">
                  <c:v>0.6</c:v>
                </c:pt>
                <c:pt idx="6">
                  <c:v>0.6</c:v>
                </c:pt>
                <c:pt idx="7">
                  <c:v>0.4</c:v>
                </c:pt>
                <c:pt idx="8">
                  <c:v>0.2</c:v>
                </c:pt>
                <c:pt idx="9">
                  <c:v>0.2</c:v>
                </c:pt>
                <c:pt idx="10">
                  <c:v>0.1</c:v>
                </c:pt>
              </c:numCache>
            </c:numRef>
          </c:val>
          <c:extLst xmlns:c16r2="http://schemas.microsoft.com/office/drawing/2015/06/chart">
            <c:ext xmlns:c16="http://schemas.microsoft.com/office/drawing/2014/chart" uri="{C3380CC4-5D6E-409C-BE32-E72D297353CC}">
              <c16:uniqueId val="{00000001-A403-4F60-9073-583E05CC1865}"/>
            </c:ext>
          </c:extLst>
        </c:ser>
        <c:ser>
          <c:idx val="1"/>
          <c:order val="1"/>
          <c:tx>
            <c:strRef>
              <c:f>Sheet1!$C$1</c:f>
              <c:strCache>
                <c:ptCount val="1"/>
                <c:pt idx="0">
                  <c:v>Column1</c:v>
                </c:pt>
              </c:strCache>
            </c:strRef>
          </c:tx>
          <c:invertIfNegative val="0"/>
          <c:cat>
            <c:strRef>
              <c:f>Sheet1!$A$2:$A$12</c:f>
              <c:strCache>
                <c:ptCount val="11"/>
                <c:pt idx="0">
                  <c:v>Marijuana</c:v>
                </c:pt>
                <c:pt idx="1">
                  <c:v>Pain relievers</c:v>
                </c:pt>
                <c:pt idx="2">
                  <c:v>Tranquilizers</c:v>
                </c:pt>
                <c:pt idx="3">
                  <c:v>Ecstasy</c:v>
                </c:pt>
                <c:pt idx="4">
                  <c:v>Stimulants</c:v>
                </c:pt>
                <c:pt idx="5">
                  <c:v>Cocaine</c:v>
                </c:pt>
                <c:pt idx="6">
                  <c:v>Inhalants</c:v>
                </c:pt>
                <c:pt idx="7">
                  <c:v>LSD</c:v>
                </c:pt>
                <c:pt idx="8">
                  <c:v>Sedatives</c:v>
                </c:pt>
                <c:pt idx="9">
                  <c:v>Heroin</c:v>
                </c:pt>
                <c:pt idx="10">
                  <c:v>PCP</c:v>
                </c:pt>
              </c:strCache>
            </c:strRef>
          </c:cat>
          <c:val>
            <c:numRef>
              <c:f>Sheet1!$C$2:$C$12</c:f>
            </c:numRef>
          </c:val>
          <c:extLst xmlns:c16r2="http://schemas.microsoft.com/office/drawing/2015/06/chart">
            <c:ext xmlns:c16="http://schemas.microsoft.com/office/drawing/2014/chart" uri="{C3380CC4-5D6E-409C-BE32-E72D297353CC}">
              <c16:uniqueId val="{00000002-A403-4F60-9073-583E05CC1865}"/>
            </c:ext>
          </c:extLst>
        </c:ser>
        <c:ser>
          <c:idx val="2"/>
          <c:order val="2"/>
          <c:tx>
            <c:strRef>
              <c:f>Sheet1!$D$1</c:f>
              <c:strCache>
                <c:ptCount val="1"/>
                <c:pt idx="0">
                  <c:v>Column2</c:v>
                </c:pt>
              </c:strCache>
            </c:strRef>
          </c:tx>
          <c:invertIfNegative val="0"/>
          <c:cat>
            <c:strRef>
              <c:f>Sheet1!$A$2:$A$12</c:f>
              <c:strCache>
                <c:ptCount val="11"/>
                <c:pt idx="0">
                  <c:v>Marijuana</c:v>
                </c:pt>
                <c:pt idx="1">
                  <c:v>Pain relievers</c:v>
                </c:pt>
                <c:pt idx="2">
                  <c:v>Tranquilizers</c:v>
                </c:pt>
                <c:pt idx="3">
                  <c:v>Ecstasy</c:v>
                </c:pt>
                <c:pt idx="4">
                  <c:v>Stimulants</c:v>
                </c:pt>
                <c:pt idx="5">
                  <c:v>Cocaine</c:v>
                </c:pt>
                <c:pt idx="6">
                  <c:v>Inhalants</c:v>
                </c:pt>
                <c:pt idx="7">
                  <c:v>LSD</c:v>
                </c:pt>
                <c:pt idx="8">
                  <c:v>Sedatives</c:v>
                </c:pt>
                <c:pt idx="9">
                  <c:v>Heroin</c:v>
                </c:pt>
                <c:pt idx="10">
                  <c:v>PCP</c:v>
                </c:pt>
              </c:strCache>
            </c:strRef>
          </c:cat>
          <c:val>
            <c:numRef>
              <c:f>Sheet1!$D$2:$D$12</c:f>
            </c:numRef>
          </c:val>
          <c:extLst xmlns:c16r2="http://schemas.microsoft.com/office/drawing/2015/06/chart">
            <c:ext xmlns:c16="http://schemas.microsoft.com/office/drawing/2014/chart" uri="{C3380CC4-5D6E-409C-BE32-E72D297353CC}">
              <c16:uniqueId val="{00000003-A403-4F60-9073-583E05CC1865}"/>
            </c:ext>
          </c:extLst>
        </c:ser>
        <c:dLbls>
          <c:showLegendKey val="0"/>
          <c:showVal val="0"/>
          <c:showCatName val="0"/>
          <c:showSerName val="0"/>
          <c:showPercent val="0"/>
          <c:showBubbleSize val="0"/>
        </c:dLbls>
        <c:gapWidth val="66"/>
        <c:axId val="324465848"/>
        <c:axId val="324466240"/>
      </c:barChart>
      <c:catAx>
        <c:axId val="324465848"/>
        <c:scaling>
          <c:orientation val="minMax"/>
        </c:scaling>
        <c:delete val="0"/>
        <c:axPos val="b"/>
        <c:numFmt formatCode="General" sourceLinked="0"/>
        <c:majorTickMark val="out"/>
        <c:minorTickMark val="none"/>
        <c:tickLblPos val="nextTo"/>
        <c:spPr>
          <a:ln w="25400">
            <a:solidFill>
              <a:schemeClr val="accent2">
                <a:lumMod val="75000"/>
              </a:schemeClr>
            </a:solidFill>
          </a:ln>
        </c:spPr>
        <c:txPr>
          <a:bodyPr/>
          <a:lstStyle/>
          <a:p>
            <a:pPr>
              <a:defRPr>
                <a:latin typeface="Segoe UI" panose="020B0502040204020203" pitchFamily="34" charset="0"/>
                <a:ea typeface="Segoe UI" panose="020B0502040204020203" pitchFamily="34" charset="0"/>
                <a:cs typeface="Segoe UI" panose="020B0502040204020203" pitchFamily="34" charset="0"/>
              </a:defRPr>
            </a:pPr>
            <a:endParaRPr lang="en-US"/>
          </a:p>
        </c:txPr>
        <c:crossAx val="324466240"/>
        <c:crosses val="autoZero"/>
        <c:auto val="1"/>
        <c:lblAlgn val="ctr"/>
        <c:lblOffset val="0"/>
        <c:noMultiLvlLbl val="0"/>
      </c:catAx>
      <c:valAx>
        <c:axId val="324466240"/>
        <c:scaling>
          <c:orientation val="minMax"/>
        </c:scaling>
        <c:delete val="0"/>
        <c:axPos val="l"/>
        <c:title>
          <c:tx>
            <c:rich>
              <a:bodyPr rot="-5400000" vert="horz"/>
              <a:lstStyle/>
              <a:p>
                <a:pPr>
                  <a:defRPr b="0">
                    <a:latin typeface="Segoe UI" panose="020B0502040204020203" pitchFamily="34" charset="0"/>
                    <a:ea typeface="Segoe UI" panose="020B0502040204020203" pitchFamily="34" charset="0"/>
                    <a:cs typeface="Segoe UI" panose="020B0502040204020203" pitchFamily="34" charset="0"/>
                  </a:defRPr>
                </a:pPr>
                <a:r>
                  <a:rPr lang="en-US" b="0" dirty="0">
                    <a:latin typeface="Segoe UI" panose="020B0502040204020203" pitchFamily="34" charset="0"/>
                    <a:ea typeface="Segoe UI" panose="020B0502040204020203" pitchFamily="34" charset="0"/>
                    <a:cs typeface="Segoe UI" panose="020B0502040204020203" pitchFamily="34" charset="0"/>
                  </a:rPr>
                  <a:t>Number in millions</a:t>
                </a:r>
              </a:p>
            </c:rich>
          </c:tx>
          <c:overlay val="0"/>
        </c:title>
        <c:numFmt formatCode="General" sourceLinked="1"/>
        <c:majorTickMark val="out"/>
        <c:minorTickMark val="none"/>
        <c:tickLblPos val="nextTo"/>
        <c:spPr>
          <a:ln w="25400">
            <a:solidFill>
              <a:schemeClr val="accent2">
                <a:lumMod val="75000"/>
              </a:schemeClr>
            </a:solidFill>
          </a:ln>
        </c:spPr>
        <c:txPr>
          <a:bodyPr/>
          <a:lstStyle/>
          <a:p>
            <a:pPr>
              <a:defRPr b="1">
                <a:latin typeface="Segoe UI" panose="020B0502040204020203" pitchFamily="34" charset="0"/>
                <a:ea typeface="Segoe UI" panose="020B0502040204020203" pitchFamily="34" charset="0"/>
                <a:cs typeface="Segoe UI" panose="020B0502040204020203" pitchFamily="34" charset="0"/>
              </a:defRPr>
            </a:pPr>
            <a:endParaRPr lang="en-US"/>
          </a:p>
        </c:txPr>
        <c:crossAx val="3244658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64380783243101E-2"/>
          <c:y val="6.8258023766847906E-2"/>
          <c:w val="0.93278877864223897"/>
          <c:h val="0.94098423989496904"/>
        </c:manualLayout>
      </c:layout>
      <c:pieChart>
        <c:varyColors val="1"/>
        <c:ser>
          <c:idx val="0"/>
          <c:order val="0"/>
          <c:tx>
            <c:strRef>
              <c:f>Sheet1!$B$1</c:f>
              <c:strCache>
                <c:ptCount val="1"/>
                <c:pt idx="0">
                  <c:v>Column1</c:v>
                </c:pt>
              </c:strCache>
            </c:strRef>
          </c:tx>
          <c:dPt>
            <c:idx val="0"/>
            <c:bubble3D val="0"/>
            <c:spPr>
              <a:solidFill>
                <a:schemeClr val="accent3"/>
              </a:solidFill>
            </c:spPr>
            <c:extLst xmlns:c16r2="http://schemas.microsoft.com/office/drawing/2015/06/chart">
              <c:ext xmlns:c16="http://schemas.microsoft.com/office/drawing/2014/chart" uri="{C3380CC4-5D6E-409C-BE32-E72D297353CC}">
                <c16:uniqueId val="{00000000-9657-4B81-A3D8-48A9D8FAB256}"/>
              </c:ext>
            </c:extLst>
          </c:dPt>
          <c:dPt>
            <c:idx val="1"/>
            <c:bubble3D val="0"/>
            <c:spPr>
              <a:solidFill>
                <a:schemeClr val="accent1"/>
              </a:solidFill>
            </c:spPr>
            <c:extLst xmlns:c16r2="http://schemas.microsoft.com/office/drawing/2015/06/chart">
              <c:ext xmlns:c16="http://schemas.microsoft.com/office/drawing/2014/chart" uri="{C3380CC4-5D6E-409C-BE32-E72D297353CC}">
                <c16:uniqueId val="{00000001-9657-4B81-A3D8-48A9D8FAB256}"/>
              </c:ext>
            </c:extLst>
          </c:dPt>
          <c:dPt>
            <c:idx val="2"/>
            <c:bubble3D val="0"/>
            <c:spPr>
              <a:solidFill>
                <a:schemeClr val="accent2"/>
              </a:solidFill>
            </c:spPr>
            <c:extLst xmlns:c16r2="http://schemas.microsoft.com/office/drawing/2015/06/chart">
              <c:ext xmlns:c16="http://schemas.microsoft.com/office/drawing/2014/chart" uri="{C3380CC4-5D6E-409C-BE32-E72D297353CC}">
                <c16:uniqueId val="{00000002-9657-4B81-A3D8-48A9D8FAB256}"/>
              </c:ext>
            </c:extLst>
          </c:dPt>
          <c:dPt>
            <c:idx val="5"/>
            <c:bubble3D val="0"/>
            <c:spPr>
              <a:solidFill>
                <a:schemeClr val="accent3">
                  <a:lumMod val="60000"/>
                  <a:lumOff val="40000"/>
                </a:schemeClr>
              </a:solidFill>
            </c:spPr>
            <c:extLst xmlns:c16r2="http://schemas.microsoft.com/office/drawing/2015/06/chart">
              <c:ext xmlns:c16="http://schemas.microsoft.com/office/drawing/2014/chart" uri="{C3380CC4-5D6E-409C-BE32-E72D297353CC}">
                <c16:uniqueId val="{00000003-9657-4B81-A3D8-48A9D8FAB256}"/>
              </c:ext>
            </c:extLst>
          </c:dPt>
          <c:dPt>
            <c:idx val="6"/>
            <c:bubble3D val="0"/>
            <c:spPr>
              <a:solidFill>
                <a:srgbClr val="0070C0"/>
              </a:solidFill>
            </c:spPr>
            <c:extLst xmlns:c16r2="http://schemas.microsoft.com/office/drawing/2015/06/chart">
              <c:ext xmlns:c16="http://schemas.microsoft.com/office/drawing/2014/chart" uri="{C3380CC4-5D6E-409C-BE32-E72D297353CC}">
                <c16:uniqueId val="{00000004-9657-4B81-A3D8-48A9D8FAB256}"/>
              </c:ext>
            </c:extLst>
          </c:dPt>
          <c:dLbls>
            <c:dLbl>
              <c:idx val="0"/>
              <c:tx>
                <c:rich>
                  <a:bodyPr/>
                  <a:lstStyle/>
                  <a:p>
                    <a:r>
                      <a:rPr lang="en-US" sz="1900" dirty="0"/>
                      <a:t>54.0%</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657-4B81-A3D8-48A9D8FAB256}"/>
                </c:ext>
                <c:ext xmlns:c15="http://schemas.microsoft.com/office/drawing/2012/chart" uri="{CE6537A1-D6FC-4f65-9D91-7224C49458BB}"/>
              </c:extLst>
            </c:dLbl>
            <c:dLbl>
              <c:idx val="1"/>
              <c:layout>
                <c:manualLayout>
                  <c:x val="0.143121729869889"/>
                  <c:y val="-0.179716322993385"/>
                </c:manualLayout>
              </c:layout>
              <c:tx>
                <c:rich>
                  <a:bodyPr/>
                  <a:lstStyle/>
                  <a:p>
                    <a:r>
                      <a:rPr lang="en-US" sz="1900" dirty="0"/>
                      <a:t>19.7%</a:t>
                    </a:r>
                    <a:endParaRPr lang="en-US" dirty="0"/>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657-4B81-A3D8-48A9D8FAB256}"/>
                </c:ext>
                <c:ext xmlns:c15="http://schemas.microsoft.com/office/drawing/2012/chart" uri="{CE6537A1-D6FC-4f65-9D91-7224C49458BB}"/>
              </c:extLst>
            </c:dLbl>
            <c:dLbl>
              <c:idx val="2"/>
              <c:layout>
                <c:manualLayout>
                  <c:x val="0.10653067512405499"/>
                  <c:y val="6.0758718225228402E-2"/>
                </c:manualLayout>
              </c:layout>
              <c:tx>
                <c:rich>
                  <a:bodyPr/>
                  <a:lstStyle/>
                  <a:p>
                    <a:r>
                      <a:rPr lang="en-US" sz="1900" dirty="0"/>
                      <a:t>14.9%</a:t>
                    </a:r>
                    <a:endParaRPr lang="en-US" dirty="0"/>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657-4B81-A3D8-48A9D8FAB256}"/>
                </c:ext>
                <c:ext xmlns:c15="http://schemas.microsoft.com/office/drawing/2012/chart" uri="{CE6537A1-D6FC-4f65-9D91-7224C49458BB}"/>
              </c:extLst>
            </c:dLbl>
            <c:dLbl>
              <c:idx val="3"/>
              <c:layout>
                <c:manualLayout>
                  <c:x val="0.14151563106506199"/>
                  <c:y val="0.16097534699154301"/>
                </c:manualLayout>
              </c:layout>
              <c:tx>
                <c:rich>
                  <a:bodyPr/>
                  <a:lstStyle/>
                  <a:p>
                    <a:r>
                      <a:rPr lang="en-US" sz="1900" dirty="0"/>
                      <a:t>5.1%</a:t>
                    </a:r>
                    <a:endParaRPr lang="en-US" dirty="0"/>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657-4B81-A3D8-48A9D8FAB256}"/>
                </c:ext>
                <c:ext xmlns:c15="http://schemas.microsoft.com/office/drawing/2012/chart" uri="{CE6537A1-D6FC-4f65-9D91-7224C49458BB}"/>
              </c:extLst>
            </c:dLbl>
            <c:dLbl>
              <c:idx val="4"/>
              <c:layout>
                <c:manualLayout>
                  <c:x val="8.5681249429329698E-2"/>
                  <c:y val="0.14190229841959201"/>
                </c:manualLayout>
              </c:layout>
              <c:tx>
                <c:rich>
                  <a:bodyPr/>
                  <a:lstStyle/>
                  <a:p>
                    <a:r>
                      <a:rPr lang="en-US" sz="1900" dirty="0"/>
                      <a:t>4.3%</a:t>
                    </a:r>
                    <a:endParaRPr lang="en-US" dirty="0"/>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657-4B81-A3D8-48A9D8FAB256}"/>
                </c:ext>
                <c:ext xmlns:c15="http://schemas.microsoft.com/office/drawing/2012/chart" uri="{CE6537A1-D6FC-4f65-9D91-7224C49458BB}"/>
              </c:extLst>
            </c:dLbl>
            <c:dLbl>
              <c:idx val="5"/>
              <c:layout>
                <c:manualLayout>
                  <c:x val="1.6499951394964501E-2"/>
                  <c:y val="6.6543264753196205E-2"/>
                </c:manualLayout>
              </c:layout>
              <c:tx>
                <c:rich>
                  <a:bodyPr/>
                  <a:lstStyle/>
                  <a:p>
                    <a:r>
                      <a:rPr lang="en-US" sz="1800" dirty="0"/>
                      <a:t>1.8%</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657-4B81-A3D8-48A9D8FAB256}"/>
                </c:ext>
                <c:ext xmlns:c15="http://schemas.microsoft.com/office/drawing/2012/chart" uri="{CE6537A1-D6FC-4f65-9D91-7224C49458BB}"/>
              </c:extLst>
            </c:dLbl>
            <c:dLbl>
              <c:idx val="6"/>
              <c:layout>
                <c:manualLayout>
                  <c:x val="1.11457588216432E-2"/>
                  <c:y val="1.3983592826641E-2"/>
                </c:manualLayout>
              </c:layout>
              <c:tx>
                <c:rich>
                  <a:bodyPr/>
                  <a:lstStyle/>
                  <a:p>
                    <a:pPr>
                      <a:defRPr sz="1900">
                        <a:solidFill>
                          <a:srgbClr val="0070C0"/>
                        </a:solidFill>
                        <a:latin typeface="Segoe UI" panose="020B0502040204020203" pitchFamily="34" charset="0"/>
                        <a:ea typeface="Segoe UI" panose="020B0502040204020203" pitchFamily="34" charset="0"/>
                        <a:cs typeface="Segoe UI" panose="020B0502040204020203" pitchFamily="34" charset="0"/>
                      </a:defRPr>
                    </a:pPr>
                    <a:r>
                      <a:rPr lang="en-US" sz="1900" b="0" dirty="0">
                        <a:solidFill>
                          <a:srgbClr val="0070C0"/>
                        </a:solidFill>
                      </a:rPr>
                      <a:t>0.2%</a:t>
                    </a:r>
                    <a:endParaRPr lang="en-US" b="0" dirty="0">
                      <a:solidFill>
                        <a:srgbClr val="0070C0"/>
                      </a:solidFill>
                    </a:endParaRPr>
                  </a:p>
                </c:rich>
              </c:tx>
              <c:sp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657-4B81-A3D8-48A9D8FAB256}"/>
                </c:ext>
                <c:ext xmlns:c15="http://schemas.microsoft.com/office/drawing/2012/chart" uri="{CE6537A1-D6FC-4f65-9D91-7224C49458BB}"/>
              </c:extLst>
            </c:dLbl>
            <c:spPr>
              <a:noFill/>
              <a:ln>
                <a:noFill/>
              </a:ln>
              <a:effectLst/>
            </c:spPr>
            <c:txPr>
              <a:bodyPr/>
              <a:lstStyle/>
              <a:p>
                <a:pPr>
                  <a:defRPr sz="1900">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Sheet1!$A$2:$A$8</c:f>
              <c:strCache>
                <c:ptCount val="7"/>
                <c:pt idx="0">
                  <c:v>Free: friend/relative</c:v>
                </c:pt>
                <c:pt idx="1">
                  <c:v>1 doctor</c:v>
                </c:pt>
                <c:pt idx="2">
                  <c:v>Bought/took: friend/relative</c:v>
                </c:pt>
                <c:pt idx="3">
                  <c:v>Other</c:v>
                </c:pt>
                <c:pt idx="4">
                  <c:v>Drug dealer/stranger</c:v>
                </c:pt>
                <c:pt idx="5">
                  <c:v>&gt;1 doctor</c:v>
                </c:pt>
                <c:pt idx="6">
                  <c:v>Bought on Internet</c:v>
                </c:pt>
              </c:strCache>
            </c:strRef>
          </c:cat>
          <c:val>
            <c:numRef>
              <c:f>Sheet1!$B$2:$B$8</c:f>
              <c:numCache>
                <c:formatCode>General</c:formatCode>
                <c:ptCount val="7"/>
                <c:pt idx="0">
                  <c:v>54</c:v>
                </c:pt>
                <c:pt idx="1">
                  <c:v>19.7</c:v>
                </c:pt>
                <c:pt idx="2">
                  <c:v>14.9</c:v>
                </c:pt>
                <c:pt idx="3">
                  <c:v>5.0999999999999996</c:v>
                </c:pt>
                <c:pt idx="4">
                  <c:v>4.3</c:v>
                </c:pt>
                <c:pt idx="5">
                  <c:v>1.8</c:v>
                </c:pt>
                <c:pt idx="6">
                  <c:v>0.2</c:v>
                </c:pt>
              </c:numCache>
            </c:numRef>
          </c:val>
          <c:extLst xmlns:c16r2="http://schemas.microsoft.com/office/drawing/2015/06/chart">
            <c:ext xmlns:c16="http://schemas.microsoft.com/office/drawing/2014/chart" uri="{C3380CC4-5D6E-409C-BE32-E72D297353CC}">
              <c16:uniqueId val="{00000007-9657-4B81-A3D8-48A9D8FAB256}"/>
            </c:ext>
          </c:extLst>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02B3DD3-F769-49EC-B88F-8B6A5E6D6C64}" type="datetimeFigureOut">
              <a:rPr lang="en-US" smtClean="0"/>
              <a:pPr/>
              <a:t>12/7/2016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A72494B-A7EE-401D-AF03-859B64BA4546}" type="slidenum">
              <a:rPr lang="en-US" smtClean="0"/>
              <a:pPr/>
              <a:t>‹#›</a:t>
            </a:fld>
            <a:endParaRPr lang="en-US" dirty="0"/>
          </a:p>
        </p:txBody>
      </p:sp>
    </p:spTree>
    <p:extLst>
      <p:ext uri="{BB962C8B-B14F-4D97-AF65-F5344CB8AC3E}">
        <p14:creationId xmlns:p14="http://schemas.microsoft.com/office/powerpoint/2010/main" val="1239106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4ADC870-8C83-491F-9E1B-703A1049AFFD}" type="datetimeFigureOut">
              <a:rPr lang="en-US" smtClean="0"/>
              <a:pPr/>
              <a:t>12/7/2016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C126822-BAEE-407A-8772-2FF22255D6D0}" type="slidenum">
              <a:rPr lang="en-US" smtClean="0"/>
              <a:pPr/>
              <a:t>‹#›</a:t>
            </a:fld>
            <a:endParaRPr lang="en-US" dirty="0"/>
          </a:p>
        </p:txBody>
      </p:sp>
    </p:spTree>
    <p:extLst>
      <p:ext uri="{BB962C8B-B14F-4D97-AF65-F5344CB8AC3E}">
        <p14:creationId xmlns:p14="http://schemas.microsoft.com/office/powerpoint/2010/main" val="317462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00.xml.rels><?xml version="1.0" encoding="UTF-8" standalone="yes"?>
<Relationships xmlns="http://schemas.openxmlformats.org/package/2006/relationships"><Relationship Id="rId3" Type="http://schemas.openxmlformats.org/officeDocument/2006/relationships/slide" Target="../slides/slide100.xml"/><Relationship Id="rId2" Type="http://schemas.openxmlformats.org/officeDocument/2006/relationships/notesMaster" Target="../notesMasters/notesMaster1.xml"/><Relationship Id="rId1" Type="http://schemas.openxmlformats.org/officeDocument/2006/relationships/tags" Target="../tags/tag101.xml"/></Relationships>
</file>

<file path=ppt/notesSlides/_rels/notesSlide101.xml.rels><?xml version="1.0" encoding="UTF-8" standalone="yes"?>
<Relationships xmlns="http://schemas.openxmlformats.org/package/2006/relationships"><Relationship Id="rId3" Type="http://schemas.openxmlformats.org/officeDocument/2006/relationships/slide" Target="../slides/slide101.xml"/><Relationship Id="rId2" Type="http://schemas.openxmlformats.org/officeDocument/2006/relationships/notesMaster" Target="../notesMasters/notesMaster1.xml"/><Relationship Id="rId1" Type="http://schemas.openxmlformats.org/officeDocument/2006/relationships/tags" Target="../tags/tag102.xml"/></Relationships>
</file>

<file path=ppt/notesSlides/_rels/notesSlide102.xml.rels><?xml version="1.0" encoding="UTF-8" standalone="yes"?>
<Relationships xmlns="http://schemas.openxmlformats.org/package/2006/relationships"><Relationship Id="rId3" Type="http://schemas.openxmlformats.org/officeDocument/2006/relationships/slide" Target="../slides/slide102.xml"/><Relationship Id="rId2" Type="http://schemas.openxmlformats.org/officeDocument/2006/relationships/notesMaster" Target="../notesMasters/notesMaster1.xml"/><Relationship Id="rId1" Type="http://schemas.openxmlformats.org/officeDocument/2006/relationships/tags" Target="../tags/tag103.xml"/></Relationships>
</file>

<file path=ppt/notesSlides/_rels/notesSlide103.xml.rels><?xml version="1.0" encoding="UTF-8" standalone="yes"?>
<Relationships xmlns="http://schemas.openxmlformats.org/package/2006/relationships"><Relationship Id="rId3" Type="http://schemas.openxmlformats.org/officeDocument/2006/relationships/slide" Target="../slides/slide103.xml"/><Relationship Id="rId2" Type="http://schemas.openxmlformats.org/officeDocument/2006/relationships/notesMaster" Target="../notesMasters/notesMaster1.xml"/><Relationship Id="rId1" Type="http://schemas.openxmlformats.org/officeDocument/2006/relationships/tags" Target="../tags/tag104.xml"/></Relationships>
</file>

<file path=ppt/notesSlides/_rels/notesSlide104.xml.rels><?xml version="1.0" encoding="UTF-8" standalone="yes"?>
<Relationships xmlns="http://schemas.openxmlformats.org/package/2006/relationships"><Relationship Id="rId3" Type="http://schemas.openxmlformats.org/officeDocument/2006/relationships/slide" Target="../slides/slide104.xml"/><Relationship Id="rId2" Type="http://schemas.openxmlformats.org/officeDocument/2006/relationships/notesMaster" Target="../notesMasters/notesMaster1.xml"/><Relationship Id="rId1" Type="http://schemas.openxmlformats.org/officeDocument/2006/relationships/tags" Target="../tags/tag105.xml"/></Relationships>
</file>

<file path=ppt/notesSlides/_rels/notesSlide105.xml.rels><?xml version="1.0" encoding="UTF-8" standalone="yes"?>
<Relationships xmlns="http://schemas.openxmlformats.org/package/2006/relationships"><Relationship Id="rId3" Type="http://schemas.openxmlformats.org/officeDocument/2006/relationships/slide" Target="../slides/slide105.xml"/><Relationship Id="rId2" Type="http://schemas.openxmlformats.org/officeDocument/2006/relationships/notesMaster" Target="../notesMasters/notesMaster1.xml"/><Relationship Id="rId1" Type="http://schemas.openxmlformats.org/officeDocument/2006/relationships/tags" Target="../tags/tag106.xml"/></Relationships>
</file>

<file path=ppt/notesSlides/_rels/notesSlide106.xml.rels><?xml version="1.0" encoding="UTF-8" standalone="yes"?>
<Relationships xmlns="http://schemas.openxmlformats.org/package/2006/relationships"><Relationship Id="rId3" Type="http://schemas.openxmlformats.org/officeDocument/2006/relationships/slide" Target="../slides/slide106.xml"/><Relationship Id="rId2" Type="http://schemas.openxmlformats.org/officeDocument/2006/relationships/notesMaster" Target="../notesMasters/notesMaster1.xml"/><Relationship Id="rId1" Type="http://schemas.openxmlformats.org/officeDocument/2006/relationships/tags" Target="../tags/tag107.xml"/></Relationships>
</file>

<file path=ppt/notesSlides/_rels/notesSlide107.xml.rels><?xml version="1.0" encoding="UTF-8" standalone="yes"?>
<Relationships xmlns="http://schemas.openxmlformats.org/package/2006/relationships"><Relationship Id="rId3" Type="http://schemas.openxmlformats.org/officeDocument/2006/relationships/slide" Target="../slides/slide107.xml"/><Relationship Id="rId2" Type="http://schemas.openxmlformats.org/officeDocument/2006/relationships/notesMaster" Target="../notesMasters/notesMaster1.xml"/><Relationship Id="rId1" Type="http://schemas.openxmlformats.org/officeDocument/2006/relationships/tags" Target="../tags/tag108.xml"/></Relationships>
</file>

<file path=ppt/notesSlides/_rels/notesSlide108.xml.rels><?xml version="1.0" encoding="UTF-8" standalone="yes"?>
<Relationships xmlns="http://schemas.openxmlformats.org/package/2006/relationships"><Relationship Id="rId3" Type="http://schemas.openxmlformats.org/officeDocument/2006/relationships/slide" Target="../slides/slide108.xml"/><Relationship Id="rId2" Type="http://schemas.openxmlformats.org/officeDocument/2006/relationships/notesMaster" Target="../notesMasters/notesMaster1.xml"/><Relationship Id="rId1" Type="http://schemas.openxmlformats.org/officeDocument/2006/relationships/tags" Target="../tags/tag109.xml"/></Relationships>
</file>

<file path=ppt/notesSlides/_rels/notesSlide109.xml.rels><?xml version="1.0" encoding="UTF-8" standalone="yes"?>
<Relationships xmlns="http://schemas.openxmlformats.org/package/2006/relationships"><Relationship Id="rId3" Type="http://schemas.openxmlformats.org/officeDocument/2006/relationships/slide" Target="../slides/slide109.xml"/><Relationship Id="rId2" Type="http://schemas.openxmlformats.org/officeDocument/2006/relationships/notesMaster" Target="../notesMasters/notesMaster1.xml"/><Relationship Id="rId1" Type="http://schemas.openxmlformats.org/officeDocument/2006/relationships/tags" Target="../tags/tag1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10.xml.rels><?xml version="1.0" encoding="UTF-8" standalone="yes"?>
<Relationships xmlns="http://schemas.openxmlformats.org/package/2006/relationships"><Relationship Id="rId3" Type="http://schemas.openxmlformats.org/officeDocument/2006/relationships/slide" Target="../slides/slide110.xml"/><Relationship Id="rId2" Type="http://schemas.openxmlformats.org/officeDocument/2006/relationships/notesMaster" Target="../notesMasters/notesMaster1.xml"/><Relationship Id="rId1" Type="http://schemas.openxmlformats.org/officeDocument/2006/relationships/tags" Target="../tags/tag111.xml"/></Relationships>
</file>

<file path=ppt/notesSlides/_rels/notesSlide111.xml.rels><?xml version="1.0" encoding="UTF-8" standalone="yes"?>
<Relationships xmlns="http://schemas.openxmlformats.org/package/2006/relationships"><Relationship Id="rId3" Type="http://schemas.openxmlformats.org/officeDocument/2006/relationships/slide" Target="../slides/slide111.xml"/><Relationship Id="rId2" Type="http://schemas.openxmlformats.org/officeDocument/2006/relationships/notesMaster" Target="../notesMasters/notesMaster1.xml"/><Relationship Id="rId1" Type="http://schemas.openxmlformats.org/officeDocument/2006/relationships/tags" Target="../tags/tag112.xml"/></Relationships>
</file>

<file path=ppt/notesSlides/_rels/notesSlide112.xml.rels><?xml version="1.0" encoding="UTF-8" standalone="yes"?>
<Relationships xmlns="http://schemas.openxmlformats.org/package/2006/relationships"><Relationship Id="rId3" Type="http://schemas.openxmlformats.org/officeDocument/2006/relationships/slide" Target="../slides/slide112.xml"/><Relationship Id="rId2" Type="http://schemas.openxmlformats.org/officeDocument/2006/relationships/notesMaster" Target="../notesMasters/notesMaster1.xml"/><Relationship Id="rId1" Type="http://schemas.openxmlformats.org/officeDocument/2006/relationships/tags" Target="../tags/tag113.xml"/></Relationships>
</file>

<file path=ppt/notesSlides/_rels/notesSlide113.xml.rels><?xml version="1.0" encoding="UTF-8" standalone="yes"?>
<Relationships xmlns="http://schemas.openxmlformats.org/package/2006/relationships"><Relationship Id="rId3" Type="http://schemas.openxmlformats.org/officeDocument/2006/relationships/slide" Target="../slides/slide113.xml"/><Relationship Id="rId2" Type="http://schemas.openxmlformats.org/officeDocument/2006/relationships/notesMaster" Target="../notesMasters/notesMaster1.xml"/><Relationship Id="rId1" Type="http://schemas.openxmlformats.org/officeDocument/2006/relationships/tags" Target="../tags/tag114.xml"/></Relationships>
</file>

<file path=ppt/notesSlides/_rels/notesSlide114.xml.rels><?xml version="1.0" encoding="UTF-8" standalone="yes"?>
<Relationships xmlns="http://schemas.openxmlformats.org/package/2006/relationships"><Relationship Id="rId3" Type="http://schemas.openxmlformats.org/officeDocument/2006/relationships/slide" Target="../slides/slide114.xml"/><Relationship Id="rId2" Type="http://schemas.openxmlformats.org/officeDocument/2006/relationships/notesMaster" Target="../notesMasters/notesMaster1.xml"/><Relationship Id="rId1" Type="http://schemas.openxmlformats.org/officeDocument/2006/relationships/tags" Target="../tags/tag115.xml"/></Relationships>
</file>

<file path=ppt/notesSlides/_rels/notesSlide115.xml.rels><?xml version="1.0" encoding="UTF-8" standalone="yes"?>
<Relationships xmlns="http://schemas.openxmlformats.org/package/2006/relationships"><Relationship Id="rId3" Type="http://schemas.openxmlformats.org/officeDocument/2006/relationships/slide" Target="../slides/slide115.xml"/><Relationship Id="rId2" Type="http://schemas.openxmlformats.org/officeDocument/2006/relationships/notesMaster" Target="../notesMasters/notesMaster1.xml"/><Relationship Id="rId1" Type="http://schemas.openxmlformats.org/officeDocument/2006/relationships/tags" Target="../tags/tag116.xml"/></Relationships>
</file>

<file path=ppt/notesSlides/_rels/notesSlide116.xml.rels><?xml version="1.0" encoding="UTF-8" standalone="yes"?>
<Relationships xmlns="http://schemas.openxmlformats.org/package/2006/relationships"><Relationship Id="rId3" Type="http://schemas.openxmlformats.org/officeDocument/2006/relationships/slide" Target="../slides/slide116.xml"/><Relationship Id="rId2" Type="http://schemas.openxmlformats.org/officeDocument/2006/relationships/notesMaster" Target="../notesMasters/notesMaster1.xml"/><Relationship Id="rId1" Type="http://schemas.openxmlformats.org/officeDocument/2006/relationships/tags" Target="../tags/tag117.xml"/></Relationships>
</file>

<file path=ppt/notesSlides/_rels/notesSlide117.xml.rels><?xml version="1.0" encoding="UTF-8" standalone="yes"?>
<Relationships xmlns="http://schemas.openxmlformats.org/package/2006/relationships"><Relationship Id="rId3" Type="http://schemas.openxmlformats.org/officeDocument/2006/relationships/slide" Target="../slides/slide117.xml"/><Relationship Id="rId2" Type="http://schemas.openxmlformats.org/officeDocument/2006/relationships/notesMaster" Target="../notesMasters/notesMaster1.xml"/><Relationship Id="rId1" Type="http://schemas.openxmlformats.org/officeDocument/2006/relationships/tags" Target="../tags/tag118.xml"/></Relationships>
</file>

<file path=ppt/notesSlides/_rels/notesSlide118.xml.rels><?xml version="1.0" encoding="UTF-8" standalone="yes"?>
<Relationships xmlns="http://schemas.openxmlformats.org/package/2006/relationships"><Relationship Id="rId3" Type="http://schemas.openxmlformats.org/officeDocument/2006/relationships/slide" Target="../slides/slide118.xml"/><Relationship Id="rId2" Type="http://schemas.openxmlformats.org/officeDocument/2006/relationships/notesMaster" Target="../notesMasters/notesMaster1.xml"/><Relationship Id="rId1" Type="http://schemas.openxmlformats.org/officeDocument/2006/relationships/tags" Target="../tags/tag119.xml"/></Relationships>
</file>

<file path=ppt/notesSlides/_rels/notesSlide119.xml.rels><?xml version="1.0" encoding="UTF-8" standalone="yes"?>
<Relationships xmlns="http://schemas.openxmlformats.org/package/2006/relationships"><Relationship Id="rId3" Type="http://schemas.openxmlformats.org/officeDocument/2006/relationships/slide" Target="../slides/slide119.xml"/><Relationship Id="rId2" Type="http://schemas.openxmlformats.org/officeDocument/2006/relationships/notesMaster" Target="../notesMasters/notesMaster1.xml"/><Relationship Id="rId1" Type="http://schemas.openxmlformats.org/officeDocument/2006/relationships/tags" Target="../tags/tag120.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20.xml.rels><?xml version="1.0" encoding="UTF-8" standalone="yes"?>
<Relationships xmlns="http://schemas.openxmlformats.org/package/2006/relationships"><Relationship Id="rId3" Type="http://schemas.openxmlformats.org/officeDocument/2006/relationships/slide" Target="../slides/slide120.xml"/><Relationship Id="rId2" Type="http://schemas.openxmlformats.org/officeDocument/2006/relationships/notesMaster" Target="../notesMasters/notesMaster1.xml"/><Relationship Id="rId1" Type="http://schemas.openxmlformats.org/officeDocument/2006/relationships/tags" Target="../tags/tag121.xml"/></Relationships>
</file>

<file path=ppt/notesSlides/_rels/notesSlide121.xml.rels><?xml version="1.0" encoding="UTF-8" standalone="yes"?>
<Relationships xmlns="http://schemas.openxmlformats.org/package/2006/relationships"><Relationship Id="rId3" Type="http://schemas.openxmlformats.org/officeDocument/2006/relationships/slide" Target="../slides/slide121.xml"/><Relationship Id="rId2" Type="http://schemas.openxmlformats.org/officeDocument/2006/relationships/notesMaster" Target="../notesMasters/notesMaster1.xml"/><Relationship Id="rId1" Type="http://schemas.openxmlformats.org/officeDocument/2006/relationships/tags" Target="../tags/tag122.xml"/></Relationships>
</file>

<file path=ppt/notesSlides/_rels/notesSlide122.xml.rels><?xml version="1.0" encoding="UTF-8" standalone="yes"?>
<Relationships xmlns="http://schemas.openxmlformats.org/package/2006/relationships"><Relationship Id="rId3" Type="http://schemas.openxmlformats.org/officeDocument/2006/relationships/slide" Target="../slides/slide122.xml"/><Relationship Id="rId2" Type="http://schemas.openxmlformats.org/officeDocument/2006/relationships/notesMaster" Target="../notesMasters/notesMaster1.xml"/><Relationship Id="rId1" Type="http://schemas.openxmlformats.org/officeDocument/2006/relationships/tags" Target="../tags/tag123.xml"/></Relationships>
</file>

<file path=ppt/notesSlides/_rels/notesSlide123.xml.rels><?xml version="1.0" encoding="UTF-8" standalone="yes"?>
<Relationships xmlns="http://schemas.openxmlformats.org/package/2006/relationships"><Relationship Id="rId3" Type="http://schemas.openxmlformats.org/officeDocument/2006/relationships/slide" Target="../slides/slide123.xml"/><Relationship Id="rId2" Type="http://schemas.openxmlformats.org/officeDocument/2006/relationships/notesMaster" Target="../notesMasters/notesMaster1.xml"/><Relationship Id="rId1" Type="http://schemas.openxmlformats.org/officeDocument/2006/relationships/tags" Target="../tags/tag124.xml"/></Relationships>
</file>

<file path=ppt/notesSlides/_rels/notesSlide124.xml.rels><?xml version="1.0" encoding="UTF-8" standalone="yes"?>
<Relationships xmlns="http://schemas.openxmlformats.org/package/2006/relationships"><Relationship Id="rId3" Type="http://schemas.openxmlformats.org/officeDocument/2006/relationships/slide" Target="../slides/slide124.xml"/><Relationship Id="rId2" Type="http://schemas.openxmlformats.org/officeDocument/2006/relationships/notesMaster" Target="../notesMasters/notesMaster1.xml"/><Relationship Id="rId1" Type="http://schemas.openxmlformats.org/officeDocument/2006/relationships/tags" Target="../tags/tag125.xml"/></Relationships>
</file>

<file path=ppt/notesSlides/_rels/notesSlide125.xml.rels><?xml version="1.0" encoding="UTF-8" standalone="yes"?>
<Relationships xmlns="http://schemas.openxmlformats.org/package/2006/relationships"><Relationship Id="rId3" Type="http://schemas.openxmlformats.org/officeDocument/2006/relationships/slide" Target="../slides/slide125.xml"/><Relationship Id="rId2" Type="http://schemas.openxmlformats.org/officeDocument/2006/relationships/notesMaster" Target="../notesMasters/notesMaster1.xml"/><Relationship Id="rId1" Type="http://schemas.openxmlformats.org/officeDocument/2006/relationships/tags" Target="../tags/tag126.xml"/></Relationships>
</file>

<file path=ppt/notesSlides/_rels/notesSlide126.xml.rels><?xml version="1.0" encoding="UTF-8" standalone="yes"?>
<Relationships xmlns="http://schemas.openxmlformats.org/package/2006/relationships"><Relationship Id="rId3" Type="http://schemas.openxmlformats.org/officeDocument/2006/relationships/slide" Target="../slides/slide126.xml"/><Relationship Id="rId2" Type="http://schemas.openxmlformats.org/officeDocument/2006/relationships/notesMaster" Target="../notesMasters/notesMaster1.xml"/><Relationship Id="rId1" Type="http://schemas.openxmlformats.org/officeDocument/2006/relationships/tags" Target="../tags/tag127.xml"/></Relationships>
</file>

<file path=ppt/notesSlides/_rels/notesSlide127.xml.rels><?xml version="1.0" encoding="UTF-8" standalone="yes"?>
<Relationships xmlns="http://schemas.openxmlformats.org/package/2006/relationships"><Relationship Id="rId3" Type="http://schemas.openxmlformats.org/officeDocument/2006/relationships/slide" Target="../slides/slide127.xml"/><Relationship Id="rId2" Type="http://schemas.openxmlformats.org/officeDocument/2006/relationships/notesMaster" Target="../notesMasters/notesMaster1.xml"/><Relationship Id="rId1" Type="http://schemas.openxmlformats.org/officeDocument/2006/relationships/tags" Target="../tags/tag128.xml"/></Relationships>
</file>

<file path=ppt/notesSlides/_rels/notesSlide128.xml.rels><?xml version="1.0" encoding="UTF-8" standalone="yes"?>
<Relationships xmlns="http://schemas.openxmlformats.org/package/2006/relationships"><Relationship Id="rId3" Type="http://schemas.openxmlformats.org/officeDocument/2006/relationships/slide" Target="../slides/slide128.xml"/><Relationship Id="rId2" Type="http://schemas.openxmlformats.org/officeDocument/2006/relationships/notesMaster" Target="../notesMasters/notesMaster1.xml"/><Relationship Id="rId1" Type="http://schemas.openxmlformats.org/officeDocument/2006/relationships/tags" Target="../tags/tag129.xml"/></Relationships>
</file>

<file path=ppt/notesSlides/_rels/notesSlide129.xml.rels><?xml version="1.0" encoding="UTF-8" standalone="yes"?>
<Relationships xmlns="http://schemas.openxmlformats.org/package/2006/relationships"><Relationship Id="rId3" Type="http://schemas.openxmlformats.org/officeDocument/2006/relationships/slide" Target="../slides/slide129.xml"/><Relationship Id="rId2" Type="http://schemas.openxmlformats.org/officeDocument/2006/relationships/notesMaster" Target="../notesMasters/notesMaster1.xml"/><Relationship Id="rId1" Type="http://schemas.openxmlformats.org/officeDocument/2006/relationships/tags" Target="../tags/tag130.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30.xml.rels><?xml version="1.0" encoding="UTF-8" standalone="yes"?>
<Relationships xmlns="http://schemas.openxmlformats.org/package/2006/relationships"><Relationship Id="rId3" Type="http://schemas.openxmlformats.org/officeDocument/2006/relationships/slide" Target="../slides/slide130.xml"/><Relationship Id="rId2" Type="http://schemas.openxmlformats.org/officeDocument/2006/relationships/notesMaster" Target="../notesMasters/notesMaster1.xml"/><Relationship Id="rId1" Type="http://schemas.openxmlformats.org/officeDocument/2006/relationships/tags" Target="../tags/tag131.xml"/></Relationships>
</file>

<file path=ppt/notesSlides/_rels/notesSlide131.xml.rels><?xml version="1.0" encoding="UTF-8" standalone="yes"?>
<Relationships xmlns="http://schemas.openxmlformats.org/package/2006/relationships"><Relationship Id="rId3" Type="http://schemas.openxmlformats.org/officeDocument/2006/relationships/slide" Target="../slides/slide131.xml"/><Relationship Id="rId2" Type="http://schemas.openxmlformats.org/officeDocument/2006/relationships/notesMaster" Target="../notesMasters/notesMaster1.xml"/><Relationship Id="rId1" Type="http://schemas.openxmlformats.org/officeDocument/2006/relationships/tags" Target="../tags/tag132.xml"/></Relationships>
</file>

<file path=ppt/notesSlides/_rels/notesSlide132.xml.rels><?xml version="1.0" encoding="UTF-8" standalone="yes"?>
<Relationships xmlns="http://schemas.openxmlformats.org/package/2006/relationships"><Relationship Id="rId3" Type="http://schemas.openxmlformats.org/officeDocument/2006/relationships/slide" Target="../slides/slide132.xml"/><Relationship Id="rId2" Type="http://schemas.openxmlformats.org/officeDocument/2006/relationships/notesMaster" Target="../notesMasters/notesMaster1.xml"/><Relationship Id="rId1" Type="http://schemas.openxmlformats.org/officeDocument/2006/relationships/tags" Target="../tags/tag133.xml"/></Relationships>
</file>

<file path=ppt/notesSlides/_rels/notesSlide133.xml.rels><?xml version="1.0" encoding="UTF-8" standalone="yes"?>
<Relationships xmlns="http://schemas.openxmlformats.org/package/2006/relationships"><Relationship Id="rId3" Type="http://schemas.openxmlformats.org/officeDocument/2006/relationships/slide" Target="../slides/slide133.xml"/><Relationship Id="rId2" Type="http://schemas.openxmlformats.org/officeDocument/2006/relationships/notesMaster" Target="../notesMasters/notesMaster1.xml"/><Relationship Id="rId1" Type="http://schemas.openxmlformats.org/officeDocument/2006/relationships/tags" Target="../tags/tag134.xml"/></Relationships>
</file>

<file path=ppt/notesSlides/_rels/notesSlide134.xml.rels><?xml version="1.0" encoding="UTF-8" standalone="yes"?>
<Relationships xmlns="http://schemas.openxmlformats.org/package/2006/relationships"><Relationship Id="rId3" Type="http://schemas.openxmlformats.org/officeDocument/2006/relationships/slide" Target="../slides/slide134.xml"/><Relationship Id="rId2" Type="http://schemas.openxmlformats.org/officeDocument/2006/relationships/notesMaster" Target="../notesMasters/notesMaster1.xml"/><Relationship Id="rId1" Type="http://schemas.openxmlformats.org/officeDocument/2006/relationships/tags" Target="../tags/tag135.xml"/></Relationships>
</file>

<file path=ppt/notesSlides/_rels/notesSlide135.xml.rels><?xml version="1.0" encoding="UTF-8" standalone="yes"?>
<Relationships xmlns="http://schemas.openxmlformats.org/package/2006/relationships"><Relationship Id="rId3" Type="http://schemas.openxmlformats.org/officeDocument/2006/relationships/slide" Target="../slides/slide135.xml"/><Relationship Id="rId2" Type="http://schemas.openxmlformats.org/officeDocument/2006/relationships/notesMaster" Target="../notesMasters/notesMaster1.xml"/><Relationship Id="rId1" Type="http://schemas.openxmlformats.org/officeDocument/2006/relationships/tags" Target="../tags/tag136.xml"/></Relationships>
</file>

<file path=ppt/notesSlides/_rels/notesSlide136.xml.rels><?xml version="1.0" encoding="UTF-8" standalone="yes"?>
<Relationships xmlns="http://schemas.openxmlformats.org/package/2006/relationships"><Relationship Id="rId3" Type="http://schemas.openxmlformats.org/officeDocument/2006/relationships/slide" Target="../slides/slide136.xml"/><Relationship Id="rId2" Type="http://schemas.openxmlformats.org/officeDocument/2006/relationships/notesMaster" Target="../notesMasters/notesMaster1.xml"/><Relationship Id="rId1" Type="http://schemas.openxmlformats.org/officeDocument/2006/relationships/tags" Target="../tags/tag137.xml"/></Relationships>
</file>

<file path=ppt/notesSlides/_rels/notesSlide137.xml.rels><?xml version="1.0" encoding="UTF-8" standalone="yes"?>
<Relationships xmlns="http://schemas.openxmlformats.org/package/2006/relationships"><Relationship Id="rId3" Type="http://schemas.openxmlformats.org/officeDocument/2006/relationships/slide" Target="../slides/slide137.xml"/><Relationship Id="rId2" Type="http://schemas.openxmlformats.org/officeDocument/2006/relationships/notesMaster" Target="../notesMasters/notesMaster1.xml"/><Relationship Id="rId1" Type="http://schemas.openxmlformats.org/officeDocument/2006/relationships/tags" Target="../tags/tag138.xml"/></Relationships>
</file>

<file path=ppt/notesSlides/_rels/notesSlide138.xml.rels><?xml version="1.0" encoding="UTF-8" standalone="yes"?>
<Relationships xmlns="http://schemas.openxmlformats.org/package/2006/relationships"><Relationship Id="rId3" Type="http://schemas.openxmlformats.org/officeDocument/2006/relationships/slide" Target="../slides/slide138.xml"/><Relationship Id="rId2" Type="http://schemas.openxmlformats.org/officeDocument/2006/relationships/notesMaster" Target="../notesMasters/notesMaster1.xml"/><Relationship Id="rId1" Type="http://schemas.openxmlformats.org/officeDocument/2006/relationships/tags" Target="../tags/tag139.xml"/></Relationships>
</file>

<file path=ppt/notesSlides/_rels/notesSlide139.xml.rels><?xml version="1.0" encoding="UTF-8" standalone="yes"?>
<Relationships xmlns="http://schemas.openxmlformats.org/package/2006/relationships"><Relationship Id="rId3" Type="http://schemas.openxmlformats.org/officeDocument/2006/relationships/slide" Target="../slides/slide139.xml"/><Relationship Id="rId2" Type="http://schemas.openxmlformats.org/officeDocument/2006/relationships/notesMaster" Target="../notesMasters/notesMaster1.xml"/><Relationship Id="rId1" Type="http://schemas.openxmlformats.org/officeDocument/2006/relationships/tags" Target="../tags/tag140.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40.xml.rels><?xml version="1.0" encoding="UTF-8" standalone="yes"?>
<Relationships xmlns="http://schemas.openxmlformats.org/package/2006/relationships"><Relationship Id="rId3" Type="http://schemas.openxmlformats.org/officeDocument/2006/relationships/slide" Target="../slides/slide140.xml"/><Relationship Id="rId2" Type="http://schemas.openxmlformats.org/officeDocument/2006/relationships/notesMaster" Target="../notesMasters/notesMaster1.xml"/><Relationship Id="rId1" Type="http://schemas.openxmlformats.org/officeDocument/2006/relationships/tags" Target="../tags/tag141.xml"/></Relationships>
</file>

<file path=ppt/notesSlides/_rels/notesSlide141.xml.rels><?xml version="1.0" encoding="UTF-8" standalone="yes"?>
<Relationships xmlns="http://schemas.openxmlformats.org/package/2006/relationships"><Relationship Id="rId3" Type="http://schemas.openxmlformats.org/officeDocument/2006/relationships/slide" Target="../slides/slide141.xml"/><Relationship Id="rId2" Type="http://schemas.openxmlformats.org/officeDocument/2006/relationships/notesMaster" Target="../notesMasters/notesMaster1.xml"/><Relationship Id="rId1" Type="http://schemas.openxmlformats.org/officeDocument/2006/relationships/tags" Target="../tags/tag142.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58.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59.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60.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61.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62.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tags" Target="../tags/tag63.xml"/></Relationships>
</file>

<file path=ppt/notesSlides/_rels/notesSlide63.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64.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tags" Target="../tags/tag65.xml"/></Relationships>
</file>

<file path=ppt/notesSlides/_rels/notesSlide65.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66.xml.rels><?xml version="1.0" encoding="UTF-8" standalone="yes"?>
<Relationships xmlns="http://schemas.openxmlformats.org/package/2006/relationships"><Relationship Id="rId3" Type="http://schemas.openxmlformats.org/officeDocument/2006/relationships/slide" Target="../slides/slide66.xml"/><Relationship Id="rId2" Type="http://schemas.openxmlformats.org/officeDocument/2006/relationships/notesMaster" Target="../notesMasters/notesMaster1.xml"/><Relationship Id="rId1" Type="http://schemas.openxmlformats.org/officeDocument/2006/relationships/tags" Target="../tags/tag67.xml"/></Relationships>
</file>

<file path=ppt/notesSlides/_rels/notesSlide67.xml.rels><?xml version="1.0" encoding="UTF-8" standalone="yes"?>
<Relationships xmlns="http://schemas.openxmlformats.org/package/2006/relationships"><Relationship Id="rId3" Type="http://schemas.openxmlformats.org/officeDocument/2006/relationships/slide" Target="../slides/slide67.xml"/><Relationship Id="rId2" Type="http://schemas.openxmlformats.org/officeDocument/2006/relationships/notesMaster" Target="../notesMasters/notesMaster1.xml"/><Relationship Id="rId1" Type="http://schemas.openxmlformats.org/officeDocument/2006/relationships/tags" Target="../tags/tag68.xml"/></Relationships>
</file>

<file path=ppt/notesSlides/_rels/notesSlide68.xml.rels><?xml version="1.0" encoding="UTF-8" standalone="yes"?>
<Relationships xmlns="http://schemas.openxmlformats.org/package/2006/relationships"><Relationship Id="rId3" Type="http://schemas.openxmlformats.org/officeDocument/2006/relationships/slide" Target="../slides/slide68.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69.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notesMaster" Target="../notesMasters/notesMaster1.xml"/><Relationship Id="rId1" Type="http://schemas.openxmlformats.org/officeDocument/2006/relationships/tags" Target="../tags/tag70.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70.xml.rels><?xml version="1.0" encoding="UTF-8" standalone="yes"?>
<Relationships xmlns="http://schemas.openxmlformats.org/package/2006/relationships"><Relationship Id="rId3" Type="http://schemas.openxmlformats.org/officeDocument/2006/relationships/slide" Target="../slides/slide70.xml"/><Relationship Id="rId2" Type="http://schemas.openxmlformats.org/officeDocument/2006/relationships/notesMaster" Target="../notesMasters/notesMaster1.xml"/><Relationship Id="rId1" Type="http://schemas.openxmlformats.org/officeDocument/2006/relationships/tags" Target="../tags/tag71.xml"/></Relationships>
</file>

<file path=ppt/notesSlides/_rels/notesSlide71.xml.rels><?xml version="1.0" encoding="UTF-8" standalone="yes"?>
<Relationships xmlns="http://schemas.openxmlformats.org/package/2006/relationships"><Relationship Id="rId3" Type="http://schemas.openxmlformats.org/officeDocument/2006/relationships/slide" Target="../slides/slide71.xml"/><Relationship Id="rId2" Type="http://schemas.openxmlformats.org/officeDocument/2006/relationships/notesMaster" Target="../notesMasters/notesMaster1.xml"/><Relationship Id="rId1" Type="http://schemas.openxmlformats.org/officeDocument/2006/relationships/tags" Target="../tags/tag72.xml"/></Relationships>
</file>

<file path=ppt/notesSlides/_rels/notesSlide72.xml.rels><?xml version="1.0" encoding="UTF-8" standalone="yes"?>
<Relationships xmlns="http://schemas.openxmlformats.org/package/2006/relationships"><Relationship Id="rId3" Type="http://schemas.openxmlformats.org/officeDocument/2006/relationships/slide" Target="../slides/slide72.xml"/><Relationship Id="rId2" Type="http://schemas.openxmlformats.org/officeDocument/2006/relationships/notesMaster" Target="../notesMasters/notesMaster1.xml"/><Relationship Id="rId1" Type="http://schemas.openxmlformats.org/officeDocument/2006/relationships/tags" Target="../tags/tag73.xml"/></Relationships>
</file>

<file path=ppt/notesSlides/_rels/notesSlide73.xml.rels><?xml version="1.0" encoding="UTF-8" standalone="yes"?>
<Relationships xmlns="http://schemas.openxmlformats.org/package/2006/relationships"><Relationship Id="rId3" Type="http://schemas.openxmlformats.org/officeDocument/2006/relationships/slide" Target="../slides/slide73.xml"/><Relationship Id="rId2" Type="http://schemas.openxmlformats.org/officeDocument/2006/relationships/notesMaster" Target="../notesMasters/notesMaster1.xml"/><Relationship Id="rId1" Type="http://schemas.openxmlformats.org/officeDocument/2006/relationships/tags" Target="../tags/tag74.xml"/></Relationships>
</file>

<file path=ppt/notesSlides/_rels/notesSlide74.xml.rels><?xml version="1.0" encoding="UTF-8" standalone="yes"?>
<Relationships xmlns="http://schemas.openxmlformats.org/package/2006/relationships"><Relationship Id="rId3" Type="http://schemas.openxmlformats.org/officeDocument/2006/relationships/slide" Target="../slides/slide74.xml"/><Relationship Id="rId2" Type="http://schemas.openxmlformats.org/officeDocument/2006/relationships/notesMaster" Target="../notesMasters/notesMaster1.xml"/><Relationship Id="rId1" Type="http://schemas.openxmlformats.org/officeDocument/2006/relationships/tags" Target="../tags/tag75.xml"/></Relationships>
</file>

<file path=ppt/notesSlides/_rels/notesSlide75.xml.rels><?xml version="1.0" encoding="UTF-8" standalone="yes"?>
<Relationships xmlns="http://schemas.openxmlformats.org/package/2006/relationships"><Relationship Id="rId3" Type="http://schemas.openxmlformats.org/officeDocument/2006/relationships/slide" Target="../slides/slide75.xml"/><Relationship Id="rId2" Type="http://schemas.openxmlformats.org/officeDocument/2006/relationships/notesMaster" Target="../notesMasters/notesMaster1.xml"/><Relationship Id="rId1" Type="http://schemas.openxmlformats.org/officeDocument/2006/relationships/tags" Target="../tags/tag76.xml"/></Relationships>
</file>

<file path=ppt/notesSlides/_rels/notesSlide76.xml.rels><?xml version="1.0" encoding="UTF-8" standalone="yes"?>
<Relationships xmlns="http://schemas.openxmlformats.org/package/2006/relationships"><Relationship Id="rId3" Type="http://schemas.openxmlformats.org/officeDocument/2006/relationships/slide" Target="../slides/slide76.xml"/><Relationship Id="rId2" Type="http://schemas.openxmlformats.org/officeDocument/2006/relationships/notesMaster" Target="../notesMasters/notesMaster1.xml"/><Relationship Id="rId1" Type="http://schemas.openxmlformats.org/officeDocument/2006/relationships/tags" Target="../tags/tag77.xml"/></Relationships>
</file>

<file path=ppt/notesSlides/_rels/notesSlide77.xml.rels><?xml version="1.0" encoding="UTF-8" standalone="yes"?>
<Relationships xmlns="http://schemas.openxmlformats.org/package/2006/relationships"><Relationship Id="rId3" Type="http://schemas.openxmlformats.org/officeDocument/2006/relationships/slide" Target="../slides/slide77.xml"/><Relationship Id="rId2" Type="http://schemas.openxmlformats.org/officeDocument/2006/relationships/notesMaster" Target="../notesMasters/notesMaster1.xml"/><Relationship Id="rId1" Type="http://schemas.openxmlformats.org/officeDocument/2006/relationships/tags" Target="../tags/tag78.xml"/></Relationships>
</file>

<file path=ppt/notesSlides/_rels/notesSlide78.xml.rels><?xml version="1.0" encoding="UTF-8" standalone="yes"?>
<Relationships xmlns="http://schemas.openxmlformats.org/package/2006/relationships"><Relationship Id="rId3" Type="http://schemas.openxmlformats.org/officeDocument/2006/relationships/slide" Target="../slides/slide78.xml"/><Relationship Id="rId2" Type="http://schemas.openxmlformats.org/officeDocument/2006/relationships/notesMaster" Target="../notesMasters/notesMaster1.xml"/><Relationship Id="rId1" Type="http://schemas.openxmlformats.org/officeDocument/2006/relationships/tags" Target="../tags/tag79.xml"/></Relationships>
</file>

<file path=ppt/notesSlides/_rels/notesSlide79.xml.rels><?xml version="1.0" encoding="UTF-8" standalone="yes"?>
<Relationships xmlns="http://schemas.openxmlformats.org/package/2006/relationships"><Relationship Id="rId3" Type="http://schemas.openxmlformats.org/officeDocument/2006/relationships/slide" Target="../slides/slide79.xml"/><Relationship Id="rId2" Type="http://schemas.openxmlformats.org/officeDocument/2006/relationships/notesMaster" Target="../notesMasters/notesMaster1.xml"/><Relationship Id="rId1" Type="http://schemas.openxmlformats.org/officeDocument/2006/relationships/tags" Target="../tags/tag80.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80.xml.rels><?xml version="1.0" encoding="UTF-8" standalone="yes"?>
<Relationships xmlns="http://schemas.openxmlformats.org/package/2006/relationships"><Relationship Id="rId3" Type="http://schemas.openxmlformats.org/officeDocument/2006/relationships/slide" Target="../slides/slide80.xml"/><Relationship Id="rId2" Type="http://schemas.openxmlformats.org/officeDocument/2006/relationships/notesMaster" Target="../notesMasters/notesMaster1.xml"/><Relationship Id="rId1" Type="http://schemas.openxmlformats.org/officeDocument/2006/relationships/tags" Target="../tags/tag81.xml"/></Relationships>
</file>

<file path=ppt/notesSlides/_rels/notesSlide81.xml.rels><?xml version="1.0" encoding="UTF-8" standalone="yes"?>
<Relationships xmlns="http://schemas.openxmlformats.org/package/2006/relationships"><Relationship Id="rId3" Type="http://schemas.openxmlformats.org/officeDocument/2006/relationships/slide" Target="../slides/slide81.xml"/><Relationship Id="rId2" Type="http://schemas.openxmlformats.org/officeDocument/2006/relationships/notesMaster" Target="../notesMasters/notesMaster1.xml"/><Relationship Id="rId1" Type="http://schemas.openxmlformats.org/officeDocument/2006/relationships/tags" Target="../tags/tag82.xml"/></Relationships>
</file>

<file path=ppt/notesSlides/_rels/notesSlide82.xml.rels><?xml version="1.0" encoding="UTF-8" standalone="yes"?>
<Relationships xmlns="http://schemas.openxmlformats.org/package/2006/relationships"><Relationship Id="rId3" Type="http://schemas.openxmlformats.org/officeDocument/2006/relationships/slide" Target="../slides/slide82.xml"/><Relationship Id="rId2" Type="http://schemas.openxmlformats.org/officeDocument/2006/relationships/notesMaster" Target="../notesMasters/notesMaster1.xml"/><Relationship Id="rId1" Type="http://schemas.openxmlformats.org/officeDocument/2006/relationships/tags" Target="../tags/tag83.xml"/></Relationships>
</file>

<file path=ppt/notesSlides/_rels/notesSlide83.xml.rels><?xml version="1.0" encoding="UTF-8" standalone="yes"?>
<Relationships xmlns="http://schemas.openxmlformats.org/package/2006/relationships"><Relationship Id="rId3" Type="http://schemas.openxmlformats.org/officeDocument/2006/relationships/slide" Target="../slides/slide83.xml"/><Relationship Id="rId2" Type="http://schemas.openxmlformats.org/officeDocument/2006/relationships/notesMaster" Target="../notesMasters/notesMaster1.xml"/><Relationship Id="rId1" Type="http://schemas.openxmlformats.org/officeDocument/2006/relationships/tags" Target="../tags/tag84.xml"/></Relationships>
</file>

<file path=ppt/notesSlides/_rels/notesSlide84.xml.rels><?xml version="1.0" encoding="UTF-8" standalone="yes"?>
<Relationships xmlns="http://schemas.openxmlformats.org/package/2006/relationships"><Relationship Id="rId3" Type="http://schemas.openxmlformats.org/officeDocument/2006/relationships/slide" Target="../slides/slide84.xml"/><Relationship Id="rId2" Type="http://schemas.openxmlformats.org/officeDocument/2006/relationships/notesMaster" Target="../notesMasters/notesMaster1.xml"/><Relationship Id="rId1" Type="http://schemas.openxmlformats.org/officeDocument/2006/relationships/tags" Target="../tags/tag85.xml"/></Relationships>
</file>

<file path=ppt/notesSlides/_rels/notesSlide85.xml.rels><?xml version="1.0" encoding="UTF-8" standalone="yes"?>
<Relationships xmlns="http://schemas.openxmlformats.org/package/2006/relationships"><Relationship Id="rId3" Type="http://schemas.openxmlformats.org/officeDocument/2006/relationships/slide" Target="../slides/slide85.xml"/><Relationship Id="rId2" Type="http://schemas.openxmlformats.org/officeDocument/2006/relationships/notesMaster" Target="../notesMasters/notesMaster1.xml"/><Relationship Id="rId1" Type="http://schemas.openxmlformats.org/officeDocument/2006/relationships/tags" Target="../tags/tag86.xml"/></Relationships>
</file>

<file path=ppt/notesSlides/_rels/notesSlide86.xml.rels><?xml version="1.0" encoding="UTF-8" standalone="yes"?>
<Relationships xmlns="http://schemas.openxmlformats.org/package/2006/relationships"><Relationship Id="rId3" Type="http://schemas.openxmlformats.org/officeDocument/2006/relationships/slide" Target="../slides/slide86.xml"/><Relationship Id="rId2" Type="http://schemas.openxmlformats.org/officeDocument/2006/relationships/notesMaster" Target="../notesMasters/notesMaster1.xml"/><Relationship Id="rId1" Type="http://schemas.openxmlformats.org/officeDocument/2006/relationships/tags" Target="../tags/tag87.xml"/></Relationships>
</file>

<file path=ppt/notesSlides/_rels/notesSlide87.xml.rels><?xml version="1.0" encoding="UTF-8" standalone="yes"?>
<Relationships xmlns="http://schemas.openxmlformats.org/package/2006/relationships"><Relationship Id="rId3" Type="http://schemas.openxmlformats.org/officeDocument/2006/relationships/slide" Target="../slides/slide87.xml"/><Relationship Id="rId2" Type="http://schemas.openxmlformats.org/officeDocument/2006/relationships/notesMaster" Target="../notesMasters/notesMaster1.xml"/><Relationship Id="rId1" Type="http://schemas.openxmlformats.org/officeDocument/2006/relationships/tags" Target="../tags/tag88.xml"/></Relationships>
</file>

<file path=ppt/notesSlides/_rels/notesSlide88.xml.rels><?xml version="1.0" encoding="UTF-8" standalone="yes"?>
<Relationships xmlns="http://schemas.openxmlformats.org/package/2006/relationships"><Relationship Id="rId3" Type="http://schemas.openxmlformats.org/officeDocument/2006/relationships/slide" Target="../slides/slide88.xml"/><Relationship Id="rId2" Type="http://schemas.openxmlformats.org/officeDocument/2006/relationships/notesMaster" Target="../notesMasters/notesMaster1.xml"/><Relationship Id="rId1" Type="http://schemas.openxmlformats.org/officeDocument/2006/relationships/tags" Target="../tags/tag89.xml"/></Relationships>
</file>

<file path=ppt/notesSlides/_rels/notesSlide89.xml.rels><?xml version="1.0" encoding="UTF-8" standalone="yes"?>
<Relationships xmlns="http://schemas.openxmlformats.org/package/2006/relationships"><Relationship Id="rId3" Type="http://schemas.openxmlformats.org/officeDocument/2006/relationships/slide" Target="../slides/slide89.xml"/><Relationship Id="rId2" Type="http://schemas.openxmlformats.org/officeDocument/2006/relationships/notesMaster" Target="../notesMasters/notesMaster1.xml"/><Relationship Id="rId1" Type="http://schemas.openxmlformats.org/officeDocument/2006/relationships/tags" Target="../tags/tag90.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90.xml.rels><?xml version="1.0" encoding="UTF-8" standalone="yes"?>
<Relationships xmlns="http://schemas.openxmlformats.org/package/2006/relationships"><Relationship Id="rId3" Type="http://schemas.openxmlformats.org/officeDocument/2006/relationships/slide" Target="../slides/slide90.xml"/><Relationship Id="rId2" Type="http://schemas.openxmlformats.org/officeDocument/2006/relationships/notesMaster" Target="../notesMasters/notesMaster1.xml"/><Relationship Id="rId1" Type="http://schemas.openxmlformats.org/officeDocument/2006/relationships/tags" Target="../tags/tag91.xml"/></Relationships>
</file>

<file path=ppt/notesSlides/_rels/notesSlide91.xml.rels><?xml version="1.0" encoding="UTF-8" standalone="yes"?>
<Relationships xmlns="http://schemas.openxmlformats.org/package/2006/relationships"><Relationship Id="rId3" Type="http://schemas.openxmlformats.org/officeDocument/2006/relationships/slide" Target="../slides/slide91.xml"/><Relationship Id="rId2" Type="http://schemas.openxmlformats.org/officeDocument/2006/relationships/notesMaster" Target="../notesMasters/notesMaster1.xml"/><Relationship Id="rId1" Type="http://schemas.openxmlformats.org/officeDocument/2006/relationships/tags" Target="../tags/tag92.xml"/></Relationships>
</file>

<file path=ppt/notesSlides/_rels/notesSlide92.xml.rels><?xml version="1.0" encoding="UTF-8" standalone="yes"?>
<Relationships xmlns="http://schemas.openxmlformats.org/package/2006/relationships"><Relationship Id="rId3" Type="http://schemas.openxmlformats.org/officeDocument/2006/relationships/slide" Target="../slides/slide92.xml"/><Relationship Id="rId2" Type="http://schemas.openxmlformats.org/officeDocument/2006/relationships/notesMaster" Target="../notesMasters/notesMaster1.xml"/><Relationship Id="rId1" Type="http://schemas.openxmlformats.org/officeDocument/2006/relationships/tags" Target="../tags/tag93.xml"/></Relationships>
</file>

<file path=ppt/notesSlides/_rels/notesSlide93.xml.rels><?xml version="1.0" encoding="UTF-8" standalone="yes"?>
<Relationships xmlns="http://schemas.openxmlformats.org/package/2006/relationships"><Relationship Id="rId3" Type="http://schemas.openxmlformats.org/officeDocument/2006/relationships/slide" Target="../slides/slide93.xml"/><Relationship Id="rId2" Type="http://schemas.openxmlformats.org/officeDocument/2006/relationships/notesMaster" Target="../notesMasters/notesMaster1.xml"/><Relationship Id="rId1" Type="http://schemas.openxmlformats.org/officeDocument/2006/relationships/tags" Target="../tags/tag94.xml"/></Relationships>
</file>

<file path=ppt/notesSlides/_rels/notesSlide94.xml.rels><?xml version="1.0" encoding="UTF-8" standalone="yes"?>
<Relationships xmlns="http://schemas.openxmlformats.org/package/2006/relationships"><Relationship Id="rId3" Type="http://schemas.openxmlformats.org/officeDocument/2006/relationships/slide" Target="../slides/slide94.xml"/><Relationship Id="rId2" Type="http://schemas.openxmlformats.org/officeDocument/2006/relationships/notesMaster" Target="../notesMasters/notesMaster1.xml"/><Relationship Id="rId1" Type="http://schemas.openxmlformats.org/officeDocument/2006/relationships/tags" Target="../tags/tag95.xml"/></Relationships>
</file>

<file path=ppt/notesSlides/_rels/notesSlide95.xml.rels><?xml version="1.0" encoding="UTF-8" standalone="yes"?>
<Relationships xmlns="http://schemas.openxmlformats.org/package/2006/relationships"><Relationship Id="rId3" Type="http://schemas.openxmlformats.org/officeDocument/2006/relationships/slide" Target="../slides/slide95.xml"/><Relationship Id="rId2" Type="http://schemas.openxmlformats.org/officeDocument/2006/relationships/notesMaster" Target="../notesMasters/notesMaster1.xml"/><Relationship Id="rId1" Type="http://schemas.openxmlformats.org/officeDocument/2006/relationships/tags" Target="../tags/tag96.xml"/></Relationships>
</file>

<file path=ppt/notesSlides/_rels/notesSlide96.xml.rels><?xml version="1.0" encoding="UTF-8" standalone="yes"?>
<Relationships xmlns="http://schemas.openxmlformats.org/package/2006/relationships"><Relationship Id="rId3" Type="http://schemas.openxmlformats.org/officeDocument/2006/relationships/slide" Target="../slides/slide96.xml"/><Relationship Id="rId2" Type="http://schemas.openxmlformats.org/officeDocument/2006/relationships/notesMaster" Target="../notesMasters/notesMaster1.xml"/><Relationship Id="rId1" Type="http://schemas.openxmlformats.org/officeDocument/2006/relationships/tags" Target="../tags/tag97.xml"/></Relationships>
</file>

<file path=ppt/notesSlides/_rels/notesSlide97.xml.rels><?xml version="1.0" encoding="UTF-8" standalone="yes"?>
<Relationships xmlns="http://schemas.openxmlformats.org/package/2006/relationships"><Relationship Id="rId3" Type="http://schemas.openxmlformats.org/officeDocument/2006/relationships/slide" Target="../slides/slide97.xml"/><Relationship Id="rId2" Type="http://schemas.openxmlformats.org/officeDocument/2006/relationships/notesMaster" Target="../notesMasters/notesMaster1.xml"/><Relationship Id="rId1" Type="http://schemas.openxmlformats.org/officeDocument/2006/relationships/tags" Target="../tags/tag98.xml"/></Relationships>
</file>

<file path=ppt/notesSlides/_rels/notesSlide98.xml.rels><?xml version="1.0" encoding="UTF-8" standalone="yes"?>
<Relationships xmlns="http://schemas.openxmlformats.org/package/2006/relationships"><Relationship Id="rId3" Type="http://schemas.openxmlformats.org/officeDocument/2006/relationships/slide" Target="../slides/slide98.xml"/><Relationship Id="rId2" Type="http://schemas.openxmlformats.org/officeDocument/2006/relationships/notesMaster" Target="../notesMasters/notesMaster1.xml"/><Relationship Id="rId1" Type="http://schemas.openxmlformats.org/officeDocument/2006/relationships/tags" Target="../tags/tag99.xml"/></Relationships>
</file>

<file path=ppt/notesSlides/_rels/notesSlide99.xml.rels><?xml version="1.0" encoding="UTF-8" standalone="yes"?>
<Relationships xmlns="http://schemas.openxmlformats.org/package/2006/relationships"><Relationship Id="rId3" Type="http://schemas.openxmlformats.org/officeDocument/2006/relationships/slide" Target="../slides/slide99.xml"/><Relationship Id="rId2" Type="http://schemas.openxmlformats.org/officeDocument/2006/relationships/notesMaster" Target="../notesMasters/notesMaster1.xml"/><Relationship Id="rId1" Type="http://schemas.openxmlformats.org/officeDocument/2006/relationships/tags" Target="../tags/tag10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C126822-BAEE-407A-8772-2FF22255D6D0}" type="slidenum">
              <a:rPr lang="en-US" smtClean="0"/>
              <a:pPr/>
              <a:t>1</a:t>
            </a:fld>
            <a:endParaRPr lang="en-US" dirty="0"/>
          </a:p>
        </p:txBody>
      </p:sp>
    </p:spTree>
    <p:extLst>
      <p:ext uri="{BB962C8B-B14F-4D97-AF65-F5344CB8AC3E}">
        <p14:creationId xmlns:p14="http://schemas.microsoft.com/office/powerpoint/2010/main" val="830113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10</a:t>
            </a:fld>
            <a:endParaRPr lang="en-US" dirty="0"/>
          </a:p>
        </p:txBody>
      </p:sp>
    </p:spTree>
    <p:extLst>
      <p:ext uri="{BB962C8B-B14F-4D97-AF65-F5344CB8AC3E}">
        <p14:creationId xmlns:p14="http://schemas.microsoft.com/office/powerpoint/2010/main" val="177922142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lvl="1"/>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a:solidFill>
                  <a:prstClr val="black"/>
                </a:solidFill>
              </a:rPr>
              <a:pPr/>
              <a:t>100</a:t>
            </a:fld>
            <a:endParaRPr lang="en-US" dirty="0">
              <a:solidFill>
                <a:prstClr val="black"/>
              </a:solidFill>
            </a:endParaRPr>
          </a:p>
        </p:txBody>
      </p:sp>
    </p:spTree>
    <p:extLst>
      <p:ext uri="{BB962C8B-B14F-4D97-AF65-F5344CB8AC3E}">
        <p14:creationId xmlns:p14="http://schemas.microsoft.com/office/powerpoint/2010/main" val="57439931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solidFill>
                  <a:prstClr val="black"/>
                </a:solidFill>
              </a:rPr>
              <a:pPr/>
              <a:t>101</a:t>
            </a:fld>
            <a:endParaRPr lang="en-US" dirty="0">
              <a:solidFill>
                <a:prstClr val="black"/>
              </a:solidFill>
            </a:endParaRPr>
          </a:p>
        </p:txBody>
      </p:sp>
    </p:spTree>
    <p:extLst>
      <p:ext uri="{BB962C8B-B14F-4D97-AF65-F5344CB8AC3E}">
        <p14:creationId xmlns:p14="http://schemas.microsoft.com/office/powerpoint/2010/main" val="36443242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102</a:t>
            </a:fld>
            <a:endParaRPr lang="en-US" dirty="0"/>
          </a:p>
        </p:txBody>
      </p:sp>
    </p:spTree>
    <p:extLst>
      <p:ext uri="{BB962C8B-B14F-4D97-AF65-F5344CB8AC3E}">
        <p14:creationId xmlns:p14="http://schemas.microsoft.com/office/powerpoint/2010/main" val="8574634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103</a:t>
            </a:fld>
            <a:endParaRPr lang="en-US" dirty="0"/>
          </a:p>
        </p:txBody>
      </p:sp>
    </p:spTree>
    <p:extLst>
      <p:ext uri="{BB962C8B-B14F-4D97-AF65-F5344CB8AC3E}">
        <p14:creationId xmlns:p14="http://schemas.microsoft.com/office/powerpoint/2010/main" val="296454070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104</a:t>
            </a:fld>
            <a:endParaRPr lang="en-US" dirty="0"/>
          </a:p>
        </p:txBody>
      </p:sp>
    </p:spTree>
    <p:extLst>
      <p:ext uri="{BB962C8B-B14F-4D97-AF65-F5344CB8AC3E}">
        <p14:creationId xmlns:p14="http://schemas.microsoft.com/office/powerpoint/2010/main" val="246360575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105</a:t>
            </a:fld>
            <a:endParaRPr lang="en-US" dirty="0"/>
          </a:p>
        </p:txBody>
      </p:sp>
    </p:spTree>
    <p:extLst>
      <p:ext uri="{BB962C8B-B14F-4D97-AF65-F5344CB8AC3E}">
        <p14:creationId xmlns:p14="http://schemas.microsoft.com/office/powerpoint/2010/main" val="209793737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106</a:t>
            </a:fld>
            <a:endParaRPr lang="en-US" dirty="0"/>
          </a:p>
        </p:txBody>
      </p:sp>
    </p:spTree>
    <p:extLst>
      <p:ext uri="{BB962C8B-B14F-4D97-AF65-F5344CB8AC3E}">
        <p14:creationId xmlns:p14="http://schemas.microsoft.com/office/powerpoint/2010/main" val="297549381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107</a:t>
            </a:fld>
            <a:endParaRPr lang="en-US" dirty="0"/>
          </a:p>
        </p:txBody>
      </p:sp>
    </p:spTree>
    <p:extLst>
      <p:ext uri="{BB962C8B-B14F-4D97-AF65-F5344CB8AC3E}">
        <p14:creationId xmlns:p14="http://schemas.microsoft.com/office/powerpoint/2010/main" val="50520255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108</a:t>
            </a:fld>
            <a:endParaRPr lang="en-US" dirty="0"/>
          </a:p>
        </p:txBody>
      </p:sp>
    </p:spTree>
    <p:extLst>
      <p:ext uri="{BB962C8B-B14F-4D97-AF65-F5344CB8AC3E}">
        <p14:creationId xmlns:p14="http://schemas.microsoft.com/office/powerpoint/2010/main" val="6969109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109</a:t>
            </a:fld>
            <a:endParaRPr lang="en-US" dirty="0"/>
          </a:p>
        </p:txBody>
      </p:sp>
    </p:spTree>
    <p:extLst>
      <p:ext uri="{BB962C8B-B14F-4D97-AF65-F5344CB8AC3E}">
        <p14:creationId xmlns:p14="http://schemas.microsoft.com/office/powerpoint/2010/main" val="2006760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11</a:t>
            </a:fld>
            <a:endParaRPr lang="en-US" dirty="0"/>
          </a:p>
        </p:txBody>
      </p:sp>
    </p:spTree>
    <p:extLst>
      <p:ext uri="{BB962C8B-B14F-4D97-AF65-F5344CB8AC3E}">
        <p14:creationId xmlns:p14="http://schemas.microsoft.com/office/powerpoint/2010/main" val="137186624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110</a:t>
            </a:fld>
            <a:endParaRPr lang="en-US" dirty="0"/>
          </a:p>
        </p:txBody>
      </p:sp>
    </p:spTree>
    <p:extLst>
      <p:ext uri="{BB962C8B-B14F-4D97-AF65-F5344CB8AC3E}">
        <p14:creationId xmlns:p14="http://schemas.microsoft.com/office/powerpoint/2010/main" val="40001445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111</a:t>
            </a:fld>
            <a:endParaRPr lang="en-US" dirty="0"/>
          </a:p>
        </p:txBody>
      </p:sp>
    </p:spTree>
    <p:extLst>
      <p:ext uri="{BB962C8B-B14F-4D97-AF65-F5344CB8AC3E}">
        <p14:creationId xmlns:p14="http://schemas.microsoft.com/office/powerpoint/2010/main" val="426249141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solidFill>
                  <a:prstClr val="black"/>
                </a:solidFill>
              </a:rPr>
              <a:pPr/>
              <a:t>112</a:t>
            </a:fld>
            <a:endParaRPr lang="en-US" dirty="0">
              <a:solidFill>
                <a:prstClr val="black"/>
              </a:solidFill>
            </a:endParaRPr>
          </a:p>
        </p:txBody>
      </p:sp>
    </p:spTree>
    <p:extLst>
      <p:ext uri="{BB962C8B-B14F-4D97-AF65-F5344CB8AC3E}">
        <p14:creationId xmlns:p14="http://schemas.microsoft.com/office/powerpoint/2010/main" val="364432426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a:solidFill>
                  <a:prstClr val="black"/>
                </a:solidFill>
              </a:rPr>
              <a:pPr/>
              <a:t>113</a:t>
            </a:fld>
            <a:endParaRPr lang="en-US" dirty="0">
              <a:solidFill>
                <a:prstClr val="black"/>
              </a:solidFill>
            </a:endParaRPr>
          </a:p>
        </p:txBody>
      </p:sp>
    </p:spTree>
    <p:extLst>
      <p:ext uri="{BB962C8B-B14F-4D97-AF65-F5344CB8AC3E}">
        <p14:creationId xmlns:p14="http://schemas.microsoft.com/office/powerpoint/2010/main" val="57439931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114</a:t>
            </a:fld>
            <a:endParaRPr lang="en-US" dirty="0"/>
          </a:p>
        </p:txBody>
      </p:sp>
    </p:spTree>
    <p:extLst>
      <p:ext uri="{BB962C8B-B14F-4D97-AF65-F5344CB8AC3E}">
        <p14:creationId xmlns:p14="http://schemas.microsoft.com/office/powerpoint/2010/main" val="71157813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115</a:t>
            </a:fld>
            <a:endParaRPr lang="en-US" dirty="0"/>
          </a:p>
        </p:txBody>
      </p:sp>
    </p:spTree>
    <p:extLst>
      <p:ext uri="{BB962C8B-B14F-4D97-AF65-F5344CB8AC3E}">
        <p14:creationId xmlns:p14="http://schemas.microsoft.com/office/powerpoint/2010/main" val="313186468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116</a:t>
            </a:fld>
            <a:endParaRPr lang="en-US" dirty="0"/>
          </a:p>
        </p:txBody>
      </p:sp>
    </p:spTree>
    <p:extLst>
      <p:ext uri="{BB962C8B-B14F-4D97-AF65-F5344CB8AC3E}">
        <p14:creationId xmlns:p14="http://schemas.microsoft.com/office/powerpoint/2010/main" val="19664501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117</a:t>
            </a:fld>
            <a:endParaRPr lang="en-US" dirty="0"/>
          </a:p>
        </p:txBody>
      </p:sp>
    </p:spTree>
    <p:extLst>
      <p:ext uri="{BB962C8B-B14F-4D97-AF65-F5344CB8AC3E}">
        <p14:creationId xmlns:p14="http://schemas.microsoft.com/office/powerpoint/2010/main" val="129776359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118</a:t>
            </a:fld>
            <a:endParaRPr lang="en-US" dirty="0"/>
          </a:p>
        </p:txBody>
      </p:sp>
    </p:spTree>
    <p:extLst>
      <p:ext uri="{BB962C8B-B14F-4D97-AF65-F5344CB8AC3E}">
        <p14:creationId xmlns:p14="http://schemas.microsoft.com/office/powerpoint/2010/main" val="277576438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119</a:t>
            </a:fld>
            <a:endParaRPr lang="en-US" dirty="0"/>
          </a:p>
        </p:txBody>
      </p:sp>
    </p:spTree>
    <p:extLst>
      <p:ext uri="{BB962C8B-B14F-4D97-AF65-F5344CB8AC3E}">
        <p14:creationId xmlns:p14="http://schemas.microsoft.com/office/powerpoint/2010/main" val="3830064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12</a:t>
            </a:fld>
            <a:endParaRPr lang="en-US" dirty="0"/>
          </a:p>
        </p:txBody>
      </p:sp>
    </p:spTree>
    <p:extLst>
      <p:ext uri="{BB962C8B-B14F-4D97-AF65-F5344CB8AC3E}">
        <p14:creationId xmlns:p14="http://schemas.microsoft.com/office/powerpoint/2010/main" val="363593320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120</a:t>
            </a:fld>
            <a:endParaRPr lang="en-US" dirty="0"/>
          </a:p>
        </p:txBody>
      </p:sp>
    </p:spTree>
    <p:extLst>
      <p:ext uri="{BB962C8B-B14F-4D97-AF65-F5344CB8AC3E}">
        <p14:creationId xmlns:p14="http://schemas.microsoft.com/office/powerpoint/2010/main" val="172305726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897220">
              <a:defRPr/>
            </a:pPr>
            <a:endParaRPr lang="en-US" dirty="0"/>
          </a:p>
        </p:txBody>
      </p:sp>
      <p:sp>
        <p:nvSpPr>
          <p:cNvPr id="4" name="Slide Number Placeholder 3"/>
          <p:cNvSpPr>
            <a:spLocks noGrp="1"/>
          </p:cNvSpPr>
          <p:nvPr>
            <p:ph type="sldNum" sz="quarter" idx="10"/>
          </p:nvPr>
        </p:nvSpPr>
        <p:spPr/>
        <p:txBody>
          <a:bodyPr/>
          <a:lstStyle/>
          <a:p>
            <a:fld id="{9C126822-BAEE-407A-8772-2FF22255D6D0}" type="slidenum">
              <a:rPr lang="en-US" smtClean="0">
                <a:solidFill>
                  <a:prstClr val="black"/>
                </a:solidFill>
              </a:rPr>
              <a:pPr/>
              <a:t>121</a:t>
            </a:fld>
            <a:endParaRPr lang="en-US" dirty="0">
              <a:solidFill>
                <a:prstClr val="black"/>
              </a:solidFill>
            </a:endParaRPr>
          </a:p>
        </p:txBody>
      </p:sp>
    </p:spTree>
    <p:extLst>
      <p:ext uri="{BB962C8B-B14F-4D97-AF65-F5344CB8AC3E}">
        <p14:creationId xmlns:p14="http://schemas.microsoft.com/office/powerpoint/2010/main" val="394086282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C126822-BAEE-407A-8772-2FF22255D6D0}" type="slidenum">
              <a:rPr lang="en-US" smtClean="0"/>
              <a:pPr/>
              <a:t>122</a:t>
            </a:fld>
            <a:endParaRPr lang="en-US" dirty="0"/>
          </a:p>
        </p:txBody>
      </p:sp>
    </p:spTree>
    <p:extLst>
      <p:ext uri="{BB962C8B-B14F-4D97-AF65-F5344CB8AC3E}">
        <p14:creationId xmlns:p14="http://schemas.microsoft.com/office/powerpoint/2010/main" val="138634866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123</a:t>
            </a:fld>
            <a:endParaRPr lang="en-US" dirty="0"/>
          </a:p>
        </p:txBody>
      </p:sp>
    </p:spTree>
    <p:extLst>
      <p:ext uri="{BB962C8B-B14F-4D97-AF65-F5344CB8AC3E}">
        <p14:creationId xmlns:p14="http://schemas.microsoft.com/office/powerpoint/2010/main" val="98289403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124</a:t>
            </a:fld>
            <a:endParaRPr lang="en-US" dirty="0"/>
          </a:p>
        </p:txBody>
      </p:sp>
    </p:spTree>
    <p:extLst>
      <p:ext uri="{BB962C8B-B14F-4D97-AF65-F5344CB8AC3E}">
        <p14:creationId xmlns:p14="http://schemas.microsoft.com/office/powerpoint/2010/main" val="247586986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9C126822-BAEE-407A-8772-2FF22255D6D0}" type="slidenum">
              <a:rPr lang="en-US" smtClean="0"/>
              <a:pPr/>
              <a:t>125</a:t>
            </a:fld>
            <a:endParaRPr lang="en-US" dirty="0"/>
          </a:p>
        </p:txBody>
      </p:sp>
    </p:spTree>
    <p:extLst>
      <p:ext uri="{BB962C8B-B14F-4D97-AF65-F5344CB8AC3E}">
        <p14:creationId xmlns:p14="http://schemas.microsoft.com/office/powerpoint/2010/main" val="8222700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126</a:t>
            </a:fld>
            <a:endParaRPr lang="en-US" dirty="0"/>
          </a:p>
        </p:txBody>
      </p:sp>
    </p:spTree>
    <p:extLst>
      <p:ext uri="{BB962C8B-B14F-4D97-AF65-F5344CB8AC3E}">
        <p14:creationId xmlns:p14="http://schemas.microsoft.com/office/powerpoint/2010/main" val="371118605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127</a:t>
            </a:fld>
            <a:endParaRPr lang="en-US" dirty="0"/>
          </a:p>
        </p:txBody>
      </p:sp>
    </p:spTree>
    <p:extLst>
      <p:ext uri="{BB962C8B-B14F-4D97-AF65-F5344CB8AC3E}">
        <p14:creationId xmlns:p14="http://schemas.microsoft.com/office/powerpoint/2010/main" val="373175535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128</a:t>
            </a:fld>
            <a:endParaRPr lang="en-US" dirty="0"/>
          </a:p>
        </p:txBody>
      </p:sp>
    </p:spTree>
    <p:extLst>
      <p:ext uri="{BB962C8B-B14F-4D97-AF65-F5344CB8AC3E}">
        <p14:creationId xmlns:p14="http://schemas.microsoft.com/office/powerpoint/2010/main" val="110422136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C126822-BAEE-407A-8772-2FF22255D6D0}" type="slidenum">
              <a:rPr lang="en-US" smtClean="0"/>
              <a:pPr/>
              <a:t>129</a:t>
            </a:fld>
            <a:endParaRPr lang="en-US" dirty="0"/>
          </a:p>
        </p:txBody>
      </p:sp>
    </p:spTree>
    <p:extLst>
      <p:ext uri="{BB962C8B-B14F-4D97-AF65-F5344CB8AC3E}">
        <p14:creationId xmlns:p14="http://schemas.microsoft.com/office/powerpoint/2010/main" val="1103321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13</a:t>
            </a:fld>
            <a:endParaRPr lang="en-US" dirty="0"/>
          </a:p>
        </p:txBody>
      </p:sp>
    </p:spTree>
    <p:extLst>
      <p:ext uri="{BB962C8B-B14F-4D97-AF65-F5344CB8AC3E}">
        <p14:creationId xmlns:p14="http://schemas.microsoft.com/office/powerpoint/2010/main" val="21601770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C126822-BAEE-407A-8772-2FF22255D6D0}" type="slidenum">
              <a:rPr lang="en-US" smtClean="0"/>
              <a:pPr/>
              <a:t>130</a:t>
            </a:fld>
            <a:endParaRPr lang="en-US" dirty="0"/>
          </a:p>
        </p:txBody>
      </p:sp>
    </p:spTree>
    <p:extLst>
      <p:ext uri="{BB962C8B-B14F-4D97-AF65-F5344CB8AC3E}">
        <p14:creationId xmlns:p14="http://schemas.microsoft.com/office/powerpoint/2010/main" val="110332133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131</a:t>
            </a:fld>
            <a:endParaRPr lang="en-US" dirty="0"/>
          </a:p>
        </p:txBody>
      </p:sp>
    </p:spTree>
    <p:extLst>
      <p:ext uri="{BB962C8B-B14F-4D97-AF65-F5344CB8AC3E}">
        <p14:creationId xmlns:p14="http://schemas.microsoft.com/office/powerpoint/2010/main" val="426786226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132</a:t>
            </a:fld>
            <a:endParaRPr lang="en-US" dirty="0"/>
          </a:p>
        </p:txBody>
      </p:sp>
    </p:spTree>
    <p:extLst>
      <p:ext uri="{BB962C8B-B14F-4D97-AF65-F5344CB8AC3E}">
        <p14:creationId xmlns:p14="http://schemas.microsoft.com/office/powerpoint/2010/main" val="31246555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133</a:t>
            </a:fld>
            <a:endParaRPr lang="en-US" dirty="0"/>
          </a:p>
        </p:txBody>
      </p:sp>
    </p:spTree>
    <p:extLst>
      <p:ext uri="{BB962C8B-B14F-4D97-AF65-F5344CB8AC3E}">
        <p14:creationId xmlns:p14="http://schemas.microsoft.com/office/powerpoint/2010/main" val="145934815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77FB75-3C5D-8545-A36A-857890C20230}" type="slidenum">
              <a:rPr lang="en-US" smtClean="0"/>
              <a:pPr/>
              <a:t>134</a:t>
            </a:fld>
            <a:endParaRPr lang="en-US"/>
          </a:p>
        </p:txBody>
      </p:sp>
    </p:spTree>
    <p:extLst>
      <p:ext uri="{BB962C8B-B14F-4D97-AF65-F5344CB8AC3E}">
        <p14:creationId xmlns:p14="http://schemas.microsoft.com/office/powerpoint/2010/main" val="224178849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C126822-BAEE-407A-8772-2FF22255D6D0}" type="slidenum">
              <a:rPr lang="en-US" smtClean="0"/>
              <a:pPr/>
              <a:t>135</a:t>
            </a:fld>
            <a:endParaRPr lang="en-US" dirty="0"/>
          </a:p>
        </p:txBody>
      </p:sp>
    </p:spTree>
    <p:extLst>
      <p:ext uri="{BB962C8B-B14F-4D97-AF65-F5344CB8AC3E}">
        <p14:creationId xmlns:p14="http://schemas.microsoft.com/office/powerpoint/2010/main" val="3949634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136</a:t>
            </a:fld>
            <a:endParaRPr lang="en-US" dirty="0"/>
          </a:p>
        </p:txBody>
      </p:sp>
    </p:spTree>
    <p:extLst>
      <p:ext uri="{BB962C8B-B14F-4D97-AF65-F5344CB8AC3E}">
        <p14:creationId xmlns:p14="http://schemas.microsoft.com/office/powerpoint/2010/main" val="114227267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137</a:t>
            </a:fld>
            <a:endParaRPr lang="en-US" dirty="0"/>
          </a:p>
        </p:txBody>
      </p:sp>
    </p:spTree>
    <p:extLst>
      <p:ext uri="{BB962C8B-B14F-4D97-AF65-F5344CB8AC3E}">
        <p14:creationId xmlns:p14="http://schemas.microsoft.com/office/powerpoint/2010/main" val="321111695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126822-BAEE-407A-8772-2FF22255D6D0}" type="slidenum">
              <a:rPr lang="en-US" smtClean="0"/>
              <a:pPr/>
              <a:t>138</a:t>
            </a:fld>
            <a:endParaRPr lang="en-US" dirty="0"/>
          </a:p>
        </p:txBody>
      </p:sp>
    </p:spTree>
    <p:extLst>
      <p:ext uri="{BB962C8B-B14F-4D97-AF65-F5344CB8AC3E}">
        <p14:creationId xmlns:p14="http://schemas.microsoft.com/office/powerpoint/2010/main" val="238048356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A92ACF-9A58-4DEA-87AB-C470CCFC4D1A}" type="slidenum">
              <a:rPr lang="en-US" smtClean="0"/>
              <a:pPr/>
              <a:t>139</a:t>
            </a:fld>
            <a:endParaRPr lang="en-US" dirty="0"/>
          </a:p>
        </p:txBody>
      </p:sp>
    </p:spTree>
    <p:extLst>
      <p:ext uri="{BB962C8B-B14F-4D97-AF65-F5344CB8AC3E}">
        <p14:creationId xmlns:p14="http://schemas.microsoft.com/office/powerpoint/2010/main" val="1553750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16643965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C126822-BAEE-407A-8772-2FF22255D6D0}" type="slidenum">
              <a:rPr lang="en-US" smtClean="0"/>
              <a:pPr/>
              <a:t>140</a:t>
            </a:fld>
            <a:endParaRPr lang="en-US" dirty="0"/>
          </a:p>
        </p:txBody>
      </p:sp>
    </p:spTree>
    <p:extLst>
      <p:ext uri="{BB962C8B-B14F-4D97-AF65-F5344CB8AC3E}">
        <p14:creationId xmlns:p14="http://schemas.microsoft.com/office/powerpoint/2010/main" val="141766037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141</a:t>
            </a:fld>
            <a:endParaRPr lang="en-US" dirty="0"/>
          </a:p>
        </p:txBody>
      </p:sp>
    </p:spTree>
    <p:extLst>
      <p:ext uri="{BB962C8B-B14F-4D97-AF65-F5344CB8AC3E}">
        <p14:creationId xmlns:p14="http://schemas.microsoft.com/office/powerpoint/2010/main" val="3545182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FB5F0C4-9ACC-4DF9-8172-32A03E073170}" type="slidenum">
              <a:rPr lang="en-US" smtClean="0"/>
              <a:pPr/>
              <a:t>15</a:t>
            </a:fld>
            <a:endParaRPr lang="en-US" dirty="0"/>
          </a:p>
        </p:txBody>
      </p:sp>
    </p:spTree>
    <p:extLst>
      <p:ext uri="{BB962C8B-B14F-4D97-AF65-F5344CB8AC3E}">
        <p14:creationId xmlns:p14="http://schemas.microsoft.com/office/powerpoint/2010/main" val="1675739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16</a:t>
            </a:fld>
            <a:endParaRPr lang="en-US" dirty="0"/>
          </a:p>
        </p:txBody>
      </p:sp>
    </p:spTree>
    <p:extLst>
      <p:ext uri="{BB962C8B-B14F-4D97-AF65-F5344CB8AC3E}">
        <p14:creationId xmlns:p14="http://schemas.microsoft.com/office/powerpoint/2010/main" val="699120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004414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18</a:t>
            </a:fld>
            <a:endParaRPr lang="en-US" dirty="0"/>
          </a:p>
        </p:txBody>
      </p:sp>
    </p:spTree>
    <p:extLst>
      <p:ext uri="{BB962C8B-B14F-4D97-AF65-F5344CB8AC3E}">
        <p14:creationId xmlns:p14="http://schemas.microsoft.com/office/powerpoint/2010/main" val="1258016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19</a:t>
            </a:fld>
            <a:endParaRPr lang="en-US" dirty="0"/>
          </a:p>
        </p:txBody>
      </p:sp>
    </p:spTree>
    <p:extLst>
      <p:ext uri="{BB962C8B-B14F-4D97-AF65-F5344CB8AC3E}">
        <p14:creationId xmlns:p14="http://schemas.microsoft.com/office/powerpoint/2010/main" val="1677665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C126822-BAEE-407A-8772-2FF22255D6D0}" type="slidenum">
              <a:rPr lang="en-US" smtClean="0"/>
              <a:pPr/>
              <a:t>2</a:t>
            </a:fld>
            <a:endParaRPr lang="en-US" dirty="0"/>
          </a:p>
        </p:txBody>
      </p:sp>
    </p:spTree>
    <p:extLst>
      <p:ext uri="{BB962C8B-B14F-4D97-AF65-F5344CB8AC3E}">
        <p14:creationId xmlns:p14="http://schemas.microsoft.com/office/powerpoint/2010/main" val="211981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20</a:t>
            </a:fld>
            <a:endParaRPr lang="en-US" dirty="0"/>
          </a:p>
        </p:txBody>
      </p:sp>
    </p:spTree>
    <p:extLst>
      <p:ext uri="{BB962C8B-B14F-4D97-AF65-F5344CB8AC3E}">
        <p14:creationId xmlns:p14="http://schemas.microsoft.com/office/powerpoint/2010/main" val="2004414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21</a:t>
            </a:fld>
            <a:endParaRPr lang="en-US" dirty="0"/>
          </a:p>
        </p:txBody>
      </p:sp>
    </p:spTree>
    <p:extLst>
      <p:ext uri="{BB962C8B-B14F-4D97-AF65-F5344CB8AC3E}">
        <p14:creationId xmlns:p14="http://schemas.microsoft.com/office/powerpoint/2010/main" val="38651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22</a:t>
            </a:fld>
            <a:endParaRPr lang="en-US" dirty="0"/>
          </a:p>
        </p:txBody>
      </p:sp>
    </p:spTree>
    <p:extLst>
      <p:ext uri="{BB962C8B-B14F-4D97-AF65-F5344CB8AC3E}">
        <p14:creationId xmlns:p14="http://schemas.microsoft.com/office/powerpoint/2010/main" val="3430630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23</a:t>
            </a:fld>
            <a:endParaRPr lang="en-US" dirty="0"/>
          </a:p>
        </p:txBody>
      </p:sp>
    </p:spTree>
    <p:extLst>
      <p:ext uri="{BB962C8B-B14F-4D97-AF65-F5344CB8AC3E}">
        <p14:creationId xmlns:p14="http://schemas.microsoft.com/office/powerpoint/2010/main" val="3761507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24</a:t>
            </a:fld>
            <a:endParaRPr lang="en-US" dirty="0"/>
          </a:p>
        </p:txBody>
      </p:sp>
    </p:spTree>
    <p:extLst>
      <p:ext uri="{BB962C8B-B14F-4D97-AF65-F5344CB8AC3E}">
        <p14:creationId xmlns:p14="http://schemas.microsoft.com/office/powerpoint/2010/main" val="889928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25</a:t>
            </a:fld>
            <a:endParaRPr lang="en-US" dirty="0"/>
          </a:p>
        </p:txBody>
      </p:sp>
    </p:spTree>
    <p:extLst>
      <p:ext uri="{BB962C8B-B14F-4D97-AF65-F5344CB8AC3E}">
        <p14:creationId xmlns:p14="http://schemas.microsoft.com/office/powerpoint/2010/main" val="574399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26</a:t>
            </a:fld>
            <a:endParaRPr lang="en-US" dirty="0"/>
          </a:p>
        </p:txBody>
      </p:sp>
    </p:spTree>
    <p:extLst>
      <p:ext uri="{BB962C8B-B14F-4D97-AF65-F5344CB8AC3E}">
        <p14:creationId xmlns:p14="http://schemas.microsoft.com/office/powerpoint/2010/main" val="3679061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90625" y="696913"/>
            <a:ext cx="4648200" cy="3486150"/>
          </a:xfrm>
          <a:ln/>
        </p:spPr>
      </p:sp>
      <p:sp>
        <p:nvSpPr>
          <p:cNvPr id="198659" name="Rectangle 3"/>
          <p:cNvSpPr>
            <a:spLocks noGrp="1" noChangeArrowheads="1"/>
          </p:cNvSpPr>
          <p:nvPr>
            <p:ph type="body" idx="1"/>
          </p:nvPr>
        </p:nvSpPr>
        <p:spPr>
          <a:xfrm>
            <a:off x="701040" y="4415790"/>
            <a:ext cx="5608320" cy="4183380"/>
          </a:xfrm>
          <a:noFill/>
          <a:ln/>
        </p:spPr>
        <p:txBody>
          <a:bodyPr/>
          <a:lstStyle/>
          <a:p>
            <a:endParaRPr lang="en-US" dirty="0"/>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92959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28</a:t>
            </a:fld>
            <a:endParaRPr lang="en-US" dirty="0"/>
          </a:p>
        </p:txBody>
      </p:sp>
    </p:spTree>
    <p:extLst>
      <p:ext uri="{BB962C8B-B14F-4D97-AF65-F5344CB8AC3E}">
        <p14:creationId xmlns:p14="http://schemas.microsoft.com/office/powerpoint/2010/main" val="2362649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a:xfrm>
            <a:off x="701040" y="4415790"/>
            <a:ext cx="5608320" cy="4728210"/>
          </a:xfrm>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29</a:t>
            </a:fld>
            <a:endParaRPr lang="en-US" dirty="0"/>
          </a:p>
        </p:txBody>
      </p:sp>
    </p:spTree>
    <p:extLst>
      <p:ext uri="{BB962C8B-B14F-4D97-AF65-F5344CB8AC3E}">
        <p14:creationId xmlns:p14="http://schemas.microsoft.com/office/powerpoint/2010/main" val="389431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3</a:t>
            </a:fld>
            <a:endParaRPr lang="en-US" dirty="0"/>
          </a:p>
        </p:txBody>
      </p:sp>
    </p:spTree>
    <p:extLst>
      <p:ext uri="{BB962C8B-B14F-4D97-AF65-F5344CB8AC3E}">
        <p14:creationId xmlns:p14="http://schemas.microsoft.com/office/powerpoint/2010/main" val="4158379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30</a:t>
            </a:fld>
            <a:endParaRPr lang="en-US" dirty="0"/>
          </a:p>
        </p:txBody>
      </p:sp>
    </p:spTree>
    <p:extLst>
      <p:ext uri="{BB962C8B-B14F-4D97-AF65-F5344CB8AC3E}">
        <p14:creationId xmlns:p14="http://schemas.microsoft.com/office/powerpoint/2010/main" val="2769407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31</a:t>
            </a:fld>
            <a:endParaRPr lang="en-US" dirty="0"/>
          </a:p>
        </p:txBody>
      </p:sp>
    </p:spTree>
    <p:extLst>
      <p:ext uri="{BB962C8B-B14F-4D97-AF65-F5344CB8AC3E}">
        <p14:creationId xmlns:p14="http://schemas.microsoft.com/office/powerpoint/2010/main" val="23063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32</a:t>
            </a:fld>
            <a:endParaRPr lang="en-US" dirty="0"/>
          </a:p>
        </p:txBody>
      </p:sp>
    </p:spTree>
    <p:extLst>
      <p:ext uri="{BB962C8B-B14F-4D97-AF65-F5344CB8AC3E}">
        <p14:creationId xmlns:p14="http://schemas.microsoft.com/office/powerpoint/2010/main" val="4037183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33</a:t>
            </a:fld>
            <a:endParaRPr lang="en-US" dirty="0"/>
          </a:p>
        </p:txBody>
      </p:sp>
    </p:spTree>
    <p:extLst>
      <p:ext uri="{BB962C8B-B14F-4D97-AF65-F5344CB8AC3E}">
        <p14:creationId xmlns:p14="http://schemas.microsoft.com/office/powerpoint/2010/main" val="2853681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34</a:t>
            </a:fld>
            <a:endParaRPr lang="en-US" dirty="0"/>
          </a:p>
        </p:txBody>
      </p:sp>
    </p:spTree>
    <p:extLst>
      <p:ext uri="{BB962C8B-B14F-4D97-AF65-F5344CB8AC3E}">
        <p14:creationId xmlns:p14="http://schemas.microsoft.com/office/powerpoint/2010/main" val="2574622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35</a:t>
            </a:fld>
            <a:endParaRPr lang="en-US" dirty="0"/>
          </a:p>
        </p:txBody>
      </p:sp>
    </p:spTree>
    <p:extLst>
      <p:ext uri="{BB962C8B-B14F-4D97-AF65-F5344CB8AC3E}">
        <p14:creationId xmlns:p14="http://schemas.microsoft.com/office/powerpoint/2010/main" val="2574622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36</a:t>
            </a:fld>
            <a:endParaRPr lang="en-US" dirty="0"/>
          </a:p>
        </p:txBody>
      </p:sp>
    </p:spTree>
    <p:extLst>
      <p:ext uri="{BB962C8B-B14F-4D97-AF65-F5344CB8AC3E}">
        <p14:creationId xmlns:p14="http://schemas.microsoft.com/office/powerpoint/2010/main" val="644637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279532" lvl="1"/>
            <a:endParaRPr lang="en-US" sz="7300" dirty="0">
              <a:solidFill>
                <a:srgbClr val="FF0000"/>
              </a:solidFill>
            </a:endParaRPr>
          </a:p>
        </p:txBody>
      </p:sp>
      <p:sp>
        <p:nvSpPr>
          <p:cNvPr id="4" name="Slide Number Placeholder 3"/>
          <p:cNvSpPr>
            <a:spLocks noGrp="1"/>
          </p:cNvSpPr>
          <p:nvPr>
            <p:ph type="sldNum" sz="quarter" idx="10"/>
          </p:nvPr>
        </p:nvSpPr>
        <p:spPr/>
        <p:txBody>
          <a:bodyPr/>
          <a:lstStyle/>
          <a:p>
            <a:fld id="{F8646707-6BBD-41A9-B4DF-0C76A73A2D2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574399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574399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64432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4</a:t>
            </a:fld>
            <a:endParaRPr lang="en-US" dirty="0"/>
          </a:p>
        </p:txBody>
      </p:sp>
    </p:spTree>
    <p:extLst>
      <p:ext uri="{BB962C8B-B14F-4D97-AF65-F5344CB8AC3E}">
        <p14:creationId xmlns:p14="http://schemas.microsoft.com/office/powerpoint/2010/main" val="26817018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40</a:t>
            </a:fld>
            <a:endParaRPr lang="en-US" dirty="0"/>
          </a:p>
        </p:txBody>
      </p:sp>
    </p:spTree>
    <p:extLst>
      <p:ext uri="{BB962C8B-B14F-4D97-AF65-F5344CB8AC3E}">
        <p14:creationId xmlns:p14="http://schemas.microsoft.com/office/powerpoint/2010/main" val="29377954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41</a:t>
            </a:fld>
            <a:endParaRPr lang="en-US" dirty="0"/>
          </a:p>
        </p:txBody>
      </p:sp>
    </p:spTree>
    <p:extLst>
      <p:ext uri="{BB962C8B-B14F-4D97-AF65-F5344CB8AC3E}">
        <p14:creationId xmlns:p14="http://schemas.microsoft.com/office/powerpoint/2010/main" val="10795086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42</a:t>
            </a:fld>
            <a:endParaRPr lang="en-US" dirty="0"/>
          </a:p>
        </p:txBody>
      </p:sp>
    </p:spTree>
    <p:extLst>
      <p:ext uri="{BB962C8B-B14F-4D97-AF65-F5344CB8AC3E}">
        <p14:creationId xmlns:p14="http://schemas.microsoft.com/office/powerpoint/2010/main" val="3465425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43</a:t>
            </a:fld>
            <a:endParaRPr lang="en-US" dirty="0"/>
          </a:p>
        </p:txBody>
      </p:sp>
    </p:spTree>
    <p:extLst>
      <p:ext uri="{BB962C8B-B14F-4D97-AF65-F5344CB8AC3E}">
        <p14:creationId xmlns:p14="http://schemas.microsoft.com/office/powerpoint/2010/main" val="24044156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44</a:t>
            </a:fld>
            <a:endParaRPr lang="en-US" dirty="0"/>
          </a:p>
        </p:txBody>
      </p:sp>
    </p:spTree>
    <p:extLst>
      <p:ext uri="{BB962C8B-B14F-4D97-AF65-F5344CB8AC3E}">
        <p14:creationId xmlns:p14="http://schemas.microsoft.com/office/powerpoint/2010/main" val="10544706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45</a:t>
            </a:fld>
            <a:endParaRPr lang="en-US" dirty="0"/>
          </a:p>
        </p:txBody>
      </p:sp>
    </p:spTree>
    <p:extLst>
      <p:ext uri="{BB962C8B-B14F-4D97-AF65-F5344CB8AC3E}">
        <p14:creationId xmlns:p14="http://schemas.microsoft.com/office/powerpoint/2010/main" val="2170955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46</a:t>
            </a:fld>
            <a:endParaRPr lang="en-US" dirty="0"/>
          </a:p>
        </p:txBody>
      </p:sp>
    </p:spTree>
    <p:extLst>
      <p:ext uri="{BB962C8B-B14F-4D97-AF65-F5344CB8AC3E}">
        <p14:creationId xmlns:p14="http://schemas.microsoft.com/office/powerpoint/2010/main" val="28570110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47</a:t>
            </a:fld>
            <a:endParaRPr lang="en-US" dirty="0"/>
          </a:p>
        </p:txBody>
      </p:sp>
    </p:spTree>
    <p:extLst>
      <p:ext uri="{BB962C8B-B14F-4D97-AF65-F5344CB8AC3E}">
        <p14:creationId xmlns:p14="http://schemas.microsoft.com/office/powerpoint/2010/main" val="41463090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48</a:t>
            </a:fld>
            <a:endParaRPr lang="en-US" dirty="0"/>
          </a:p>
        </p:txBody>
      </p:sp>
    </p:spTree>
    <p:extLst>
      <p:ext uri="{BB962C8B-B14F-4D97-AF65-F5344CB8AC3E}">
        <p14:creationId xmlns:p14="http://schemas.microsoft.com/office/powerpoint/2010/main" val="35768803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49</a:t>
            </a:fld>
            <a:endParaRPr lang="en-US" dirty="0"/>
          </a:p>
        </p:txBody>
      </p:sp>
    </p:spTree>
    <p:extLst>
      <p:ext uri="{BB962C8B-B14F-4D97-AF65-F5344CB8AC3E}">
        <p14:creationId xmlns:p14="http://schemas.microsoft.com/office/powerpoint/2010/main" val="1972836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5</a:t>
            </a:fld>
            <a:endParaRPr lang="en-US" dirty="0"/>
          </a:p>
        </p:txBody>
      </p:sp>
    </p:spTree>
    <p:extLst>
      <p:ext uri="{BB962C8B-B14F-4D97-AF65-F5344CB8AC3E}">
        <p14:creationId xmlns:p14="http://schemas.microsoft.com/office/powerpoint/2010/main" val="9587240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1" dirty="0"/>
          </a:p>
        </p:txBody>
      </p:sp>
      <p:sp>
        <p:nvSpPr>
          <p:cNvPr id="4" name="Slide Number Placeholder 3"/>
          <p:cNvSpPr>
            <a:spLocks noGrp="1"/>
          </p:cNvSpPr>
          <p:nvPr>
            <p:ph type="sldNum" sz="quarter" idx="10"/>
          </p:nvPr>
        </p:nvSpPr>
        <p:spPr/>
        <p:txBody>
          <a:bodyPr/>
          <a:lstStyle/>
          <a:p>
            <a:fld id="{9C126822-BAEE-407A-8772-2FF22255D6D0}" type="slidenum">
              <a:rPr lang="en-US" smtClean="0"/>
              <a:pPr/>
              <a:t>50</a:t>
            </a:fld>
            <a:endParaRPr lang="en-US" dirty="0"/>
          </a:p>
        </p:txBody>
      </p:sp>
    </p:spTree>
    <p:extLst>
      <p:ext uri="{BB962C8B-B14F-4D97-AF65-F5344CB8AC3E}">
        <p14:creationId xmlns:p14="http://schemas.microsoft.com/office/powerpoint/2010/main" val="5446140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51</a:t>
            </a:fld>
            <a:endParaRPr lang="en-US" dirty="0"/>
          </a:p>
        </p:txBody>
      </p:sp>
    </p:spTree>
    <p:extLst>
      <p:ext uri="{BB962C8B-B14F-4D97-AF65-F5344CB8AC3E}">
        <p14:creationId xmlns:p14="http://schemas.microsoft.com/office/powerpoint/2010/main" val="2189565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52</a:t>
            </a:fld>
            <a:endParaRPr lang="en-US" dirty="0"/>
          </a:p>
        </p:txBody>
      </p:sp>
    </p:spTree>
    <p:extLst>
      <p:ext uri="{BB962C8B-B14F-4D97-AF65-F5344CB8AC3E}">
        <p14:creationId xmlns:p14="http://schemas.microsoft.com/office/powerpoint/2010/main" val="9660973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53</a:t>
            </a:fld>
            <a:endParaRPr lang="en-US" dirty="0"/>
          </a:p>
        </p:txBody>
      </p:sp>
    </p:spTree>
    <p:extLst>
      <p:ext uri="{BB962C8B-B14F-4D97-AF65-F5344CB8AC3E}">
        <p14:creationId xmlns:p14="http://schemas.microsoft.com/office/powerpoint/2010/main" val="14220443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54</a:t>
            </a:fld>
            <a:endParaRPr lang="en-US" dirty="0"/>
          </a:p>
        </p:txBody>
      </p:sp>
    </p:spTree>
    <p:extLst>
      <p:ext uri="{BB962C8B-B14F-4D97-AF65-F5344CB8AC3E}">
        <p14:creationId xmlns:p14="http://schemas.microsoft.com/office/powerpoint/2010/main" val="22933245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55</a:t>
            </a:fld>
            <a:endParaRPr lang="en-US" dirty="0"/>
          </a:p>
        </p:txBody>
      </p:sp>
    </p:spTree>
    <p:extLst>
      <p:ext uri="{BB962C8B-B14F-4D97-AF65-F5344CB8AC3E}">
        <p14:creationId xmlns:p14="http://schemas.microsoft.com/office/powerpoint/2010/main" val="38509219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56</a:t>
            </a:fld>
            <a:endParaRPr lang="en-US" dirty="0"/>
          </a:p>
        </p:txBody>
      </p:sp>
    </p:spTree>
    <p:extLst>
      <p:ext uri="{BB962C8B-B14F-4D97-AF65-F5344CB8AC3E}">
        <p14:creationId xmlns:p14="http://schemas.microsoft.com/office/powerpoint/2010/main" val="38975121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57</a:t>
            </a:fld>
            <a:endParaRPr lang="en-US" dirty="0"/>
          </a:p>
        </p:txBody>
      </p:sp>
    </p:spTree>
    <p:extLst>
      <p:ext uri="{BB962C8B-B14F-4D97-AF65-F5344CB8AC3E}">
        <p14:creationId xmlns:p14="http://schemas.microsoft.com/office/powerpoint/2010/main" val="9780186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419298" lvl="1"/>
            <a:endParaRPr lang="en-US" sz="2000" dirty="0"/>
          </a:p>
        </p:txBody>
      </p:sp>
      <p:sp>
        <p:nvSpPr>
          <p:cNvPr id="4" name="Slide Number Placeholder 3"/>
          <p:cNvSpPr>
            <a:spLocks noGrp="1"/>
          </p:cNvSpPr>
          <p:nvPr>
            <p:ph type="sldNum" sz="quarter" idx="10"/>
          </p:nvPr>
        </p:nvSpPr>
        <p:spPr/>
        <p:txBody>
          <a:bodyPr/>
          <a:lstStyle/>
          <a:p>
            <a:fld id="{F8646707-6BBD-41A9-B4DF-0C76A73A2D2A}"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5743993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57439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6</a:t>
            </a:fld>
            <a:endParaRPr lang="en-US" dirty="0"/>
          </a:p>
        </p:txBody>
      </p:sp>
    </p:spTree>
    <p:extLst>
      <p:ext uri="{BB962C8B-B14F-4D97-AF65-F5344CB8AC3E}">
        <p14:creationId xmlns:p14="http://schemas.microsoft.com/office/powerpoint/2010/main" val="23461930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36443242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61</a:t>
            </a:fld>
            <a:endParaRPr lang="en-US" dirty="0"/>
          </a:p>
        </p:txBody>
      </p:sp>
    </p:spTree>
    <p:extLst>
      <p:ext uri="{BB962C8B-B14F-4D97-AF65-F5344CB8AC3E}">
        <p14:creationId xmlns:p14="http://schemas.microsoft.com/office/powerpoint/2010/main" val="32625630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62</a:t>
            </a:fld>
            <a:endParaRPr lang="en-US" dirty="0"/>
          </a:p>
        </p:txBody>
      </p:sp>
    </p:spTree>
    <p:extLst>
      <p:ext uri="{BB962C8B-B14F-4D97-AF65-F5344CB8AC3E}">
        <p14:creationId xmlns:p14="http://schemas.microsoft.com/office/powerpoint/2010/main" val="35796459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63</a:t>
            </a:fld>
            <a:endParaRPr lang="en-US" dirty="0"/>
          </a:p>
        </p:txBody>
      </p:sp>
    </p:spTree>
    <p:extLst>
      <p:ext uri="{BB962C8B-B14F-4D97-AF65-F5344CB8AC3E}">
        <p14:creationId xmlns:p14="http://schemas.microsoft.com/office/powerpoint/2010/main" val="1608514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64</a:t>
            </a:fld>
            <a:endParaRPr lang="en-US" dirty="0"/>
          </a:p>
        </p:txBody>
      </p:sp>
    </p:spTree>
    <p:extLst>
      <p:ext uri="{BB962C8B-B14F-4D97-AF65-F5344CB8AC3E}">
        <p14:creationId xmlns:p14="http://schemas.microsoft.com/office/powerpoint/2010/main" val="17500965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65</a:t>
            </a:fld>
            <a:endParaRPr lang="en-US" dirty="0"/>
          </a:p>
        </p:txBody>
      </p:sp>
    </p:spTree>
    <p:extLst>
      <p:ext uri="{BB962C8B-B14F-4D97-AF65-F5344CB8AC3E}">
        <p14:creationId xmlns:p14="http://schemas.microsoft.com/office/powerpoint/2010/main" val="22223585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66</a:t>
            </a:fld>
            <a:endParaRPr lang="en-US" dirty="0"/>
          </a:p>
        </p:txBody>
      </p:sp>
    </p:spTree>
    <p:extLst>
      <p:ext uri="{BB962C8B-B14F-4D97-AF65-F5344CB8AC3E}">
        <p14:creationId xmlns:p14="http://schemas.microsoft.com/office/powerpoint/2010/main" val="15141803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lvl="1" defTabSz="931774">
              <a:defRPr/>
            </a:pPr>
            <a:endParaRPr lang="en-US" sz="800" dirty="0">
              <a:solidFill>
                <a:schemeClr val="tx1">
                  <a:lumMod val="65000"/>
                  <a:lumOff val="35000"/>
                </a:schemeClr>
              </a:solidFill>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9C126822-BAEE-407A-8772-2FF22255D6D0}" type="slidenum">
              <a:rPr lang="en-US" smtClean="0"/>
              <a:pPr/>
              <a:t>67</a:t>
            </a:fld>
            <a:endParaRPr lang="en-US" dirty="0"/>
          </a:p>
        </p:txBody>
      </p:sp>
    </p:spTree>
    <p:extLst>
      <p:ext uri="{BB962C8B-B14F-4D97-AF65-F5344CB8AC3E}">
        <p14:creationId xmlns:p14="http://schemas.microsoft.com/office/powerpoint/2010/main" val="22444298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68</a:t>
            </a:fld>
            <a:endParaRPr lang="en-US" dirty="0"/>
          </a:p>
        </p:txBody>
      </p:sp>
    </p:spTree>
    <p:extLst>
      <p:ext uri="{BB962C8B-B14F-4D97-AF65-F5344CB8AC3E}">
        <p14:creationId xmlns:p14="http://schemas.microsoft.com/office/powerpoint/2010/main" val="6339111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69</a:t>
            </a:fld>
            <a:endParaRPr lang="en-US" dirty="0"/>
          </a:p>
        </p:txBody>
      </p:sp>
    </p:spTree>
    <p:extLst>
      <p:ext uri="{BB962C8B-B14F-4D97-AF65-F5344CB8AC3E}">
        <p14:creationId xmlns:p14="http://schemas.microsoft.com/office/powerpoint/2010/main" val="484145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C126822-BAEE-407A-8772-2FF22255D6D0}" type="slidenum">
              <a:rPr lang="en-US" smtClean="0"/>
              <a:pPr/>
              <a:t>7</a:t>
            </a:fld>
            <a:endParaRPr lang="en-US" dirty="0"/>
          </a:p>
        </p:txBody>
      </p:sp>
    </p:spTree>
    <p:extLst>
      <p:ext uri="{BB962C8B-B14F-4D97-AF65-F5344CB8AC3E}">
        <p14:creationId xmlns:p14="http://schemas.microsoft.com/office/powerpoint/2010/main" val="6061911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In June NH became the 49</a:t>
            </a:r>
            <a:r>
              <a:rPr lang="en-US" baseline="30000" dirty="0"/>
              <a:t>th</a:t>
            </a:r>
            <a:r>
              <a:rPr lang="en-US" dirty="0"/>
              <a:t> state to enact a PDMP, Missouri is the only state in the nation</a:t>
            </a:r>
            <a:r>
              <a:rPr lang="en-US" baseline="0" dirty="0"/>
              <a:t> without legislation.</a:t>
            </a:r>
          </a:p>
          <a:p>
            <a:r>
              <a:rPr lang="en-US" baseline="0" dirty="0"/>
              <a:t>DC has legislation, but not operational.</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70</a:t>
            </a:fld>
            <a:endParaRPr lang="en-US" dirty="0"/>
          </a:p>
        </p:txBody>
      </p:sp>
    </p:spTree>
    <p:extLst>
      <p:ext uri="{BB962C8B-B14F-4D97-AF65-F5344CB8AC3E}">
        <p14:creationId xmlns:p14="http://schemas.microsoft.com/office/powerpoint/2010/main" val="38453827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8A92ACF-9A58-4DEA-87AB-C470CCFC4D1A}" type="slidenum">
              <a:rPr lang="en-US" smtClean="0"/>
              <a:pPr/>
              <a:t>71</a:t>
            </a:fld>
            <a:endParaRPr lang="en-US" dirty="0"/>
          </a:p>
        </p:txBody>
      </p:sp>
    </p:spTree>
    <p:extLst>
      <p:ext uri="{BB962C8B-B14F-4D97-AF65-F5344CB8AC3E}">
        <p14:creationId xmlns:p14="http://schemas.microsoft.com/office/powerpoint/2010/main" val="41791036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D8A92ACF-9A58-4DEA-87AB-C470CCFC4D1A}" type="slidenum">
              <a:rPr lang="en-US" smtClean="0"/>
              <a:pPr/>
              <a:t>72</a:t>
            </a:fld>
            <a:endParaRPr lang="en-US" dirty="0"/>
          </a:p>
        </p:txBody>
      </p:sp>
    </p:spTree>
    <p:extLst>
      <p:ext uri="{BB962C8B-B14F-4D97-AF65-F5344CB8AC3E}">
        <p14:creationId xmlns:p14="http://schemas.microsoft.com/office/powerpoint/2010/main" val="4786628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FB0B1C1-60E2-4864-BA79-FF2223ABB38A}" type="slidenum">
              <a:rPr lang="en-US" smtClean="0"/>
              <a:pPr/>
              <a:t>73</a:t>
            </a:fld>
            <a:endParaRPr lang="en-US" dirty="0"/>
          </a:p>
        </p:txBody>
      </p:sp>
    </p:spTree>
    <p:extLst>
      <p:ext uri="{BB962C8B-B14F-4D97-AF65-F5344CB8AC3E}">
        <p14:creationId xmlns:p14="http://schemas.microsoft.com/office/powerpoint/2010/main" val="7095032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FB0B1C1-60E2-4864-BA79-FF2223ABB38A}" type="slidenum">
              <a:rPr lang="en-US" smtClean="0"/>
              <a:pPr/>
              <a:t>74</a:t>
            </a:fld>
            <a:endParaRPr lang="en-US" dirty="0"/>
          </a:p>
        </p:txBody>
      </p:sp>
    </p:spTree>
    <p:extLst>
      <p:ext uri="{BB962C8B-B14F-4D97-AF65-F5344CB8AC3E}">
        <p14:creationId xmlns:p14="http://schemas.microsoft.com/office/powerpoint/2010/main" val="9203265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FB0B1C1-60E2-4864-BA79-FF2223ABB38A}" type="slidenum">
              <a:rPr lang="en-US" smtClean="0"/>
              <a:pPr/>
              <a:t>75</a:t>
            </a:fld>
            <a:endParaRPr lang="en-US" dirty="0"/>
          </a:p>
        </p:txBody>
      </p:sp>
    </p:spTree>
    <p:extLst>
      <p:ext uri="{BB962C8B-B14F-4D97-AF65-F5344CB8AC3E}">
        <p14:creationId xmlns:p14="http://schemas.microsoft.com/office/powerpoint/2010/main" val="6385838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FB0B1C1-60E2-4864-BA79-FF2223ABB38A}" type="slidenum">
              <a:rPr lang="en-US" smtClean="0"/>
              <a:pPr/>
              <a:t>76</a:t>
            </a:fld>
            <a:endParaRPr lang="en-US" dirty="0"/>
          </a:p>
        </p:txBody>
      </p:sp>
    </p:spTree>
    <p:extLst>
      <p:ext uri="{BB962C8B-B14F-4D97-AF65-F5344CB8AC3E}">
        <p14:creationId xmlns:p14="http://schemas.microsoft.com/office/powerpoint/2010/main" val="10064151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FB0B1C1-60E2-4864-BA79-FF2223ABB38A}" type="slidenum">
              <a:rPr lang="en-US" smtClean="0"/>
              <a:pPr/>
              <a:t>77</a:t>
            </a:fld>
            <a:endParaRPr lang="en-US" dirty="0"/>
          </a:p>
        </p:txBody>
      </p:sp>
    </p:spTree>
    <p:extLst>
      <p:ext uri="{BB962C8B-B14F-4D97-AF65-F5344CB8AC3E}">
        <p14:creationId xmlns:p14="http://schemas.microsoft.com/office/powerpoint/2010/main" val="6352690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FB0B1C1-60E2-4864-BA79-FF2223ABB38A}" type="slidenum">
              <a:rPr lang="en-US" smtClean="0"/>
              <a:pPr/>
              <a:t>78</a:t>
            </a:fld>
            <a:endParaRPr lang="en-US" dirty="0"/>
          </a:p>
        </p:txBody>
      </p:sp>
    </p:spTree>
    <p:extLst>
      <p:ext uri="{BB962C8B-B14F-4D97-AF65-F5344CB8AC3E}">
        <p14:creationId xmlns:p14="http://schemas.microsoft.com/office/powerpoint/2010/main" val="7888897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FB0B1C1-60E2-4864-BA79-FF2223ABB38A}" type="slidenum">
              <a:rPr lang="en-US" smtClean="0"/>
              <a:pPr/>
              <a:t>79</a:t>
            </a:fld>
            <a:endParaRPr lang="en-US" dirty="0"/>
          </a:p>
        </p:txBody>
      </p:sp>
    </p:spTree>
    <p:extLst>
      <p:ext uri="{BB962C8B-B14F-4D97-AF65-F5344CB8AC3E}">
        <p14:creationId xmlns:p14="http://schemas.microsoft.com/office/powerpoint/2010/main" val="1737924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77FB75-3C5D-8545-A36A-857890C20230}" type="slidenum">
              <a:rPr lang="en-US" smtClean="0"/>
              <a:pPr/>
              <a:t>8</a:t>
            </a:fld>
            <a:endParaRPr lang="en-US"/>
          </a:p>
        </p:txBody>
      </p:sp>
    </p:spTree>
    <p:extLst>
      <p:ext uri="{BB962C8B-B14F-4D97-AF65-F5344CB8AC3E}">
        <p14:creationId xmlns:p14="http://schemas.microsoft.com/office/powerpoint/2010/main" val="27288354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80</a:t>
            </a:fld>
            <a:endParaRPr lang="en-US" dirty="0"/>
          </a:p>
        </p:txBody>
      </p:sp>
    </p:spTree>
    <p:extLst>
      <p:ext uri="{BB962C8B-B14F-4D97-AF65-F5344CB8AC3E}">
        <p14:creationId xmlns:p14="http://schemas.microsoft.com/office/powerpoint/2010/main" val="3802879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81</a:t>
            </a:fld>
            <a:endParaRPr lang="en-US" dirty="0"/>
          </a:p>
        </p:txBody>
      </p:sp>
    </p:spTree>
    <p:extLst>
      <p:ext uri="{BB962C8B-B14F-4D97-AF65-F5344CB8AC3E}">
        <p14:creationId xmlns:p14="http://schemas.microsoft.com/office/powerpoint/2010/main" val="7945523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val="5743993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36443242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84</a:t>
            </a:fld>
            <a:endParaRPr lang="en-US" dirty="0"/>
          </a:p>
        </p:txBody>
      </p:sp>
    </p:spTree>
    <p:extLst>
      <p:ext uri="{BB962C8B-B14F-4D97-AF65-F5344CB8AC3E}">
        <p14:creationId xmlns:p14="http://schemas.microsoft.com/office/powerpoint/2010/main" val="20099830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85</a:t>
            </a:fld>
            <a:endParaRPr lang="en-US" dirty="0"/>
          </a:p>
        </p:txBody>
      </p:sp>
    </p:spTree>
    <p:extLst>
      <p:ext uri="{BB962C8B-B14F-4D97-AF65-F5344CB8AC3E}">
        <p14:creationId xmlns:p14="http://schemas.microsoft.com/office/powerpoint/2010/main" val="12608732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86</a:t>
            </a:fld>
            <a:endParaRPr lang="en-US" dirty="0"/>
          </a:p>
        </p:txBody>
      </p:sp>
    </p:spTree>
    <p:extLst>
      <p:ext uri="{BB962C8B-B14F-4D97-AF65-F5344CB8AC3E}">
        <p14:creationId xmlns:p14="http://schemas.microsoft.com/office/powerpoint/2010/main" val="18994741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87</a:t>
            </a:fld>
            <a:endParaRPr lang="en-US" dirty="0"/>
          </a:p>
        </p:txBody>
      </p:sp>
    </p:spTree>
    <p:extLst>
      <p:ext uri="{BB962C8B-B14F-4D97-AF65-F5344CB8AC3E}">
        <p14:creationId xmlns:p14="http://schemas.microsoft.com/office/powerpoint/2010/main" val="30550361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solidFill>
                  <a:prstClr val="black"/>
                </a:solidFill>
              </a:rPr>
              <a:pPr/>
              <a:t>88</a:t>
            </a:fld>
            <a:endParaRPr lang="en-US" dirty="0">
              <a:solidFill>
                <a:prstClr val="black"/>
              </a:solidFill>
            </a:endParaRPr>
          </a:p>
        </p:txBody>
      </p:sp>
    </p:spTree>
    <p:extLst>
      <p:ext uri="{BB962C8B-B14F-4D97-AF65-F5344CB8AC3E}">
        <p14:creationId xmlns:p14="http://schemas.microsoft.com/office/powerpoint/2010/main" val="15957109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89</a:t>
            </a:fld>
            <a:endParaRPr lang="en-US" dirty="0"/>
          </a:p>
        </p:txBody>
      </p:sp>
    </p:spTree>
    <p:extLst>
      <p:ext uri="{BB962C8B-B14F-4D97-AF65-F5344CB8AC3E}">
        <p14:creationId xmlns:p14="http://schemas.microsoft.com/office/powerpoint/2010/main" val="2085616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9</a:t>
            </a:fld>
            <a:endParaRPr lang="en-US" dirty="0"/>
          </a:p>
        </p:txBody>
      </p:sp>
    </p:spTree>
    <p:extLst>
      <p:ext uri="{BB962C8B-B14F-4D97-AF65-F5344CB8AC3E}">
        <p14:creationId xmlns:p14="http://schemas.microsoft.com/office/powerpoint/2010/main" val="19868959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126822-BAEE-407A-8772-2FF22255D6D0}" type="slidenum">
              <a:rPr lang="en-US" smtClean="0"/>
              <a:pPr/>
              <a:t>90</a:t>
            </a:fld>
            <a:endParaRPr lang="en-US" dirty="0"/>
          </a:p>
        </p:txBody>
      </p:sp>
    </p:spTree>
    <p:extLst>
      <p:ext uri="{BB962C8B-B14F-4D97-AF65-F5344CB8AC3E}">
        <p14:creationId xmlns:p14="http://schemas.microsoft.com/office/powerpoint/2010/main" val="2057424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91</a:t>
            </a:fld>
            <a:endParaRPr lang="en-US" dirty="0"/>
          </a:p>
        </p:txBody>
      </p:sp>
    </p:spTree>
    <p:extLst>
      <p:ext uri="{BB962C8B-B14F-4D97-AF65-F5344CB8AC3E}">
        <p14:creationId xmlns:p14="http://schemas.microsoft.com/office/powerpoint/2010/main" val="187794999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92</a:t>
            </a:fld>
            <a:endParaRPr lang="en-US" dirty="0"/>
          </a:p>
        </p:txBody>
      </p:sp>
    </p:spTree>
    <p:extLst>
      <p:ext uri="{BB962C8B-B14F-4D97-AF65-F5344CB8AC3E}">
        <p14:creationId xmlns:p14="http://schemas.microsoft.com/office/powerpoint/2010/main" val="351470478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93</a:t>
            </a:fld>
            <a:endParaRPr lang="en-US" dirty="0"/>
          </a:p>
        </p:txBody>
      </p:sp>
    </p:spTree>
    <p:extLst>
      <p:ext uri="{BB962C8B-B14F-4D97-AF65-F5344CB8AC3E}">
        <p14:creationId xmlns:p14="http://schemas.microsoft.com/office/powerpoint/2010/main" val="2223841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FB5F0C4-9ACC-4DF9-8172-32A03E073170}" type="slidenum">
              <a:rPr lang="en-US" smtClean="0"/>
              <a:pPr/>
              <a:t>94</a:t>
            </a:fld>
            <a:endParaRPr lang="en-US" dirty="0"/>
          </a:p>
        </p:txBody>
      </p:sp>
    </p:spTree>
    <p:extLst>
      <p:ext uri="{BB962C8B-B14F-4D97-AF65-F5344CB8AC3E}">
        <p14:creationId xmlns:p14="http://schemas.microsoft.com/office/powerpoint/2010/main" val="339733690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FB5F0C4-9ACC-4DF9-8172-32A03E073170}" type="slidenum">
              <a:rPr lang="en-US" smtClean="0"/>
              <a:pPr/>
              <a:t>95</a:t>
            </a:fld>
            <a:endParaRPr lang="en-US" dirty="0"/>
          </a:p>
        </p:txBody>
      </p:sp>
    </p:spTree>
    <p:extLst>
      <p:ext uri="{BB962C8B-B14F-4D97-AF65-F5344CB8AC3E}">
        <p14:creationId xmlns:p14="http://schemas.microsoft.com/office/powerpoint/2010/main" val="27857002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126822-BAEE-407A-8772-2FF22255D6D0}" type="slidenum">
              <a:rPr lang="en-US" smtClean="0"/>
              <a:pPr/>
              <a:t>96</a:t>
            </a:fld>
            <a:endParaRPr lang="en-US" dirty="0"/>
          </a:p>
        </p:txBody>
      </p:sp>
    </p:spTree>
    <p:extLst>
      <p:ext uri="{BB962C8B-B14F-4D97-AF65-F5344CB8AC3E}">
        <p14:creationId xmlns:p14="http://schemas.microsoft.com/office/powerpoint/2010/main" val="13032628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B5F0C4-9ACC-4DF9-8172-32A03E073170}" type="slidenum">
              <a:rPr lang="en-US" smtClean="0"/>
              <a:pPr/>
              <a:t>97</a:t>
            </a:fld>
            <a:endParaRPr lang="en-US" dirty="0"/>
          </a:p>
        </p:txBody>
      </p:sp>
    </p:spTree>
    <p:extLst>
      <p:ext uri="{BB962C8B-B14F-4D97-AF65-F5344CB8AC3E}">
        <p14:creationId xmlns:p14="http://schemas.microsoft.com/office/powerpoint/2010/main" val="23095273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98</a:t>
            </a:fld>
            <a:endParaRPr lang="en-US" dirty="0"/>
          </a:p>
        </p:txBody>
      </p:sp>
    </p:spTree>
    <p:extLst>
      <p:ext uri="{BB962C8B-B14F-4D97-AF65-F5344CB8AC3E}">
        <p14:creationId xmlns:p14="http://schemas.microsoft.com/office/powerpoint/2010/main" val="82246208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a:solidFill>
                  <a:prstClr val="black"/>
                </a:solidFill>
              </a:rPr>
              <a:pPr/>
              <a:t>99</a:t>
            </a:fld>
            <a:endParaRPr lang="en-US" dirty="0">
              <a:solidFill>
                <a:prstClr val="black"/>
              </a:solidFill>
            </a:endParaRPr>
          </a:p>
        </p:txBody>
      </p:sp>
    </p:spTree>
    <p:extLst>
      <p:ext uri="{BB962C8B-B14F-4D97-AF65-F5344CB8AC3E}">
        <p14:creationId xmlns:p14="http://schemas.microsoft.com/office/powerpoint/2010/main" val="574399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Segoe UI" panose="020B0502040204020203" pitchFamily="34" charset="0"/>
                <a:ea typeface="Segoe UI" pitchFamily="34" charset="0"/>
                <a:cs typeface="Segoe UI"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18288"/>
            <a:ext cx="2895600" cy="329184"/>
          </a:xfrm>
          <a:prstGeom prst="rect">
            <a:avLst/>
          </a:prstGeom>
        </p:spPr>
        <p:txBody>
          <a:bodyPr/>
          <a:lstStyle>
            <a:lvl1pPr>
              <a:defRPr>
                <a:latin typeface="Segoe UI Light" pitchFamily="34" charset="0"/>
              </a:defRPr>
            </a:lvl1pPr>
          </a:lstStyle>
          <a:p>
            <a:fld id="{641C70E7-C791-4D37-A409-B6A17CF75C35}" type="datetime1">
              <a:rPr lang="en-US" smtClean="0"/>
              <a:pPr/>
              <a:t>12/7/2016</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lvl1pPr>
              <a:defRPr>
                <a:latin typeface="Segoe UI Light" pitchFamily="34" charset="0"/>
              </a:defRPr>
            </a:lvl1pPr>
          </a:lstStyle>
          <a:p>
            <a:r>
              <a:rPr lang="en-US" dirty="0"/>
              <a:t>© CO*RE 2014</a:t>
            </a: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2"/>
          <p:cNvSpPr>
            <a:spLocks noGrp="1"/>
          </p:cNvSpPr>
          <p:nvPr>
            <p:ph type="sldNum" sz="quarter" idx="12"/>
          </p:nvPr>
        </p:nvSpPr>
        <p:spPr>
          <a:xfrm>
            <a:off x="228600" y="6441172"/>
            <a:ext cx="1600200" cy="235400"/>
          </a:xfrm>
        </p:spPr>
        <p:txBody>
          <a:bodyPr/>
          <a:lstStyle/>
          <a:p>
            <a:fld id="{AC93B9EA-9F07-41CA-8155-9C9A9F70FA14}" type="slidenum">
              <a:rPr lang="en-US" smtClean="0"/>
              <a:pPr/>
              <a:t>‹#›</a:t>
            </a:fld>
            <a:r>
              <a:rPr lang="en-US" dirty="0"/>
              <a:t>   |   © CO*RE 2013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ea typeface="Segoe UI" pitchFamily="34" charset="0"/>
                <a:cs typeface="Segoe U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Segoe UI" pitchFamily="34" charset="0"/>
                <a:ea typeface="Segoe UI" pitchFamily="34" charset="0"/>
                <a:cs typeface="Segoe UI" pitchFamily="34" charset="0"/>
              </a:defRPr>
            </a:lvl1pPr>
            <a:lvl2pPr>
              <a:defRPr>
                <a:latin typeface="Segoe UI" pitchFamily="34" charset="0"/>
                <a:ea typeface="Segoe UI" pitchFamily="34" charset="0"/>
                <a:cs typeface="Segoe UI" pitchFamily="34" charset="0"/>
              </a:defRPr>
            </a:lvl2pPr>
            <a:lvl3pPr>
              <a:defRPr>
                <a:latin typeface="Segoe UI" pitchFamily="34" charset="0"/>
                <a:ea typeface="Segoe UI" pitchFamily="34" charset="0"/>
                <a:cs typeface="Segoe UI" pitchFamily="34" charset="0"/>
              </a:defRPr>
            </a:lvl3pPr>
            <a:lvl4pPr>
              <a:defRPr>
                <a:latin typeface="Segoe UI" pitchFamily="34" charset="0"/>
                <a:ea typeface="Segoe UI" pitchFamily="34" charset="0"/>
                <a:cs typeface="Segoe UI" pitchFamily="34" charset="0"/>
              </a:defRPr>
            </a:lvl4pPr>
            <a:lvl5pPr>
              <a:defRPr>
                <a:latin typeface="Segoe UI" pitchFamily="34" charset="0"/>
                <a:ea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lvl1pPr>
              <a:defRPr>
                <a:latin typeface="Segoe UI Light" pitchFamily="34" charset="0"/>
              </a:defRPr>
            </a:lvl1pPr>
          </a:lstStyle>
          <a:p>
            <a:fld id="{9852B3F5-8631-4064-9B00-F77952C42B12}" type="datetime1">
              <a:rPr lang="en-US" smtClean="0"/>
              <a:pPr/>
              <a:t>12/7/2016</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lvl1pPr>
              <a:defRPr>
                <a:latin typeface="Segoe UI Light" pitchFamily="34" charset="0"/>
              </a:defRPr>
            </a:lvl1pPr>
          </a:lstStyle>
          <a:p>
            <a:r>
              <a:rPr lang="en-US" dirty="0"/>
              <a:t>© CO*RE 2014</a:t>
            </a:r>
          </a:p>
        </p:txBody>
      </p:sp>
      <p:sp>
        <p:nvSpPr>
          <p:cNvPr id="7" name="Slide Number Placeholder 2"/>
          <p:cNvSpPr>
            <a:spLocks noGrp="1"/>
          </p:cNvSpPr>
          <p:nvPr>
            <p:ph type="sldNum" sz="quarter" idx="12"/>
          </p:nvPr>
        </p:nvSpPr>
        <p:spPr>
          <a:xfrm>
            <a:off x="228600" y="6441172"/>
            <a:ext cx="1600200" cy="235400"/>
          </a:xfrm>
        </p:spPr>
        <p:txBody>
          <a:bodyPr/>
          <a:lstStyle/>
          <a:p>
            <a:fld id="{AC93B9EA-9F07-41CA-8155-9C9A9F70FA14}" type="slidenum">
              <a:rPr lang="en-US" smtClean="0"/>
              <a:pPr/>
              <a:t>‹#›</a:t>
            </a:fld>
            <a:r>
              <a:rPr lang="en-US" dirty="0"/>
              <a:t>   |   © CO*RE 2013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Segoe UI Light" pitchFamily="34" charset="0"/>
                <a:ea typeface="Segoe UI" pitchFamily="34" charset="0"/>
                <a:cs typeface="Segoe U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Segoe UI" pitchFamily="34" charset="0"/>
                <a:ea typeface="Segoe UI" pitchFamily="34" charset="0"/>
                <a:cs typeface="Segoe UI" pitchFamily="34" charset="0"/>
              </a:defRPr>
            </a:lvl1pPr>
            <a:lvl2pPr>
              <a:defRPr>
                <a:latin typeface="Segoe UI" pitchFamily="34" charset="0"/>
                <a:ea typeface="Segoe UI" pitchFamily="34" charset="0"/>
                <a:cs typeface="Segoe UI" pitchFamily="34" charset="0"/>
              </a:defRPr>
            </a:lvl2pPr>
            <a:lvl3pPr>
              <a:defRPr>
                <a:latin typeface="Segoe UI" pitchFamily="34" charset="0"/>
                <a:ea typeface="Segoe UI" pitchFamily="34" charset="0"/>
                <a:cs typeface="Segoe UI" pitchFamily="34" charset="0"/>
              </a:defRPr>
            </a:lvl3pPr>
            <a:lvl4pPr>
              <a:defRPr>
                <a:latin typeface="Segoe UI" pitchFamily="34" charset="0"/>
                <a:ea typeface="Segoe UI" pitchFamily="34" charset="0"/>
                <a:cs typeface="Segoe UI" pitchFamily="34" charset="0"/>
              </a:defRPr>
            </a:lvl4pPr>
            <a:lvl5pPr>
              <a:defRPr>
                <a:latin typeface="Segoe UI" pitchFamily="34" charset="0"/>
                <a:ea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lvl1pPr>
              <a:defRPr>
                <a:latin typeface="Segoe UI Light" pitchFamily="34" charset="0"/>
              </a:defRPr>
            </a:lvl1pPr>
          </a:lstStyle>
          <a:p>
            <a:fld id="{BA0E7E8C-A6EA-448E-AF63-D2921BD80F88}" type="datetime1">
              <a:rPr lang="en-US" smtClean="0"/>
              <a:pPr/>
              <a:t>12/7/2016</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lvl1pPr>
              <a:defRPr>
                <a:latin typeface="Segoe UI Light" pitchFamily="34" charset="0"/>
              </a:defRPr>
            </a:lvl1pPr>
          </a:lstStyle>
          <a:p>
            <a:r>
              <a:rPr lang="en-US" dirty="0"/>
              <a:t>© CO*RE 2014</a:t>
            </a:r>
          </a:p>
        </p:txBody>
      </p:sp>
      <p:sp>
        <p:nvSpPr>
          <p:cNvPr id="7" name="Slide Number Placeholder 2"/>
          <p:cNvSpPr>
            <a:spLocks noGrp="1"/>
          </p:cNvSpPr>
          <p:nvPr>
            <p:ph type="sldNum" sz="quarter" idx="12"/>
          </p:nvPr>
        </p:nvSpPr>
        <p:spPr>
          <a:xfrm>
            <a:off x="228600" y="6441172"/>
            <a:ext cx="1600200" cy="235400"/>
          </a:xfrm>
        </p:spPr>
        <p:txBody>
          <a:bodyPr/>
          <a:lstStyle/>
          <a:p>
            <a:fld id="{AC93B9EA-9F07-41CA-8155-9C9A9F70FA14}" type="slidenum">
              <a:rPr lang="en-US" smtClean="0"/>
              <a:pPr/>
              <a:t>‹#›</a:t>
            </a:fld>
            <a:r>
              <a:rPr lang="en-US" dirty="0"/>
              <a:t>   |   © CO*RE 2013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Segoe UI Light" pitchFamily="34" charset="0"/>
                <a:ea typeface="Segoe UI" pitchFamily="34" charset="0"/>
                <a:cs typeface="Segoe UI"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18288"/>
            <a:ext cx="2895600" cy="329184"/>
          </a:xfrm>
          <a:prstGeom prst="rect">
            <a:avLst/>
          </a:prstGeom>
        </p:spPr>
        <p:txBody>
          <a:bodyPr/>
          <a:lstStyle>
            <a:lvl1pPr>
              <a:defRPr>
                <a:latin typeface="Segoe UI Light" pitchFamily="34" charset="0"/>
              </a:defRPr>
            </a:lvl1pPr>
          </a:lstStyle>
          <a:p>
            <a:fld id="{21EE6B18-C196-4AAA-8CD5-717458CC77D9}" type="datetime1">
              <a:rPr lang="en-US" smtClean="0">
                <a:solidFill>
                  <a:prstClr val="black"/>
                </a:solidFill>
              </a:rPr>
              <a:pPr/>
              <a:t>12/7/2016</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lvl1pPr>
              <a:defRPr>
                <a:latin typeface="Segoe UI Light" pitchFamily="34" charset="0"/>
              </a:defRPr>
            </a:lvl1pPr>
          </a:lstStyle>
          <a:p>
            <a:r>
              <a:rPr lang="en-US" dirty="0">
                <a:solidFill>
                  <a:prstClr val="black"/>
                </a:solidFill>
              </a:rPr>
              <a:t>© CO*RE 2014</a:t>
            </a: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2"/>
          <p:cNvSpPr>
            <a:spLocks noGrp="1"/>
          </p:cNvSpPr>
          <p:nvPr>
            <p:ph type="sldNum" sz="quarter" idx="12"/>
          </p:nvPr>
        </p:nvSpPr>
        <p:spPr>
          <a:xfrm>
            <a:off x="228600" y="6441172"/>
            <a:ext cx="1600200" cy="235400"/>
          </a:xfrm>
        </p:spPr>
        <p:txBody>
          <a:bodyPr/>
          <a:lstStyle/>
          <a:p>
            <a:fld id="{AC93B9EA-9F07-41CA-8155-9C9A9F70FA14}" type="slidenum">
              <a:rPr lang="en-US" smtClean="0">
                <a:solidFill>
                  <a:prstClr val="white">
                    <a:lumMod val="65000"/>
                  </a:prstClr>
                </a:solidFill>
              </a:rPr>
              <a:pPr/>
              <a:t>‹#›</a:t>
            </a:fld>
            <a:r>
              <a:rPr lang="en-US" dirty="0">
                <a:solidFill>
                  <a:prstClr val="white">
                    <a:lumMod val="65000"/>
                  </a:prstClr>
                </a:solidFill>
              </a:rPr>
              <a:t>   |   © CO*RE 2013 </a:t>
            </a:r>
          </a:p>
        </p:txBody>
      </p:sp>
    </p:spTree>
    <p:extLst>
      <p:ext uri="{BB962C8B-B14F-4D97-AF65-F5344CB8AC3E}">
        <p14:creationId xmlns:p14="http://schemas.microsoft.com/office/powerpoint/2010/main" val="205952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Light" pitchFamily="34" charset="0"/>
                <a:ea typeface="Segoe UI" pitchFamily="34" charset="0"/>
                <a:cs typeface="Segoe U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egoe UI" pitchFamily="34" charset="0"/>
                <a:ea typeface="Segoe UI" pitchFamily="34" charset="0"/>
                <a:cs typeface="Segoe UI" pitchFamily="34" charset="0"/>
              </a:defRPr>
            </a:lvl1pPr>
            <a:lvl2pPr>
              <a:defRPr>
                <a:latin typeface="Segoe UI" pitchFamily="34" charset="0"/>
                <a:ea typeface="Segoe UI" pitchFamily="34" charset="0"/>
                <a:cs typeface="Segoe UI" pitchFamily="34" charset="0"/>
              </a:defRPr>
            </a:lvl2pPr>
            <a:lvl3pPr>
              <a:defRPr>
                <a:latin typeface="Segoe UI" pitchFamily="34" charset="0"/>
                <a:ea typeface="Segoe UI" pitchFamily="34" charset="0"/>
                <a:cs typeface="Segoe UI" pitchFamily="34" charset="0"/>
              </a:defRPr>
            </a:lvl3pPr>
            <a:lvl4pPr>
              <a:defRPr>
                <a:latin typeface="Segoe UI" pitchFamily="34" charset="0"/>
                <a:ea typeface="Segoe UI" pitchFamily="34" charset="0"/>
                <a:cs typeface="Segoe UI" pitchFamily="34" charset="0"/>
              </a:defRPr>
            </a:lvl4pPr>
            <a:lvl5pPr>
              <a:defRPr>
                <a:latin typeface="Segoe UI" pitchFamily="34" charset="0"/>
                <a:ea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lvl1pPr>
              <a:defRPr>
                <a:latin typeface="Segoe UI Light" pitchFamily="34" charset="0"/>
              </a:defRPr>
            </a:lvl1pPr>
          </a:lstStyle>
          <a:p>
            <a:fld id="{8411F910-996C-487B-BBB4-CFF47B759B79}" type="datetime1">
              <a:rPr lang="en-US" smtClean="0">
                <a:solidFill>
                  <a:prstClr val="black"/>
                </a:solidFill>
              </a:rPr>
              <a:pPr/>
              <a:t>12/7/2016</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lvl1pPr>
              <a:defRPr>
                <a:latin typeface="Segoe UI Light" pitchFamily="34" charset="0"/>
              </a:defRPr>
            </a:lvl1pPr>
          </a:lstStyle>
          <a:p>
            <a:r>
              <a:rPr lang="en-US" dirty="0">
                <a:solidFill>
                  <a:prstClr val="black"/>
                </a:solidFill>
              </a:rPr>
              <a:t>© CO*RE 2014</a:t>
            </a:r>
          </a:p>
        </p:txBody>
      </p:sp>
      <p:sp>
        <p:nvSpPr>
          <p:cNvPr id="7" name="Slide Number Placeholder 2"/>
          <p:cNvSpPr>
            <a:spLocks noGrp="1"/>
          </p:cNvSpPr>
          <p:nvPr>
            <p:ph type="sldNum" sz="quarter" idx="12"/>
          </p:nvPr>
        </p:nvSpPr>
        <p:spPr>
          <a:xfrm>
            <a:off x="228600" y="6441172"/>
            <a:ext cx="1600200" cy="235400"/>
          </a:xfrm>
        </p:spPr>
        <p:txBody>
          <a:bodyPr/>
          <a:lstStyle/>
          <a:p>
            <a:fld id="{AC93B9EA-9F07-41CA-8155-9C9A9F70FA14}" type="slidenum">
              <a:rPr lang="en-US" smtClean="0">
                <a:solidFill>
                  <a:prstClr val="white">
                    <a:lumMod val="65000"/>
                  </a:prstClr>
                </a:solidFill>
              </a:rPr>
              <a:pPr/>
              <a:t>‹#›</a:t>
            </a:fld>
            <a:r>
              <a:rPr lang="en-US" dirty="0">
                <a:solidFill>
                  <a:prstClr val="white">
                    <a:lumMod val="65000"/>
                  </a:prstClr>
                </a:solidFill>
              </a:rPr>
              <a:t>   |   © CO*RE 2013 </a:t>
            </a:r>
          </a:p>
        </p:txBody>
      </p:sp>
    </p:spTree>
    <p:extLst>
      <p:ext uri="{BB962C8B-B14F-4D97-AF65-F5344CB8AC3E}">
        <p14:creationId xmlns:p14="http://schemas.microsoft.com/office/powerpoint/2010/main" val="365956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atin typeface="Segoe UI Light" pitchFamily="34" charset="0"/>
                <a:ea typeface="Segoe UI" pitchFamily="34" charset="0"/>
                <a:cs typeface="Segoe UI"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latin typeface="Segoe UI" pitchFamily="34" charset="0"/>
                <a:ea typeface="Segoe UI" pitchFamily="34" charset="0"/>
                <a:cs typeface="Segoe U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lvl1pPr>
              <a:defRPr>
                <a:latin typeface="Segoe UI Light" pitchFamily="34" charset="0"/>
              </a:defRPr>
            </a:lvl1pPr>
          </a:lstStyle>
          <a:p>
            <a:fld id="{002FC8BE-4FCC-4780-A544-58400625C7A0}" type="datetime1">
              <a:rPr lang="en-US" smtClean="0">
                <a:solidFill>
                  <a:prstClr val="white"/>
                </a:solidFill>
              </a:rPr>
              <a:pPr/>
              <a:t>12/7/2016</a:t>
            </a:fld>
            <a:endParaRPr lang="en-US" dirty="0">
              <a:solidFill>
                <a:prstClr val="white"/>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lvl1pPr>
              <a:defRPr>
                <a:latin typeface="Segoe UI Light" pitchFamily="34" charset="0"/>
              </a:defRPr>
            </a:lvl1pPr>
          </a:lstStyle>
          <a:p>
            <a:r>
              <a:rPr lang="en-US" dirty="0">
                <a:solidFill>
                  <a:prstClr val="white"/>
                </a:solidFill>
              </a:rPr>
              <a:t>© CO*RE 2014</a:t>
            </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2"/>
          <p:cNvSpPr>
            <a:spLocks noGrp="1"/>
          </p:cNvSpPr>
          <p:nvPr>
            <p:ph type="sldNum" sz="quarter" idx="12"/>
          </p:nvPr>
        </p:nvSpPr>
        <p:spPr>
          <a:xfrm>
            <a:off x="228600" y="6441172"/>
            <a:ext cx="1600200" cy="235400"/>
          </a:xfrm>
        </p:spPr>
        <p:txBody>
          <a:bodyPr/>
          <a:lstStyle/>
          <a:p>
            <a:fld id="{AC93B9EA-9F07-41CA-8155-9C9A9F70FA14}" type="slidenum">
              <a:rPr lang="en-US" smtClean="0">
                <a:solidFill>
                  <a:prstClr val="black">
                    <a:lumMod val="65000"/>
                  </a:prstClr>
                </a:solidFill>
              </a:rPr>
              <a:pPr/>
              <a:t>‹#›</a:t>
            </a:fld>
            <a:r>
              <a:rPr lang="en-US" dirty="0">
                <a:solidFill>
                  <a:prstClr val="black">
                    <a:lumMod val="65000"/>
                  </a:prstClr>
                </a:solidFill>
              </a:rPr>
              <a:t>   |   © CO*RE 2013 </a:t>
            </a:r>
          </a:p>
        </p:txBody>
      </p:sp>
    </p:spTree>
    <p:extLst>
      <p:ext uri="{BB962C8B-B14F-4D97-AF65-F5344CB8AC3E}">
        <p14:creationId xmlns:p14="http://schemas.microsoft.com/office/powerpoint/2010/main" val="27086082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Light" pitchFamily="34" charset="0"/>
                <a:ea typeface="Segoe UI" pitchFamily="34" charset="0"/>
                <a:cs typeface="Segoe UI"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Segoe UI" pitchFamily="34" charset="0"/>
                <a:ea typeface="Segoe UI" pitchFamily="34" charset="0"/>
                <a:cs typeface="Segoe UI" pitchFamily="34" charset="0"/>
              </a:defRPr>
            </a:lvl1pPr>
            <a:lvl2pPr>
              <a:defRPr sz="2400">
                <a:latin typeface="Segoe UI" pitchFamily="34" charset="0"/>
                <a:ea typeface="Segoe UI" pitchFamily="34" charset="0"/>
                <a:cs typeface="Segoe UI" pitchFamily="34" charset="0"/>
              </a:defRPr>
            </a:lvl2pPr>
            <a:lvl3pPr>
              <a:defRPr sz="2000">
                <a:latin typeface="Segoe UI" pitchFamily="34" charset="0"/>
                <a:ea typeface="Segoe UI" pitchFamily="34" charset="0"/>
                <a:cs typeface="Segoe UI" pitchFamily="34" charset="0"/>
              </a:defRPr>
            </a:lvl3pPr>
            <a:lvl4pPr>
              <a:defRPr sz="1800">
                <a:latin typeface="Segoe UI" pitchFamily="34" charset="0"/>
                <a:ea typeface="Segoe UI" pitchFamily="34" charset="0"/>
                <a:cs typeface="Segoe UI" pitchFamily="34" charset="0"/>
              </a:defRPr>
            </a:lvl4pPr>
            <a:lvl5pPr>
              <a:defRPr sz="1800">
                <a:latin typeface="Segoe UI" pitchFamily="34" charset="0"/>
                <a:ea typeface="Segoe UI" pitchFamily="34" charset="0"/>
                <a:cs typeface="Segoe U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Segoe UI" pitchFamily="34" charset="0"/>
                <a:ea typeface="Segoe UI" pitchFamily="34" charset="0"/>
                <a:cs typeface="Segoe UI" pitchFamily="34" charset="0"/>
              </a:defRPr>
            </a:lvl1pPr>
            <a:lvl2pPr>
              <a:defRPr sz="2400">
                <a:latin typeface="Segoe UI" pitchFamily="34" charset="0"/>
                <a:ea typeface="Segoe UI" pitchFamily="34" charset="0"/>
                <a:cs typeface="Segoe UI" pitchFamily="34" charset="0"/>
              </a:defRPr>
            </a:lvl2pPr>
            <a:lvl3pPr>
              <a:defRPr sz="2000">
                <a:latin typeface="Segoe UI" pitchFamily="34" charset="0"/>
                <a:ea typeface="Segoe UI" pitchFamily="34" charset="0"/>
                <a:cs typeface="Segoe UI" pitchFamily="34" charset="0"/>
              </a:defRPr>
            </a:lvl3pPr>
            <a:lvl4pPr>
              <a:defRPr sz="1800">
                <a:latin typeface="Segoe UI" pitchFamily="34" charset="0"/>
                <a:ea typeface="Segoe UI" pitchFamily="34" charset="0"/>
                <a:cs typeface="Segoe UI" pitchFamily="34" charset="0"/>
              </a:defRPr>
            </a:lvl4pPr>
            <a:lvl5pPr>
              <a:defRPr sz="1800">
                <a:latin typeface="Segoe UI" pitchFamily="34" charset="0"/>
                <a:ea typeface="Segoe UI" pitchFamily="34" charset="0"/>
                <a:cs typeface="Segoe U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18288"/>
            <a:ext cx="2895600" cy="329184"/>
          </a:xfrm>
          <a:prstGeom prst="rect">
            <a:avLst/>
          </a:prstGeom>
        </p:spPr>
        <p:txBody>
          <a:bodyPr/>
          <a:lstStyle>
            <a:lvl1pPr>
              <a:defRPr>
                <a:latin typeface="Segoe UI Light" pitchFamily="34" charset="0"/>
              </a:defRPr>
            </a:lvl1pPr>
          </a:lstStyle>
          <a:p>
            <a:fld id="{76B80508-07A0-459B-998D-0963BD700BC5}" type="datetime1">
              <a:rPr lang="en-US" smtClean="0">
                <a:solidFill>
                  <a:prstClr val="black"/>
                </a:solidFill>
              </a:rPr>
              <a:pPr/>
              <a:t>12/7/2016</a:t>
            </a:fld>
            <a:endParaRPr lang="en-US" dirty="0">
              <a:solidFill>
                <a:prstClr val="black"/>
              </a:solidFill>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lvl1pPr>
              <a:defRPr>
                <a:latin typeface="Segoe UI Light" pitchFamily="34" charset="0"/>
              </a:defRPr>
            </a:lvl1pPr>
          </a:lstStyle>
          <a:p>
            <a:r>
              <a:rPr lang="en-US" dirty="0">
                <a:solidFill>
                  <a:prstClr val="black"/>
                </a:solidFill>
              </a:rPr>
              <a:t>© CO*RE 2014</a:t>
            </a:r>
          </a:p>
        </p:txBody>
      </p:sp>
      <p:sp>
        <p:nvSpPr>
          <p:cNvPr id="8" name="Slide Number Placeholder 2"/>
          <p:cNvSpPr>
            <a:spLocks noGrp="1"/>
          </p:cNvSpPr>
          <p:nvPr>
            <p:ph type="sldNum" sz="quarter" idx="12"/>
          </p:nvPr>
        </p:nvSpPr>
        <p:spPr>
          <a:xfrm>
            <a:off x="228600" y="6441172"/>
            <a:ext cx="1600200" cy="235400"/>
          </a:xfrm>
        </p:spPr>
        <p:txBody>
          <a:bodyPr/>
          <a:lstStyle/>
          <a:p>
            <a:fld id="{AC93B9EA-9F07-41CA-8155-9C9A9F70FA14}" type="slidenum">
              <a:rPr lang="en-US" smtClean="0">
                <a:solidFill>
                  <a:prstClr val="white">
                    <a:lumMod val="65000"/>
                  </a:prstClr>
                </a:solidFill>
              </a:rPr>
              <a:pPr/>
              <a:t>‹#›</a:t>
            </a:fld>
            <a:r>
              <a:rPr lang="en-US" dirty="0">
                <a:solidFill>
                  <a:prstClr val="white">
                    <a:lumMod val="65000"/>
                  </a:prstClr>
                </a:solidFill>
              </a:rPr>
              <a:t>   |   © CO*RE 2013 </a:t>
            </a:r>
          </a:p>
        </p:txBody>
      </p:sp>
    </p:spTree>
    <p:extLst>
      <p:ext uri="{BB962C8B-B14F-4D97-AF65-F5344CB8AC3E}">
        <p14:creationId xmlns:p14="http://schemas.microsoft.com/office/powerpoint/2010/main" val="6739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Light" pitchFamily="34" charset="0"/>
                <a:ea typeface="Segoe UI" pitchFamily="34" charset="0"/>
                <a:cs typeface="Segoe UI"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Segoe UI" pitchFamily="34" charset="0"/>
                <a:ea typeface="Segoe UI" pitchFamily="34" charset="0"/>
                <a:cs typeface="Segoe U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Segoe UI" pitchFamily="34" charset="0"/>
                <a:ea typeface="Segoe UI" pitchFamily="34" charset="0"/>
                <a:cs typeface="Segoe UI" pitchFamily="34" charset="0"/>
              </a:defRPr>
            </a:lvl1pPr>
            <a:lvl2pPr>
              <a:defRPr sz="2000">
                <a:latin typeface="Segoe UI" pitchFamily="34" charset="0"/>
                <a:ea typeface="Segoe UI" pitchFamily="34" charset="0"/>
                <a:cs typeface="Segoe UI" pitchFamily="34" charset="0"/>
              </a:defRPr>
            </a:lvl2pPr>
            <a:lvl3pPr>
              <a:defRPr sz="1800">
                <a:latin typeface="Segoe UI" pitchFamily="34" charset="0"/>
                <a:ea typeface="Segoe UI" pitchFamily="34" charset="0"/>
                <a:cs typeface="Segoe UI" pitchFamily="34" charset="0"/>
              </a:defRPr>
            </a:lvl3pPr>
            <a:lvl4pPr>
              <a:defRPr sz="1600">
                <a:latin typeface="Segoe UI" pitchFamily="34" charset="0"/>
                <a:ea typeface="Segoe UI" pitchFamily="34" charset="0"/>
                <a:cs typeface="Segoe UI" pitchFamily="34" charset="0"/>
              </a:defRPr>
            </a:lvl4pPr>
            <a:lvl5pPr>
              <a:defRPr sz="1600">
                <a:latin typeface="Segoe UI" pitchFamily="34" charset="0"/>
                <a:ea typeface="Segoe UI" pitchFamily="34" charset="0"/>
                <a:cs typeface="Segoe U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Segoe UI Light"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Segoe UI" pitchFamily="34" charset="0"/>
                <a:ea typeface="Segoe UI" pitchFamily="34" charset="0"/>
                <a:cs typeface="Segoe UI" pitchFamily="34" charset="0"/>
              </a:defRPr>
            </a:lvl1pPr>
            <a:lvl2pPr>
              <a:defRPr sz="2000">
                <a:latin typeface="Segoe UI" pitchFamily="34" charset="0"/>
                <a:ea typeface="Segoe UI" pitchFamily="34" charset="0"/>
                <a:cs typeface="Segoe UI" pitchFamily="34" charset="0"/>
              </a:defRPr>
            </a:lvl2pPr>
            <a:lvl3pPr>
              <a:defRPr sz="1800">
                <a:latin typeface="Segoe UI" pitchFamily="34" charset="0"/>
                <a:ea typeface="Segoe UI" pitchFamily="34" charset="0"/>
                <a:cs typeface="Segoe UI" pitchFamily="34" charset="0"/>
              </a:defRPr>
            </a:lvl3pPr>
            <a:lvl4pPr>
              <a:defRPr sz="1600">
                <a:latin typeface="Segoe UI" pitchFamily="34" charset="0"/>
                <a:ea typeface="Segoe UI" pitchFamily="34" charset="0"/>
                <a:cs typeface="Segoe UI" pitchFamily="34" charset="0"/>
              </a:defRPr>
            </a:lvl4pPr>
            <a:lvl5pPr>
              <a:defRPr sz="1600">
                <a:latin typeface="Segoe UI" pitchFamily="34" charset="0"/>
                <a:ea typeface="Segoe UI" pitchFamily="34" charset="0"/>
                <a:cs typeface="Segoe U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18288"/>
            <a:ext cx="2895600" cy="329184"/>
          </a:xfrm>
          <a:prstGeom prst="rect">
            <a:avLst/>
          </a:prstGeom>
        </p:spPr>
        <p:txBody>
          <a:bodyPr/>
          <a:lstStyle>
            <a:lvl1pPr>
              <a:defRPr>
                <a:latin typeface="Segoe UI Light" pitchFamily="34" charset="0"/>
              </a:defRPr>
            </a:lvl1pPr>
          </a:lstStyle>
          <a:p>
            <a:fld id="{D1F2408E-C4D0-4A72-8E9E-4F6346547D3F}" type="datetime1">
              <a:rPr lang="en-US" smtClean="0">
                <a:solidFill>
                  <a:prstClr val="black"/>
                </a:solidFill>
              </a:rPr>
              <a:pPr/>
              <a:t>12/7/2016</a:t>
            </a:fld>
            <a:endParaRPr lang="en-US" dirty="0">
              <a:solidFill>
                <a:prstClr val="black"/>
              </a:solidFill>
            </a:endParaRPr>
          </a:p>
        </p:txBody>
      </p:sp>
      <p:sp>
        <p:nvSpPr>
          <p:cNvPr id="8" name="Footer Placeholder 7"/>
          <p:cNvSpPr>
            <a:spLocks noGrp="1"/>
          </p:cNvSpPr>
          <p:nvPr>
            <p:ph type="ftr" sz="quarter" idx="11"/>
          </p:nvPr>
        </p:nvSpPr>
        <p:spPr>
          <a:xfrm>
            <a:off x="3429000" y="18288"/>
            <a:ext cx="4114800" cy="329184"/>
          </a:xfrm>
          <a:prstGeom prst="rect">
            <a:avLst/>
          </a:prstGeom>
        </p:spPr>
        <p:txBody>
          <a:bodyPr/>
          <a:lstStyle>
            <a:lvl1pPr>
              <a:defRPr>
                <a:latin typeface="Segoe UI Light" pitchFamily="34" charset="0"/>
              </a:defRPr>
            </a:lvl1pPr>
          </a:lstStyle>
          <a:p>
            <a:r>
              <a:rPr lang="en-US" dirty="0">
                <a:solidFill>
                  <a:prstClr val="black"/>
                </a:solidFill>
              </a:rPr>
              <a:t>© CO*RE 2014</a:t>
            </a: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2"/>
          <p:cNvSpPr>
            <a:spLocks noGrp="1"/>
          </p:cNvSpPr>
          <p:nvPr>
            <p:ph type="sldNum" sz="quarter" idx="12"/>
          </p:nvPr>
        </p:nvSpPr>
        <p:spPr>
          <a:xfrm>
            <a:off x="228600" y="6441172"/>
            <a:ext cx="1600200" cy="235400"/>
          </a:xfrm>
        </p:spPr>
        <p:txBody>
          <a:bodyPr/>
          <a:lstStyle/>
          <a:p>
            <a:fld id="{AC93B9EA-9F07-41CA-8155-9C9A9F70FA14}" type="slidenum">
              <a:rPr lang="en-US" smtClean="0">
                <a:solidFill>
                  <a:prstClr val="white">
                    <a:lumMod val="65000"/>
                  </a:prstClr>
                </a:solidFill>
              </a:rPr>
              <a:pPr/>
              <a:t>‹#›</a:t>
            </a:fld>
            <a:r>
              <a:rPr lang="en-US" dirty="0">
                <a:solidFill>
                  <a:prstClr val="white">
                    <a:lumMod val="65000"/>
                  </a:prstClr>
                </a:solidFill>
              </a:rPr>
              <a:t>   |   © CO*RE 2013 </a:t>
            </a:r>
          </a:p>
        </p:txBody>
      </p:sp>
    </p:spTree>
    <p:extLst>
      <p:ext uri="{BB962C8B-B14F-4D97-AF65-F5344CB8AC3E}">
        <p14:creationId xmlns:p14="http://schemas.microsoft.com/office/powerpoint/2010/main" val="124617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Light" pitchFamily="34" charset="0"/>
                <a:ea typeface="Segoe UI" pitchFamily="34" charset="0"/>
                <a:cs typeface="Segoe UI" pitchFamily="34" charset="0"/>
              </a:defRPr>
            </a:lvl1pPr>
          </a:lstStyle>
          <a:p>
            <a:r>
              <a:rPr lang="en-US" dirty="0"/>
              <a:t>Click to edit Master title style</a:t>
            </a:r>
          </a:p>
        </p:txBody>
      </p:sp>
      <p:sp>
        <p:nvSpPr>
          <p:cNvPr id="3" name="Date Placeholder 2"/>
          <p:cNvSpPr>
            <a:spLocks noGrp="1"/>
          </p:cNvSpPr>
          <p:nvPr>
            <p:ph type="dt" sz="half" idx="10"/>
          </p:nvPr>
        </p:nvSpPr>
        <p:spPr>
          <a:xfrm>
            <a:off x="457200" y="18288"/>
            <a:ext cx="2895600" cy="329184"/>
          </a:xfrm>
          <a:prstGeom prst="rect">
            <a:avLst/>
          </a:prstGeom>
        </p:spPr>
        <p:txBody>
          <a:bodyPr/>
          <a:lstStyle>
            <a:lvl1pPr>
              <a:defRPr>
                <a:latin typeface="Segoe UI Light" pitchFamily="34" charset="0"/>
              </a:defRPr>
            </a:lvl1pPr>
          </a:lstStyle>
          <a:p>
            <a:fld id="{580B854F-1B4C-48BF-947B-86A63671237C}" type="datetime1">
              <a:rPr lang="en-US" smtClean="0">
                <a:solidFill>
                  <a:prstClr val="black"/>
                </a:solidFill>
              </a:rPr>
              <a:pPr/>
              <a:t>12/7/2016</a:t>
            </a:fld>
            <a:endParaRPr lang="en-US" dirty="0">
              <a:solidFill>
                <a:prstClr val="black"/>
              </a:solidFill>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lvl1pPr>
              <a:defRPr>
                <a:latin typeface="Segoe UI Light" pitchFamily="34" charset="0"/>
              </a:defRPr>
            </a:lvl1pPr>
          </a:lstStyle>
          <a:p>
            <a:r>
              <a:rPr lang="en-US" dirty="0">
                <a:solidFill>
                  <a:prstClr val="black"/>
                </a:solidFill>
              </a:rPr>
              <a:t>© CO*RE 2014</a:t>
            </a:r>
          </a:p>
        </p:txBody>
      </p:sp>
      <p:sp>
        <p:nvSpPr>
          <p:cNvPr id="6" name="Slide Number Placeholder 2"/>
          <p:cNvSpPr>
            <a:spLocks noGrp="1"/>
          </p:cNvSpPr>
          <p:nvPr>
            <p:ph type="sldNum" sz="quarter" idx="12"/>
          </p:nvPr>
        </p:nvSpPr>
        <p:spPr>
          <a:xfrm>
            <a:off x="228600" y="6441172"/>
            <a:ext cx="1600200" cy="235400"/>
          </a:xfrm>
        </p:spPr>
        <p:txBody>
          <a:bodyPr/>
          <a:lstStyle/>
          <a:p>
            <a:fld id="{AC93B9EA-9F07-41CA-8155-9C9A9F70FA14}" type="slidenum">
              <a:rPr lang="en-US" smtClean="0">
                <a:solidFill>
                  <a:prstClr val="white">
                    <a:lumMod val="65000"/>
                  </a:prstClr>
                </a:solidFill>
              </a:rPr>
              <a:pPr/>
              <a:t>‹#›</a:t>
            </a:fld>
            <a:r>
              <a:rPr lang="en-US" dirty="0">
                <a:solidFill>
                  <a:prstClr val="white">
                    <a:lumMod val="65000"/>
                  </a:prstClr>
                </a:solidFill>
              </a:rPr>
              <a:t>   |   © CO*RE 2013 </a:t>
            </a:r>
          </a:p>
        </p:txBody>
      </p:sp>
    </p:spTree>
    <p:extLst>
      <p:ext uri="{BB962C8B-B14F-4D97-AF65-F5344CB8AC3E}">
        <p14:creationId xmlns:p14="http://schemas.microsoft.com/office/powerpoint/2010/main" val="383419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atin typeface="Segoe UI Light" pitchFamily="34" charset="0"/>
              </a:defRPr>
            </a:lvl1pPr>
          </a:lstStyle>
          <a:p>
            <a:fld id="{8BA17C40-CFE8-4A38-873B-7DFFACABBA0A}" type="datetime1">
              <a:rPr lang="en-US" smtClean="0">
                <a:solidFill>
                  <a:prstClr val="black"/>
                </a:solidFill>
              </a:rPr>
              <a:pPr/>
              <a:t>12/7/2016</a:t>
            </a:fld>
            <a:endParaRPr lang="en-US" dirty="0">
              <a:solidFill>
                <a:prstClr val="black"/>
              </a:solidFill>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atin typeface="Segoe UI Light" pitchFamily="34" charset="0"/>
              </a:defRPr>
            </a:lvl1pPr>
          </a:lstStyle>
          <a:p>
            <a:r>
              <a:rPr lang="en-US" dirty="0">
                <a:solidFill>
                  <a:prstClr val="black"/>
                </a:solidFill>
              </a:rPr>
              <a:t>© CO*RE 2014</a:t>
            </a:r>
          </a:p>
        </p:txBody>
      </p:sp>
      <p:sp>
        <p:nvSpPr>
          <p:cNvPr id="5" name="Slide Number Placeholder 2"/>
          <p:cNvSpPr>
            <a:spLocks noGrp="1"/>
          </p:cNvSpPr>
          <p:nvPr>
            <p:ph type="sldNum" sz="quarter" idx="12"/>
          </p:nvPr>
        </p:nvSpPr>
        <p:spPr>
          <a:xfrm>
            <a:off x="228600" y="6441172"/>
            <a:ext cx="1600200" cy="235400"/>
          </a:xfrm>
        </p:spPr>
        <p:txBody>
          <a:bodyPr/>
          <a:lstStyle/>
          <a:p>
            <a:fld id="{AC93B9EA-9F07-41CA-8155-9C9A9F70FA14}" type="slidenum">
              <a:rPr lang="en-US" smtClean="0">
                <a:solidFill>
                  <a:prstClr val="white">
                    <a:lumMod val="65000"/>
                  </a:prstClr>
                </a:solidFill>
              </a:rPr>
              <a:pPr/>
              <a:t>‹#›</a:t>
            </a:fld>
            <a:r>
              <a:rPr lang="en-US" dirty="0">
                <a:solidFill>
                  <a:prstClr val="white">
                    <a:lumMod val="65000"/>
                  </a:prstClr>
                </a:solidFill>
              </a:rPr>
              <a:t>   |   © CO*RE 2013 </a:t>
            </a:r>
          </a:p>
        </p:txBody>
      </p:sp>
    </p:spTree>
    <p:extLst>
      <p:ext uri="{BB962C8B-B14F-4D97-AF65-F5344CB8AC3E}">
        <p14:creationId xmlns:p14="http://schemas.microsoft.com/office/powerpoint/2010/main" val="111001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atin typeface="Segoe UI Light" pitchFamily="34" charset="0"/>
                <a:ea typeface="Segoe UI" pitchFamily="34" charset="0"/>
                <a:cs typeface="Segoe UI"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Segoe UI" pitchFamily="34" charset="0"/>
                <a:ea typeface="Segoe UI" pitchFamily="34" charset="0"/>
                <a:cs typeface="Segoe UI" pitchFamily="34" charset="0"/>
              </a:defRPr>
            </a:lvl1pPr>
            <a:lvl2pPr>
              <a:defRPr sz="2800">
                <a:latin typeface="Segoe UI" pitchFamily="34" charset="0"/>
                <a:ea typeface="Segoe UI" pitchFamily="34" charset="0"/>
                <a:cs typeface="Segoe UI" pitchFamily="34" charset="0"/>
              </a:defRPr>
            </a:lvl2pPr>
            <a:lvl3pPr>
              <a:defRPr sz="2400">
                <a:latin typeface="Segoe UI" pitchFamily="34" charset="0"/>
                <a:ea typeface="Segoe UI" pitchFamily="34" charset="0"/>
                <a:cs typeface="Segoe UI" pitchFamily="34" charset="0"/>
              </a:defRPr>
            </a:lvl3pPr>
            <a:lvl4pPr>
              <a:defRPr sz="2000">
                <a:latin typeface="Segoe UI" pitchFamily="34" charset="0"/>
                <a:ea typeface="Segoe UI" pitchFamily="34" charset="0"/>
                <a:cs typeface="Segoe UI" pitchFamily="34" charset="0"/>
              </a:defRPr>
            </a:lvl4pPr>
            <a:lvl5pPr>
              <a:defRPr sz="2000">
                <a:latin typeface="Segoe UI" pitchFamily="34" charset="0"/>
                <a:ea typeface="Segoe UI" pitchFamily="34" charset="0"/>
                <a:cs typeface="Segoe U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Segoe UI" pitchFamily="34" charset="0"/>
                <a:ea typeface="Segoe UI" pitchFamily="34" charset="0"/>
                <a:cs typeface="Segoe U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lvl1pPr>
              <a:defRPr>
                <a:latin typeface="Segoe UI Light" pitchFamily="34" charset="0"/>
              </a:defRPr>
            </a:lvl1pPr>
          </a:lstStyle>
          <a:p>
            <a:fld id="{87A11DAC-D681-4027-92FF-EFE78BD4089B}" type="datetime1">
              <a:rPr lang="en-US" smtClean="0">
                <a:solidFill>
                  <a:prstClr val="black"/>
                </a:solidFill>
              </a:rPr>
              <a:pPr/>
              <a:t>12/7/2016</a:t>
            </a:fld>
            <a:endParaRPr lang="en-US" dirty="0">
              <a:solidFill>
                <a:prstClr val="black"/>
              </a:solidFill>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lvl1pPr>
              <a:defRPr>
                <a:latin typeface="Segoe UI Light" pitchFamily="34" charset="0"/>
              </a:defRPr>
            </a:lvl1pPr>
          </a:lstStyle>
          <a:p>
            <a:r>
              <a:rPr lang="en-US" dirty="0">
                <a:solidFill>
                  <a:prstClr val="black"/>
                </a:solidFill>
              </a:rPr>
              <a:t>© CO*RE 2014</a:t>
            </a: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2"/>
          <p:cNvSpPr>
            <a:spLocks noGrp="1"/>
          </p:cNvSpPr>
          <p:nvPr>
            <p:ph type="sldNum" sz="quarter" idx="12"/>
          </p:nvPr>
        </p:nvSpPr>
        <p:spPr>
          <a:xfrm>
            <a:off x="228600" y="6441172"/>
            <a:ext cx="1600200" cy="235400"/>
          </a:xfrm>
        </p:spPr>
        <p:txBody>
          <a:bodyPr/>
          <a:lstStyle/>
          <a:p>
            <a:fld id="{AC93B9EA-9F07-41CA-8155-9C9A9F70FA14}" type="slidenum">
              <a:rPr lang="en-US" smtClean="0">
                <a:solidFill>
                  <a:prstClr val="white">
                    <a:lumMod val="65000"/>
                  </a:prstClr>
                </a:solidFill>
              </a:rPr>
              <a:pPr/>
              <a:t>‹#›</a:t>
            </a:fld>
            <a:r>
              <a:rPr lang="en-US" dirty="0">
                <a:solidFill>
                  <a:prstClr val="white">
                    <a:lumMod val="65000"/>
                  </a:prstClr>
                </a:solidFill>
              </a:rPr>
              <a:t>   |   © CO*RE 2013 </a:t>
            </a:r>
          </a:p>
        </p:txBody>
      </p:sp>
    </p:spTree>
    <p:extLst>
      <p:ext uri="{BB962C8B-B14F-4D97-AF65-F5344CB8AC3E}">
        <p14:creationId xmlns:p14="http://schemas.microsoft.com/office/powerpoint/2010/main" val="117459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ea typeface="Segoe UI" pitchFamily="34" charset="0"/>
                <a:cs typeface="Segoe U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egoe UI" pitchFamily="34" charset="0"/>
                <a:ea typeface="Segoe UI" pitchFamily="34" charset="0"/>
                <a:cs typeface="Segoe UI" pitchFamily="34" charset="0"/>
              </a:defRPr>
            </a:lvl1pPr>
            <a:lvl2pPr>
              <a:defRPr>
                <a:latin typeface="Segoe UI" pitchFamily="34" charset="0"/>
                <a:ea typeface="Segoe UI" pitchFamily="34" charset="0"/>
                <a:cs typeface="Segoe UI" pitchFamily="34" charset="0"/>
              </a:defRPr>
            </a:lvl2pPr>
            <a:lvl3pPr>
              <a:defRPr>
                <a:latin typeface="Segoe UI" pitchFamily="34" charset="0"/>
                <a:ea typeface="Segoe UI" pitchFamily="34" charset="0"/>
                <a:cs typeface="Segoe UI" pitchFamily="34" charset="0"/>
              </a:defRPr>
            </a:lvl3pPr>
            <a:lvl4pPr>
              <a:defRPr>
                <a:latin typeface="Segoe UI" pitchFamily="34" charset="0"/>
                <a:ea typeface="Segoe UI" pitchFamily="34" charset="0"/>
                <a:cs typeface="Segoe UI" pitchFamily="34" charset="0"/>
              </a:defRPr>
            </a:lvl4pPr>
            <a:lvl5pPr>
              <a:defRPr>
                <a:latin typeface="Segoe UI" pitchFamily="34" charset="0"/>
                <a:ea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lvl1pPr>
              <a:defRPr>
                <a:latin typeface="Segoe UI Light" pitchFamily="34" charset="0"/>
              </a:defRPr>
            </a:lvl1pPr>
          </a:lstStyle>
          <a:p>
            <a:fld id="{14D48CA8-47FA-45F2-9BD4-391EDBEB3266}" type="datetime1">
              <a:rPr lang="en-US" smtClean="0"/>
              <a:pPr/>
              <a:t>12/7/2016</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lvl1pPr>
              <a:defRPr>
                <a:latin typeface="Segoe UI Light" pitchFamily="34" charset="0"/>
              </a:defRPr>
            </a:lvl1pPr>
          </a:lstStyle>
          <a:p>
            <a:r>
              <a:rPr lang="en-US" dirty="0"/>
              <a:t>© CO*RE 2014</a:t>
            </a:r>
          </a:p>
        </p:txBody>
      </p:sp>
      <p:sp>
        <p:nvSpPr>
          <p:cNvPr id="7" name="Slide Number Placeholder 2"/>
          <p:cNvSpPr>
            <a:spLocks noGrp="1"/>
          </p:cNvSpPr>
          <p:nvPr>
            <p:ph type="sldNum" sz="quarter" idx="12"/>
          </p:nvPr>
        </p:nvSpPr>
        <p:spPr>
          <a:xfrm>
            <a:off x="228600" y="6441172"/>
            <a:ext cx="1600200" cy="235400"/>
          </a:xfrm>
        </p:spPr>
        <p:txBody>
          <a:bodyPr/>
          <a:lstStyle/>
          <a:p>
            <a:fld id="{AC93B9EA-9F07-41CA-8155-9C9A9F70FA14}" type="slidenum">
              <a:rPr lang="en-US" smtClean="0"/>
              <a:pPr/>
              <a:t>‹#›</a:t>
            </a:fld>
            <a:r>
              <a:rPr lang="en-US" dirty="0"/>
              <a:t>   |   © CO*RE 2013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atin typeface="Segoe UI Light" pitchFamily="34" charset="0"/>
                <a:ea typeface="Segoe UI" pitchFamily="34" charset="0"/>
                <a:cs typeface="Segoe UI"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atin typeface="Segoe UI" pitchFamily="34" charset="0"/>
                <a:ea typeface="Segoe UI" pitchFamily="34" charset="0"/>
                <a:cs typeface="Segoe U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Segoe UI" pitchFamily="34" charset="0"/>
                <a:ea typeface="Segoe UI" pitchFamily="34" charset="0"/>
                <a:cs typeface="Segoe U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lvl1pPr>
              <a:defRPr>
                <a:latin typeface="Segoe UI Light" pitchFamily="34" charset="0"/>
              </a:defRPr>
            </a:lvl1pPr>
          </a:lstStyle>
          <a:p>
            <a:fld id="{93A7098C-CD14-44E7-A6B3-ECBA2D73C97F}" type="datetime1">
              <a:rPr lang="en-US" smtClean="0">
                <a:solidFill>
                  <a:prstClr val="black"/>
                </a:solidFill>
              </a:rPr>
              <a:pPr/>
              <a:t>12/7/2016</a:t>
            </a:fld>
            <a:endParaRPr lang="en-US" dirty="0">
              <a:solidFill>
                <a:prstClr val="black"/>
              </a:solidFill>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lvl1pPr>
              <a:defRPr>
                <a:latin typeface="Segoe UI Light" pitchFamily="34" charset="0"/>
              </a:defRPr>
            </a:lvl1pPr>
          </a:lstStyle>
          <a:p>
            <a:r>
              <a:rPr lang="en-US" dirty="0">
                <a:solidFill>
                  <a:prstClr val="black"/>
                </a:solidFill>
              </a:rPr>
              <a:t>© CO*RE 2014</a:t>
            </a:r>
          </a:p>
        </p:txBody>
      </p:sp>
      <p:sp>
        <p:nvSpPr>
          <p:cNvPr id="8" name="Slide Number Placeholder 2"/>
          <p:cNvSpPr>
            <a:spLocks noGrp="1"/>
          </p:cNvSpPr>
          <p:nvPr>
            <p:ph type="sldNum" sz="quarter" idx="12"/>
          </p:nvPr>
        </p:nvSpPr>
        <p:spPr>
          <a:xfrm>
            <a:off x="228600" y="6441172"/>
            <a:ext cx="1600200" cy="235400"/>
          </a:xfrm>
        </p:spPr>
        <p:txBody>
          <a:bodyPr/>
          <a:lstStyle/>
          <a:p>
            <a:fld id="{AC93B9EA-9F07-41CA-8155-9C9A9F70FA14}" type="slidenum">
              <a:rPr lang="en-US" smtClean="0">
                <a:solidFill>
                  <a:prstClr val="white">
                    <a:lumMod val="65000"/>
                  </a:prstClr>
                </a:solidFill>
              </a:rPr>
              <a:pPr/>
              <a:t>‹#›</a:t>
            </a:fld>
            <a:r>
              <a:rPr lang="en-US" dirty="0">
                <a:solidFill>
                  <a:prstClr val="white">
                    <a:lumMod val="65000"/>
                  </a:prstClr>
                </a:solidFill>
              </a:rPr>
              <a:t>   |   © CO*RE 2013 </a:t>
            </a:r>
          </a:p>
        </p:txBody>
      </p:sp>
    </p:spTree>
    <p:extLst>
      <p:ext uri="{BB962C8B-B14F-4D97-AF65-F5344CB8AC3E}">
        <p14:creationId xmlns:p14="http://schemas.microsoft.com/office/powerpoint/2010/main" val="89148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Light" pitchFamily="34" charset="0"/>
                <a:ea typeface="Segoe UI" pitchFamily="34" charset="0"/>
                <a:cs typeface="Segoe U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Segoe UI" pitchFamily="34" charset="0"/>
                <a:ea typeface="Segoe UI" pitchFamily="34" charset="0"/>
                <a:cs typeface="Segoe UI" pitchFamily="34" charset="0"/>
              </a:defRPr>
            </a:lvl1pPr>
            <a:lvl2pPr>
              <a:defRPr>
                <a:latin typeface="Segoe UI" pitchFamily="34" charset="0"/>
                <a:ea typeface="Segoe UI" pitchFamily="34" charset="0"/>
                <a:cs typeface="Segoe UI" pitchFamily="34" charset="0"/>
              </a:defRPr>
            </a:lvl2pPr>
            <a:lvl3pPr>
              <a:defRPr>
                <a:latin typeface="Segoe UI" pitchFamily="34" charset="0"/>
                <a:ea typeface="Segoe UI" pitchFamily="34" charset="0"/>
                <a:cs typeface="Segoe UI" pitchFamily="34" charset="0"/>
              </a:defRPr>
            </a:lvl3pPr>
            <a:lvl4pPr>
              <a:defRPr>
                <a:latin typeface="Segoe UI" pitchFamily="34" charset="0"/>
                <a:ea typeface="Segoe UI" pitchFamily="34" charset="0"/>
                <a:cs typeface="Segoe UI" pitchFamily="34" charset="0"/>
              </a:defRPr>
            </a:lvl4pPr>
            <a:lvl5pPr>
              <a:defRPr>
                <a:latin typeface="Segoe UI" pitchFamily="34" charset="0"/>
                <a:ea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lvl1pPr>
              <a:defRPr>
                <a:latin typeface="Segoe UI Light" pitchFamily="34" charset="0"/>
              </a:defRPr>
            </a:lvl1pPr>
          </a:lstStyle>
          <a:p>
            <a:fld id="{245C7A59-3475-4563-B996-55FB9DD8F98B}" type="datetime1">
              <a:rPr lang="en-US" smtClean="0">
                <a:solidFill>
                  <a:prstClr val="black"/>
                </a:solidFill>
              </a:rPr>
              <a:pPr/>
              <a:t>12/7/2016</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lvl1pPr>
              <a:defRPr>
                <a:latin typeface="Segoe UI Light" pitchFamily="34" charset="0"/>
              </a:defRPr>
            </a:lvl1pPr>
          </a:lstStyle>
          <a:p>
            <a:r>
              <a:rPr lang="en-US" dirty="0">
                <a:solidFill>
                  <a:prstClr val="black"/>
                </a:solidFill>
              </a:rPr>
              <a:t>© CO*RE 2014</a:t>
            </a:r>
          </a:p>
        </p:txBody>
      </p:sp>
      <p:sp>
        <p:nvSpPr>
          <p:cNvPr id="7" name="Slide Number Placeholder 2"/>
          <p:cNvSpPr>
            <a:spLocks noGrp="1"/>
          </p:cNvSpPr>
          <p:nvPr>
            <p:ph type="sldNum" sz="quarter" idx="12"/>
          </p:nvPr>
        </p:nvSpPr>
        <p:spPr>
          <a:xfrm>
            <a:off x="228600" y="6441172"/>
            <a:ext cx="1600200" cy="235400"/>
          </a:xfrm>
        </p:spPr>
        <p:txBody>
          <a:bodyPr/>
          <a:lstStyle/>
          <a:p>
            <a:fld id="{AC93B9EA-9F07-41CA-8155-9C9A9F70FA14}" type="slidenum">
              <a:rPr lang="en-US" smtClean="0">
                <a:solidFill>
                  <a:prstClr val="white">
                    <a:lumMod val="65000"/>
                  </a:prstClr>
                </a:solidFill>
              </a:rPr>
              <a:pPr/>
              <a:t>‹#›</a:t>
            </a:fld>
            <a:r>
              <a:rPr lang="en-US" dirty="0">
                <a:solidFill>
                  <a:prstClr val="white">
                    <a:lumMod val="65000"/>
                  </a:prstClr>
                </a:solidFill>
              </a:rPr>
              <a:t>   |   © CO*RE 2013 </a:t>
            </a:r>
          </a:p>
        </p:txBody>
      </p:sp>
    </p:spTree>
    <p:extLst>
      <p:ext uri="{BB962C8B-B14F-4D97-AF65-F5344CB8AC3E}">
        <p14:creationId xmlns:p14="http://schemas.microsoft.com/office/powerpoint/2010/main" val="142787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Segoe UI Light" pitchFamily="34" charset="0"/>
                <a:ea typeface="Segoe UI" pitchFamily="34" charset="0"/>
                <a:cs typeface="Segoe U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Segoe UI" pitchFamily="34" charset="0"/>
                <a:ea typeface="Segoe UI" pitchFamily="34" charset="0"/>
                <a:cs typeface="Segoe UI" pitchFamily="34" charset="0"/>
              </a:defRPr>
            </a:lvl1pPr>
            <a:lvl2pPr>
              <a:defRPr>
                <a:latin typeface="Segoe UI" pitchFamily="34" charset="0"/>
                <a:ea typeface="Segoe UI" pitchFamily="34" charset="0"/>
                <a:cs typeface="Segoe UI" pitchFamily="34" charset="0"/>
              </a:defRPr>
            </a:lvl2pPr>
            <a:lvl3pPr>
              <a:defRPr>
                <a:latin typeface="Segoe UI" pitchFamily="34" charset="0"/>
                <a:ea typeface="Segoe UI" pitchFamily="34" charset="0"/>
                <a:cs typeface="Segoe UI" pitchFamily="34" charset="0"/>
              </a:defRPr>
            </a:lvl3pPr>
            <a:lvl4pPr>
              <a:defRPr>
                <a:latin typeface="Segoe UI" pitchFamily="34" charset="0"/>
                <a:ea typeface="Segoe UI" pitchFamily="34" charset="0"/>
                <a:cs typeface="Segoe UI" pitchFamily="34" charset="0"/>
              </a:defRPr>
            </a:lvl4pPr>
            <a:lvl5pPr>
              <a:defRPr>
                <a:latin typeface="Segoe UI" pitchFamily="34" charset="0"/>
                <a:ea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lvl1pPr>
              <a:defRPr>
                <a:latin typeface="Segoe UI Light" pitchFamily="34" charset="0"/>
              </a:defRPr>
            </a:lvl1pPr>
          </a:lstStyle>
          <a:p>
            <a:fld id="{050135FC-393C-461C-B82E-4FE7A12C8880}" type="datetime1">
              <a:rPr lang="en-US" smtClean="0">
                <a:solidFill>
                  <a:prstClr val="black"/>
                </a:solidFill>
              </a:rPr>
              <a:pPr/>
              <a:t>12/7/2016</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lvl1pPr>
              <a:defRPr>
                <a:latin typeface="Segoe UI Light" pitchFamily="34" charset="0"/>
              </a:defRPr>
            </a:lvl1pPr>
          </a:lstStyle>
          <a:p>
            <a:r>
              <a:rPr lang="en-US" dirty="0">
                <a:solidFill>
                  <a:prstClr val="black"/>
                </a:solidFill>
              </a:rPr>
              <a:t>© CO*RE 2014</a:t>
            </a:r>
          </a:p>
        </p:txBody>
      </p:sp>
      <p:sp>
        <p:nvSpPr>
          <p:cNvPr id="7" name="Slide Number Placeholder 2"/>
          <p:cNvSpPr>
            <a:spLocks noGrp="1"/>
          </p:cNvSpPr>
          <p:nvPr>
            <p:ph type="sldNum" sz="quarter" idx="12"/>
          </p:nvPr>
        </p:nvSpPr>
        <p:spPr>
          <a:xfrm>
            <a:off x="228600" y="6441172"/>
            <a:ext cx="1600200" cy="235400"/>
          </a:xfrm>
        </p:spPr>
        <p:txBody>
          <a:bodyPr/>
          <a:lstStyle/>
          <a:p>
            <a:fld id="{AC93B9EA-9F07-41CA-8155-9C9A9F70FA14}" type="slidenum">
              <a:rPr lang="en-US" smtClean="0">
                <a:solidFill>
                  <a:prstClr val="white">
                    <a:lumMod val="65000"/>
                  </a:prstClr>
                </a:solidFill>
              </a:rPr>
              <a:pPr/>
              <a:t>‹#›</a:t>
            </a:fld>
            <a:r>
              <a:rPr lang="en-US" dirty="0">
                <a:solidFill>
                  <a:prstClr val="white">
                    <a:lumMod val="65000"/>
                  </a:prstClr>
                </a:solidFill>
              </a:rPr>
              <a:t>   |   © CO*RE 2013 </a:t>
            </a:r>
          </a:p>
        </p:txBody>
      </p:sp>
    </p:spTree>
    <p:extLst>
      <p:ext uri="{BB962C8B-B14F-4D97-AF65-F5344CB8AC3E}">
        <p14:creationId xmlns:p14="http://schemas.microsoft.com/office/powerpoint/2010/main" val="39679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atin typeface="Segoe UI" panose="020B0502040204020203" pitchFamily="34" charset="0"/>
                <a:ea typeface="Segoe UI" pitchFamily="34" charset="0"/>
                <a:cs typeface="Segoe UI"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latin typeface="Segoe UI" pitchFamily="34" charset="0"/>
                <a:ea typeface="Segoe UI" pitchFamily="34" charset="0"/>
                <a:cs typeface="Segoe U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lvl1pPr>
              <a:defRPr>
                <a:latin typeface="Segoe UI Light" pitchFamily="34" charset="0"/>
              </a:defRPr>
            </a:lvl1pPr>
          </a:lstStyle>
          <a:p>
            <a:fld id="{369EAA71-F56D-42DC-8BFC-AB98E3490DD7}" type="datetime1">
              <a:rPr lang="en-US" smtClean="0"/>
              <a:pPr/>
              <a:t>12/7/2016</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lvl1pPr>
              <a:defRPr>
                <a:latin typeface="Segoe UI Light" pitchFamily="34" charset="0"/>
              </a:defRPr>
            </a:lvl1pPr>
          </a:lstStyle>
          <a:p>
            <a:r>
              <a:rPr lang="en-US" dirty="0"/>
              <a:t>© CO*RE 2014</a:t>
            </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2"/>
          <p:cNvSpPr>
            <a:spLocks noGrp="1"/>
          </p:cNvSpPr>
          <p:nvPr>
            <p:ph type="sldNum" sz="quarter" idx="12"/>
          </p:nvPr>
        </p:nvSpPr>
        <p:spPr>
          <a:xfrm>
            <a:off x="228600" y="6441172"/>
            <a:ext cx="1600200" cy="235400"/>
          </a:xfrm>
        </p:spPr>
        <p:txBody>
          <a:bodyPr/>
          <a:lstStyle/>
          <a:p>
            <a:fld id="{AC93B9EA-9F07-41CA-8155-9C9A9F70FA14}" type="slidenum">
              <a:rPr lang="en-US" smtClean="0"/>
              <a:pPr/>
              <a:t>‹#›</a:t>
            </a:fld>
            <a:r>
              <a:rPr lang="en-US" dirty="0"/>
              <a:t>   |   © CO*RE 2013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ea typeface="Segoe UI" pitchFamily="34" charset="0"/>
                <a:cs typeface="Segoe UI"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Segoe UI" pitchFamily="34" charset="0"/>
                <a:ea typeface="Segoe UI" pitchFamily="34" charset="0"/>
                <a:cs typeface="Segoe UI" pitchFamily="34" charset="0"/>
              </a:defRPr>
            </a:lvl1pPr>
            <a:lvl2pPr>
              <a:defRPr sz="2400">
                <a:latin typeface="Segoe UI" pitchFamily="34" charset="0"/>
                <a:ea typeface="Segoe UI" pitchFamily="34" charset="0"/>
                <a:cs typeface="Segoe UI" pitchFamily="34" charset="0"/>
              </a:defRPr>
            </a:lvl2pPr>
            <a:lvl3pPr>
              <a:defRPr sz="2000">
                <a:latin typeface="Segoe UI" pitchFamily="34" charset="0"/>
                <a:ea typeface="Segoe UI" pitchFamily="34" charset="0"/>
                <a:cs typeface="Segoe UI" pitchFamily="34" charset="0"/>
              </a:defRPr>
            </a:lvl3pPr>
            <a:lvl4pPr>
              <a:defRPr sz="1800">
                <a:latin typeface="Segoe UI" pitchFamily="34" charset="0"/>
                <a:ea typeface="Segoe UI" pitchFamily="34" charset="0"/>
                <a:cs typeface="Segoe UI" pitchFamily="34" charset="0"/>
              </a:defRPr>
            </a:lvl4pPr>
            <a:lvl5pPr>
              <a:defRPr sz="1800">
                <a:latin typeface="Segoe UI" pitchFamily="34" charset="0"/>
                <a:ea typeface="Segoe UI" pitchFamily="34" charset="0"/>
                <a:cs typeface="Segoe U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Segoe UI" pitchFamily="34" charset="0"/>
                <a:ea typeface="Segoe UI" pitchFamily="34" charset="0"/>
                <a:cs typeface="Segoe UI" pitchFamily="34" charset="0"/>
              </a:defRPr>
            </a:lvl1pPr>
            <a:lvl2pPr>
              <a:defRPr sz="2400">
                <a:latin typeface="Segoe UI" pitchFamily="34" charset="0"/>
                <a:ea typeface="Segoe UI" pitchFamily="34" charset="0"/>
                <a:cs typeface="Segoe UI" pitchFamily="34" charset="0"/>
              </a:defRPr>
            </a:lvl2pPr>
            <a:lvl3pPr>
              <a:defRPr sz="2000">
                <a:latin typeface="Segoe UI" pitchFamily="34" charset="0"/>
                <a:ea typeface="Segoe UI" pitchFamily="34" charset="0"/>
                <a:cs typeface="Segoe UI" pitchFamily="34" charset="0"/>
              </a:defRPr>
            </a:lvl3pPr>
            <a:lvl4pPr>
              <a:defRPr sz="1800">
                <a:latin typeface="Segoe UI" pitchFamily="34" charset="0"/>
                <a:ea typeface="Segoe UI" pitchFamily="34" charset="0"/>
                <a:cs typeface="Segoe UI" pitchFamily="34" charset="0"/>
              </a:defRPr>
            </a:lvl4pPr>
            <a:lvl5pPr>
              <a:defRPr sz="1800">
                <a:latin typeface="Segoe UI" pitchFamily="34" charset="0"/>
                <a:ea typeface="Segoe UI" pitchFamily="34" charset="0"/>
                <a:cs typeface="Segoe U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18288"/>
            <a:ext cx="2895600" cy="329184"/>
          </a:xfrm>
          <a:prstGeom prst="rect">
            <a:avLst/>
          </a:prstGeom>
        </p:spPr>
        <p:txBody>
          <a:bodyPr/>
          <a:lstStyle>
            <a:lvl1pPr>
              <a:defRPr>
                <a:latin typeface="Segoe UI Light" pitchFamily="34" charset="0"/>
              </a:defRPr>
            </a:lvl1pPr>
          </a:lstStyle>
          <a:p>
            <a:fld id="{55A1E2FE-50BD-43DC-BA2C-2C5ACC6B0050}" type="datetime1">
              <a:rPr lang="en-US" smtClean="0"/>
              <a:pPr/>
              <a:t>12/7/2016</a:t>
            </a:fld>
            <a:endParaRPr lang="en-US" dirty="0"/>
          </a:p>
        </p:txBody>
      </p:sp>
      <p:sp>
        <p:nvSpPr>
          <p:cNvPr id="6" name="Footer Placeholder 5"/>
          <p:cNvSpPr>
            <a:spLocks noGrp="1"/>
          </p:cNvSpPr>
          <p:nvPr>
            <p:ph type="ftr" sz="quarter" idx="11"/>
          </p:nvPr>
        </p:nvSpPr>
        <p:spPr>
          <a:xfrm>
            <a:off x="3429000" y="18288"/>
            <a:ext cx="4114800" cy="329184"/>
          </a:xfrm>
          <a:prstGeom prst="rect">
            <a:avLst/>
          </a:prstGeom>
        </p:spPr>
        <p:txBody>
          <a:bodyPr/>
          <a:lstStyle>
            <a:lvl1pPr>
              <a:defRPr>
                <a:latin typeface="Segoe UI Light" pitchFamily="34" charset="0"/>
              </a:defRPr>
            </a:lvl1pPr>
          </a:lstStyle>
          <a:p>
            <a:r>
              <a:rPr lang="en-US" dirty="0"/>
              <a:t>© CO*RE 2014</a:t>
            </a:r>
          </a:p>
        </p:txBody>
      </p:sp>
      <p:sp>
        <p:nvSpPr>
          <p:cNvPr id="8" name="Slide Number Placeholder 2"/>
          <p:cNvSpPr>
            <a:spLocks noGrp="1"/>
          </p:cNvSpPr>
          <p:nvPr>
            <p:ph type="sldNum" sz="quarter" idx="12"/>
          </p:nvPr>
        </p:nvSpPr>
        <p:spPr>
          <a:xfrm>
            <a:off x="228600" y="6441172"/>
            <a:ext cx="1600200" cy="235400"/>
          </a:xfrm>
        </p:spPr>
        <p:txBody>
          <a:bodyPr/>
          <a:lstStyle/>
          <a:p>
            <a:fld id="{AC93B9EA-9F07-41CA-8155-9C9A9F70FA14}" type="slidenum">
              <a:rPr lang="en-US" smtClean="0"/>
              <a:pPr/>
              <a:t>‹#›</a:t>
            </a:fld>
            <a:r>
              <a:rPr lang="en-US" dirty="0"/>
              <a:t>   |   © CO*RE 2013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ea typeface="Segoe UI" pitchFamily="34" charset="0"/>
                <a:cs typeface="Segoe UI"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Segoe UI" pitchFamily="34" charset="0"/>
                <a:ea typeface="Segoe UI" pitchFamily="34" charset="0"/>
                <a:cs typeface="Segoe U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Segoe UI" pitchFamily="34" charset="0"/>
                <a:ea typeface="Segoe UI" pitchFamily="34" charset="0"/>
                <a:cs typeface="Segoe UI" pitchFamily="34" charset="0"/>
              </a:defRPr>
            </a:lvl1pPr>
            <a:lvl2pPr>
              <a:defRPr sz="2000">
                <a:latin typeface="Segoe UI" pitchFamily="34" charset="0"/>
                <a:ea typeface="Segoe UI" pitchFamily="34" charset="0"/>
                <a:cs typeface="Segoe UI" pitchFamily="34" charset="0"/>
              </a:defRPr>
            </a:lvl2pPr>
            <a:lvl3pPr>
              <a:defRPr sz="1800">
                <a:latin typeface="Segoe UI" pitchFamily="34" charset="0"/>
                <a:ea typeface="Segoe UI" pitchFamily="34" charset="0"/>
                <a:cs typeface="Segoe UI" pitchFamily="34" charset="0"/>
              </a:defRPr>
            </a:lvl3pPr>
            <a:lvl4pPr>
              <a:defRPr sz="1600">
                <a:latin typeface="Segoe UI" pitchFamily="34" charset="0"/>
                <a:ea typeface="Segoe UI" pitchFamily="34" charset="0"/>
                <a:cs typeface="Segoe UI" pitchFamily="34" charset="0"/>
              </a:defRPr>
            </a:lvl4pPr>
            <a:lvl5pPr>
              <a:defRPr sz="1600">
                <a:latin typeface="Segoe UI" pitchFamily="34" charset="0"/>
                <a:ea typeface="Segoe UI" pitchFamily="34" charset="0"/>
                <a:cs typeface="Segoe U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Segoe UI Light"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Segoe UI" pitchFamily="34" charset="0"/>
                <a:ea typeface="Segoe UI" pitchFamily="34" charset="0"/>
                <a:cs typeface="Segoe UI" pitchFamily="34" charset="0"/>
              </a:defRPr>
            </a:lvl1pPr>
            <a:lvl2pPr>
              <a:defRPr sz="2000">
                <a:latin typeface="Segoe UI" pitchFamily="34" charset="0"/>
                <a:ea typeface="Segoe UI" pitchFamily="34" charset="0"/>
                <a:cs typeface="Segoe UI" pitchFamily="34" charset="0"/>
              </a:defRPr>
            </a:lvl2pPr>
            <a:lvl3pPr>
              <a:defRPr sz="1800">
                <a:latin typeface="Segoe UI" pitchFamily="34" charset="0"/>
                <a:ea typeface="Segoe UI" pitchFamily="34" charset="0"/>
                <a:cs typeface="Segoe UI" pitchFamily="34" charset="0"/>
              </a:defRPr>
            </a:lvl3pPr>
            <a:lvl4pPr>
              <a:defRPr sz="1600">
                <a:latin typeface="Segoe UI" pitchFamily="34" charset="0"/>
                <a:ea typeface="Segoe UI" pitchFamily="34" charset="0"/>
                <a:cs typeface="Segoe UI" pitchFamily="34" charset="0"/>
              </a:defRPr>
            </a:lvl4pPr>
            <a:lvl5pPr>
              <a:defRPr sz="1600">
                <a:latin typeface="Segoe UI" pitchFamily="34" charset="0"/>
                <a:ea typeface="Segoe UI" pitchFamily="34" charset="0"/>
                <a:cs typeface="Segoe U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18288"/>
            <a:ext cx="2895600" cy="329184"/>
          </a:xfrm>
          <a:prstGeom prst="rect">
            <a:avLst/>
          </a:prstGeom>
        </p:spPr>
        <p:txBody>
          <a:bodyPr/>
          <a:lstStyle>
            <a:lvl1pPr>
              <a:defRPr>
                <a:latin typeface="Segoe UI Light" pitchFamily="34" charset="0"/>
              </a:defRPr>
            </a:lvl1pPr>
          </a:lstStyle>
          <a:p>
            <a:fld id="{5DBA7AD7-1F78-4226-9C92-870186D54F51}" type="datetime1">
              <a:rPr lang="en-US" smtClean="0"/>
              <a:pPr/>
              <a:t>12/7/2016</a:t>
            </a:fld>
            <a:endParaRPr lang="en-US" dirty="0"/>
          </a:p>
        </p:txBody>
      </p:sp>
      <p:sp>
        <p:nvSpPr>
          <p:cNvPr id="8" name="Footer Placeholder 7"/>
          <p:cNvSpPr>
            <a:spLocks noGrp="1"/>
          </p:cNvSpPr>
          <p:nvPr>
            <p:ph type="ftr" sz="quarter" idx="11"/>
          </p:nvPr>
        </p:nvSpPr>
        <p:spPr>
          <a:xfrm>
            <a:off x="3429000" y="18288"/>
            <a:ext cx="4114800" cy="329184"/>
          </a:xfrm>
          <a:prstGeom prst="rect">
            <a:avLst/>
          </a:prstGeom>
        </p:spPr>
        <p:txBody>
          <a:bodyPr/>
          <a:lstStyle>
            <a:lvl1pPr>
              <a:defRPr>
                <a:latin typeface="Segoe UI Light" pitchFamily="34" charset="0"/>
              </a:defRPr>
            </a:lvl1pPr>
          </a:lstStyle>
          <a:p>
            <a:r>
              <a:rPr lang="en-US" dirty="0"/>
              <a:t>© CO*RE 2014</a:t>
            </a: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2"/>
          <p:cNvSpPr>
            <a:spLocks noGrp="1"/>
          </p:cNvSpPr>
          <p:nvPr>
            <p:ph type="sldNum" sz="quarter" idx="12"/>
          </p:nvPr>
        </p:nvSpPr>
        <p:spPr>
          <a:xfrm>
            <a:off x="228600" y="6441172"/>
            <a:ext cx="1600200" cy="235400"/>
          </a:xfrm>
        </p:spPr>
        <p:txBody>
          <a:bodyPr/>
          <a:lstStyle/>
          <a:p>
            <a:fld id="{AC93B9EA-9F07-41CA-8155-9C9A9F70FA14}" type="slidenum">
              <a:rPr lang="en-US" smtClean="0"/>
              <a:pPr/>
              <a:t>‹#›</a:t>
            </a:fld>
            <a:r>
              <a:rPr lang="en-US" dirty="0"/>
              <a:t>   |   © CO*RE 2013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ea typeface="Segoe UI" pitchFamily="34" charset="0"/>
                <a:cs typeface="Segoe UI" pitchFamily="34" charset="0"/>
              </a:defRPr>
            </a:lvl1pPr>
          </a:lstStyle>
          <a:p>
            <a:r>
              <a:rPr lang="en-US" dirty="0"/>
              <a:t>Click to edit Master title style</a:t>
            </a:r>
          </a:p>
        </p:txBody>
      </p:sp>
      <p:sp>
        <p:nvSpPr>
          <p:cNvPr id="3" name="Date Placeholder 2"/>
          <p:cNvSpPr>
            <a:spLocks noGrp="1"/>
          </p:cNvSpPr>
          <p:nvPr>
            <p:ph type="dt" sz="half" idx="10"/>
          </p:nvPr>
        </p:nvSpPr>
        <p:spPr>
          <a:xfrm>
            <a:off x="457200" y="18288"/>
            <a:ext cx="2895600" cy="329184"/>
          </a:xfrm>
          <a:prstGeom prst="rect">
            <a:avLst/>
          </a:prstGeom>
        </p:spPr>
        <p:txBody>
          <a:bodyPr/>
          <a:lstStyle>
            <a:lvl1pPr>
              <a:defRPr>
                <a:latin typeface="Segoe UI Light" pitchFamily="34" charset="0"/>
              </a:defRPr>
            </a:lvl1pPr>
          </a:lstStyle>
          <a:p>
            <a:fld id="{5C255207-A09A-4EC6-AB26-04EB71859C2F}" type="datetime1">
              <a:rPr lang="en-US" smtClean="0"/>
              <a:pPr/>
              <a:t>12/7/2016</a:t>
            </a:fld>
            <a:endParaRPr lang="en-US" dirty="0"/>
          </a:p>
        </p:txBody>
      </p:sp>
      <p:sp>
        <p:nvSpPr>
          <p:cNvPr id="4" name="Footer Placeholder 3"/>
          <p:cNvSpPr>
            <a:spLocks noGrp="1"/>
          </p:cNvSpPr>
          <p:nvPr>
            <p:ph type="ftr" sz="quarter" idx="11"/>
          </p:nvPr>
        </p:nvSpPr>
        <p:spPr>
          <a:xfrm>
            <a:off x="3429000" y="18288"/>
            <a:ext cx="4114800" cy="329184"/>
          </a:xfrm>
          <a:prstGeom prst="rect">
            <a:avLst/>
          </a:prstGeom>
        </p:spPr>
        <p:txBody>
          <a:bodyPr/>
          <a:lstStyle>
            <a:lvl1pPr>
              <a:defRPr>
                <a:latin typeface="Segoe UI Light" pitchFamily="34" charset="0"/>
              </a:defRPr>
            </a:lvl1pPr>
          </a:lstStyle>
          <a:p>
            <a:r>
              <a:rPr lang="en-US" dirty="0"/>
              <a:t>© CO*RE 2014</a:t>
            </a:r>
          </a:p>
        </p:txBody>
      </p:sp>
      <p:sp>
        <p:nvSpPr>
          <p:cNvPr id="6" name="Slide Number Placeholder 2"/>
          <p:cNvSpPr>
            <a:spLocks noGrp="1"/>
          </p:cNvSpPr>
          <p:nvPr>
            <p:ph type="sldNum" sz="quarter" idx="12"/>
          </p:nvPr>
        </p:nvSpPr>
        <p:spPr>
          <a:xfrm>
            <a:off x="228600" y="6441172"/>
            <a:ext cx="1600200" cy="235400"/>
          </a:xfrm>
        </p:spPr>
        <p:txBody>
          <a:bodyPr/>
          <a:lstStyle/>
          <a:p>
            <a:fld id="{AC93B9EA-9F07-41CA-8155-9C9A9F70FA14}" type="slidenum">
              <a:rPr lang="en-US" smtClean="0"/>
              <a:pPr/>
              <a:t>‹#›</a:t>
            </a:fld>
            <a:r>
              <a:rPr lang="en-US" dirty="0"/>
              <a:t>   |   © CO*RE 2013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atin typeface="Segoe UI Light" pitchFamily="34" charset="0"/>
              </a:defRPr>
            </a:lvl1pPr>
          </a:lstStyle>
          <a:p>
            <a:fld id="{6B6DFBF0-7722-4C11-950F-41F88B3E56B0}" type="datetime1">
              <a:rPr lang="en-US" smtClean="0"/>
              <a:pPr/>
              <a:t>12/7/2016</a:t>
            </a:fld>
            <a:endParaRPr lang="en-US" dirty="0"/>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atin typeface="Segoe UI Light" pitchFamily="34" charset="0"/>
              </a:defRPr>
            </a:lvl1pPr>
          </a:lstStyle>
          <a:p>
            <a:r>
              <a:rPr lang="en-US" dirty="0"/>
              <a:t>© CO*RE 2014</a:t>
            </a:r>
          </a:p>
        </p:txBody>
      </p:sp>
      <p:sp>
        <p:nvSpPr>
          <p:cNvPr id="5" name="Slide Number Placeholder 2"/>
          <p:cNvSpPr>
            <a:spLocks noGrp="1"/>
          </p:cNvSpPr>
          <p:nvPr>
            <p:ph type="sldNum" sz="quarter" idx="12"/>
          </p:nvPr>
        </p:nvSpPr>
        <p:spPr>
          <a:xfrm>
            <a:off x="228600" y="6441172"/>
            <a:ext cx="1600200" cy="235400"/>
          </a:xfrm>
        </p:spPr>
        <p:txBody>
          <a:bodyPr/>
          <a:lstStyle/>
          <a:p>
            <a:fld id="{AC93B9EA-9F07-41CA-8155-9C9A9F70FA14}" type="slidenum">
              <a:rPr lang="en-US" smtClean="0"/>
              <a:pPr/>
              <a:t>‹#›</a:t>
            </a:fld>
            <a:r>
              <a:rPr lang="en-US" dirty="0"/>
              <a:t>   |   © CO*RE 2013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atin typeface="Segoe UI" panose="020B0502040204020203" pitchFamily="34" charset="0"/>
                <a:ea typeface="Segoe UI" pitchFamily="34" charset="0"/>
                <a:cs typeface="Segoe UI"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Segoe UI" pitchFamily="34" charset="0"/>
                <a:ea typeface="Segoe UI" pitchFamily="34" charset="0"/>
                <a:cs typeface="Segoe UI" pitchFamily="34" charset="0"/>
              </a:defRPr>
            </a:lvl1pPr>
            <a:lvl2pPr>
              <a:defRPr sz="2800">
                <a:latin typeface="Segoe UI" pitchFamily="34" charset="0"/>
                <a:ea typeface="Segoe UI" pitchFamily="34" charset="0"/>
                <a:cs typeface="Segoe UI" pitchFamily="34" charset="0"/>
              </a:defRPr>
            </a:lvl2pPr>
            <a:lvl3pPr>
              <a:defRPr sz="2400">
                <a:latin typeface="Segoe UI" pitchFamily="34" charset="0"/>
                <a:ea typeface="Segoe UI" pitchFamily="34" charset="0"/>
                <a:cs typeface="Segoe UI" pitchFamily="34" charset="0"/>
              </a:defRPr>
            </a:lvl3pPr>
            <a:lvl4pPr>
              <a:defRPr sz="2000">
                <a:latin typeface="Segoe UI" pitchFamily="34" charset="0"/>
                <a:ea typeface="Segoe UI" pitchFamily="34" charset="0"/>
                <a:cs typeface="Segoe UI" pitchFamily="34" charset="0"/>
              </a:defRPr>
            </a:lvl4pPr>
            <a:lvl5pPr>
              <a:defRPr sz="2000">
                <a:latin typeface="Segoe UI" pitchFamily="34" charset="0"/>
                <a:ea typeface="Segoe UI" pitchFamily="34" charset="0"/>
                <a:cs typeface="Segoe U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Segoe UI" pitchFamily="34" charset="0"/>
                <a:ea typeface="Segoe UI" pitchFamily="34" charset="0"/>
                <a:cs typeface="Segoe U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lvl1pPr>
              <a:defRPr>
                <a:latin typeface="Segoe UI Light" pitchFamily="34" charset="0"/>
              </a:defRPr>
            </a:lvl1pPr>
          </a:lstStyle>
          <a:p>
            <a:fld id="{D8512C43-F60A-448E-86D3-8D28CEB85671}" type="datetime1">
              <a:rPr lang="en-US" smtClean="0"/>
              <a:pPr/>
              <a:t>12/7/2016</a:t>
            </a:fld>
            <a:endParaRPr lang="en-US" dirty="0"/>
          </a:p>
        </p:txBody>
      </p:sp>
      <p:sp>
        <p:nvSpPr>
          <p:cNvPr id="6" name="Footer Placeholder 5"/>
          <p:cNvSpPr>
            <a:spLocks noGrp="1"/>
          </p:cNvSpPr>
          <p:nvPr>
            <p:ph type="ftr" sz="quarter" idx="11"/>
          </p:nvPr>
        </p:nvSpPr>
        <p:spPr>
          <a:xfrm>
            <a:off x="3429000" y="18288"/>
            <a:ext cx="4114800" cy="329184"/>
          </a:xfrm>
          <a:prstGeom prst="rect">
            <a:avLst/>
          </a:prstGeom>
        </p:spPr>
        <p:txBody>
          <a:bodyPr/>
          <a:lstStyle>
            <a:lvl1pPr>
              <a:defRPr>
                <a:latin typeface="Segoe UI Light" pitchFamily="34" charset="0"/>
              </a:defRPr>
            </a:lvl1pPr>
          </a:lstStyle>
          <a:p>
            <a:r>
              <a:rPr lang="en-US" dirty="0"/>
              <a:t>© CO*RE 2014</a:t>
            </a: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2"/>
          <p:cNvSpPr>
            <a:spLocks noGrp="1"/>
          </p:cNvSpPr>
          <p:nvPr>
            <p:ph type="sldNum" sz="quarter" idx="12"/>
          </p:nvPr>
        </p:nvSpPr>
        <p:spPr>
          <a:xfrm>
            <a:off x="228600" y="6441172"/>
            <a:ext cx="1600200" cy="235400"/>
          </a:xfrm>
        </p:spPr>
        <p:txBody>
          <a:bodyPr/>
          <a:lstStyle/>
          <a:p>
            <a:fld id="{AC93B9EA-9F07-41CA-8155-9C9A9F70FA14}" type="slidenum">
              <a:rPr lang="en-US" smtClean="0"/>
              <a:pPr/>
              <a:t>‹#›</a:t>
            </a:fld>
            <a:r>
              <a:rPr lang="en-US" dirty="0"/>
              <a:t>   |   © CO*RE 2013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000" b="0">
                <a:latin typeface="Segoe UI" panose="020B0502040204020203" pitchFamily="34" charset="0"/>
                <a:ea typeface="Segoe UI" pitchFamily="34" charset="0"/>
                <a:cs typeface="Segoe UI"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atin typeface="Segoe UI" pitchFamily="34" charset="0"/>
                <a:ea typeface="Segoe UI" pitchFamily="34" charset="0"/>
                <a:cs typeface="Segoe U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Segoe UI" pitchFamily="34" charset="0"/>
                <a:ea typeface="Segoe UI" pitchFamily="34" charset="0"/>
                <a:cs typeface="Segoe U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lvl1pPr>
              <a:defRPr>
                <a:latin typeface="Segoe UI Light" pitchFamily="34" charset="0"/>
              </a:defRPr>
            </a:lvl1pPr>
          </a:lstStyle>
          <a:p>
            <a:fld id="{B1C1769B-5EAB-4A1C-8C75-5140DE48AAAE}" type="datetime1">
              <a:rPr lang="en-US" smtClean="0"/>
              <a:pPr/>
              <a:t>12/7/2016</a:t>
            </a:fld>
            <a:endParaRPr lang="en-US" dirty="0"/>
          </a:p>
        </p:txBody>
      </p:sp>
      <p:sp>
        <p:nvSpPr>
          <p:cNvPr id="6" name="Footer Placeholder 5"/>
          <p:cNvSpPr>
            <a:spLocks noGrp="1"/>
          </p:cNvSpPr>
          <p:nvPr>
            <p:ph type="ftr" sz="quarter" idx="11"/>
          </p:nvPr>
        </p:nvSpPr>
        <p:spPr>
          <a:xfrm>
            <a:off x="3429000" y="18288"/>
            <a:ext cx="4114800" cy="329184"/>
          </a:xfrm>
          <a:prstGeom prst="rect">
            <a:avLst/>
          </a:prstGeom>
        </p:spPr>
        <p:txBody>
          <a:bodyPr/>
          <a:lstStyle>
            <a:lvl1pPr>
              <a:defRPr>
                <a:latin typeface="Segoe UI Light" pitchFamily="34" charset="0"/>
              </a:defRPr>
            </a:lvl1pPr>
          </a:lstStyle>
          <a:p>
            <a:r>
              <a:rPr lang="en-US" dirty="0"/>
              <a:t>© CO*RE 2014</a:t>
            </a:r>
          </a:p>
        </p:txBody>
      </p:sp>
      <p:sp>
        <p:nvSpPr>
          <p:cNvPr id="8" name="Slide Number Placeholder 2"/>
          <p:cNvSpPr>
            <a:spLocks noGrp="1"/>
          </p:cNvSpPr>
          <p:nvPr>
            <p:ph type="sldNum" sz="quarter" idx="12"/>
          </p:nvPr>
        </p:nvSpPr>
        <p:spPr>
          <a:xfrm>
            <a:off x="228600" y="6441172"/>
            <a:ext cx="1600200" cy="235400"/>
          </a:xfrm>
        </p:spPr>
        <p:txBody>
          <a:bodyPr/>
          <a:lstStyle/>
          <a:p>
            <a:fld id="{AC93B9EA-9F07-41CA-8155-9C9A9F70FA14}" type="slidenum">
              <a:rPr lang="en-US" smtClean="0"/>
              <a:pPr/>
              <a:t>‹#›</a:t>
            </a:fld>
            <a:r>
              <a:rPr lang="en-US" dirty="0"/>
              <a:t>   |   © CO*RE 2013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9060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495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28600" y="6477000"/>
            <a:ext cx="2209800" cy="152400"/>
          </a:xfrm>
          <a:prstGeom prst="rect">
            <a:avLst/>
          </a:prstGeom>
        </p:spPr>
        <p:txBody>
          <a:bodyPr vert="horz" lIns="91440" tIns="45720" rIns="91440" bIns="45720" rtlCol="0" anchor="ctr"/>
          <a:lstStyle>
            <a:lvl1pPr algn="l">
              <a:defRPr sz="800" b="1">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AC93B9EA-9F07-41CA-8155-9C9A9F70FA14}" type="slidenum">
              <a:rPr lang="en-US" smtClean="0"/>
              <a:pPr/>
              <a:t>‹#›</a:t>
            </a:fld>
            <a:r>
              <a:rPr lang="en-US" dirty="0"/>
              <a:t>   |   © CO*RE 2013 </a:t>
            </a:r>
          </a:p>
        </p:txBody>
      </p:sp>
      <p:pic>
        <p:nvPicPr>
          <p:cNvPr id="8" name="Picture 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0" y="6558945"/>
            <a:ext cx="9144000" cy="256032"/>
          </a:xfrm>
          <a:prstGeom prst="rect">
            <a:avLst/>
          </a:prstGeom>
        </p:spPr>
      </p:pic>
      <p:pic>
        <p:nvPicPr>
          <p:cNvPr id="9" name="Picture 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620080" y="6140895"/>
            <a:ext cx="402034" cy="418050"/>
          </a:xfrm>
          <a:prstGeom prst="rect">
            <a:avLst/>
          </a:prstGeom>
        </p:spPr>
      </p:pic>
      <p:sp>
        <p:nvSpPr>
          <p:cNvPr id="11" name="TextBox 10"/>
          <p:cNvSpPr txBox="1"/>
          <p:nvPr/>
        </p:nvSpPr>
        <p:spPr>
          <a:xfrm>
            <a:off x="6065441" y="6350976"/>
            <a:ext cx="2621359" cy="276999"/>
          </a:xfrm>
          <a:prstGeom prst="rect">
            <a:avLst/>
          </a:prstGeom>
          <a:noFill/>
        </p:spPr>
        <p:txBody>
          <a:bodyPr wrap="none" rtlCol="0">
            <a:spAutoFit/>
          </a:bodyPr>
          <a:lstStyle/>
          <a:p>
            <a:r>
              <a:rPr lang="en-US" sz="12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Collaborative for REMS Education</a:t>
            </a:r>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dt="0"/>
  <p:txStyles>
    <p:titleStyle>
      <a:lvl1pPr algn="l" defTabSz="914400" rtl="0" eaLnBrk="1" latinLnBrk="0" hangingPunct="1">
        <a:spcBef>
          <a:spcPct val="0"/>
        </a:spcBef>
        <a:buNone/>
        <a:defRPr sz="4000" b="0" i="0" u="none" kern="1200" spc="-100" baseline="0">
          <a:solidFill>
            <a:schemeClr val="accent3"/>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914400" rtl="0" eaLnBrk="1" latinLnBrk="0" hangingPunct="1">
        <a:spcBef>
          <a:spcPct val="20000"/>
        </a:spcBef>
        <a:buClr>
          <a:schemeClr val="accent1"/>
        </a:buClr>
        <a:buSzPct val="85000"/>
        <a:buFont typeface="Arial" pitchFamily="34" charset="0"/>
        <a:buNone/>
        <a:defRPr sz="20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182880" algn="l" defTabSz="914400" rtl="0" eaLnBrk="1" latinLnBrk="0" hangingPunct="1">
        <a:spcBef>
          <a:spcPct val="20000"/>
        </a:spcBef>
        <a:buClr>
          <a:schemeClr val="accent1"/>
        </a:buClr>
        <a:buSzPct val="85000"/>
        <a:buFont typeface="Arial" pitchFamily="34" charset="0"/>
        <a:buChar char="•"/>
        <a:defRPr sz="1800" b="0" i="0" u="none"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3pPr>
      <a:lvl4pPr marL="1005840" indent="-182880" algn="l" defTabSz="914400" rtl="0" eaLnBrk="1" latinLnBrk="0" hangingPunct="1">
        <a:spcBef>
          <a:spcPct val="20000"/>
        </a:spcBef>
        <a:buClr>
          <a:schemeClr val="accent1"/>
        </a:buClr>
        <a:buFont typeface="Arial" pitchFamily="34" charset="0"/>
        <a:buChar char="•"/>
        <a:defRPr sz="14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200"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495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28600" y="6477000"/>
            <a:ext cx="2209800" cy="152400"/>
          </a:xfrm>
          <a:prstGeom prst="rect">
            <a:avLst/>
          </a:prstGeom>
        </p:spPr>
        <p:txBody>
          <a:bodyPr vert="horz" lIns="91440" tIns="45720" rIns="91440" bIns="45720" rtlCol="0" anchor="ctr"/>
          <a:lstStyle>
            <a:lvl1pPr algn="l">
              <a:defRPr sz="800" b="1">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AC93B9EA-9F07-41CA-8155-9C9A9F70FA14}" type="slidenum">
              <a:rPr lang="en-US" smtClean="0">
                <a:solidFill>
                  <a:prstClr val="white">
                    <a:lumMod val="65000"/>
                  </a:prstClr>
                </a:solidFill>
              </a:rPr>
              <a:pPr/>
              <a:t>‹#›</a:t>
            </a:fld>
            <a:r>
              <a:rPr lang="en-US" dirty="0">
                <a:solidFill>
                  <a:prstClr val="white">
                    <a:lumMod val="65000"/>
                  </a:prstClr>
                </a:solidFill>
              </a:rPr>
              <a:t>   |   © CO*RE 2013 </a:t>
            </a:r>
          </a:p>
        </p:txBody>
      </p:sp>
      <p:pic>
        <p:nvPicPr>
          <p:cNvPr id="8" name="Picture 7"/>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6558945"/>
            <a:ext cx="9144000" cy="256032"/>
          </a:xfrm>
          <a:prstGeom prst="rect">
            <a:avLst/>
          </a:prstGeom>
        </p:spPr>
      </p:pic>
      <p:pic>
        <p:nvPicPr>
          <p:cNvPr id="9" name="Picture 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620080" y="6140895"/>
            <a:ext cx="402034" cy="418050"/>
          </a:xfrm>
          <a:prstGeom prst="rect">
            <a:avLst/>
          </a:prstGeom>
        </p:spPr>
      </p:pic>
      <p:sp>
        <p:nvSpPr>
          <p:cNvPr id="11" name="TextBox 10"/>
          <p:cNvSpPr txBox="1"/>
          <p:nvPr userDrawn="1"/>
        </p:nvSpPr>
        <p:spPr>
          <a:xfrm>
            <a:off x="6065441" y="6350976"/>
            <a:ext cx="2621359" cy="276999"/>
          </a:xfrm>
          <a:prstGeom prst="rect">
            <a:avLst/>
          </a:prstGeom>
          <a:noFill/>
        </p:spPr>
        <p:txBody>
          <a:bodyPr wrap="none" rtlCol="0">
            <a:spAutoFit/>
          </a:bodyPr>
          <a:lstStyle/>
          <a:p>
            <a:r>
              <a:rPr lang="en-US" sz="1200" b="1" dirty="0">
                <a:solidFill>
                  <a:srgbClr val="836581"/>
                </a:solidFill>
                <a:latin typeface="Segoe UI" panose="020B0502040204020203" pitchFamily="34" charset="0"/>
                <a:ea typeface="Segoe UI" panose="020B0502040204020203" pitchFamily="34" charset="0"/>
                <a:cs typeface="Segoe UI" panose="020B0502040204020203" pitchFamily="34" charset="0"/>
              </a:rPr>
              <a:t>Collaborative for REMS Education</a:t>
            </a:r>
          </a:p>
        </p:txBody>
      </p:sp>
    </p:spTree>
    <p:extLst>
      <p:ext uri="{BB962C8B-B14F-4D97-AF65-F5344CB8AC3E}">
        <p14:creationId xmlns:p14="http://schemas.microsoft.com/office/powerpoint/2010/main" val="1631963278"/>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dt="0"/>
  <p:txStyles>
    <p:titleStyle>
      <a:lvl1pPr algn="l" defTabSz="914400" rtl="0" eaLnBrk="1" latinLnBrk="0" hangingPunct="1">
        <a:spcBef>
          <a:spcPct val="0"/>
        </a:spcBef>
        <a:buNone/>
        <a:defRPr sz="4000" kern="1200" spc="-100" baseline="0">
          <a:solidFill>
            <a:schemeClr val="accent3"/>
          </a:solidFill>
          <a:latin typeface="Segoe UI Light" panose="020B0502040204020203" pitchFamily="34" charset="0"/>
          <a:ea typeface="Segoe UI" panose="020B0502040204020203" pitchFamily="34" charset="0"/>
          <a:cs typeface="Segoe UI" panose="020B0502040204020203" pitchFamily="34" charset="0"/>
        </a:defRPr>
      </a:lvl1pPr>
    </p:titleStyle>
    <p:bodyStyle>
      <a:lvl1pPr marL="0" indent="0" algn="l" defTabSz="914400" rtl="0" eaLnBrk="1" latinLnBrk="0" hangingPunct="1">
        <a:spcBef>
          <a:spcPct val="20000"/>
        </a:spcBef>
        <a:buClr>
          <a:schemeClr val="accent1"/>
        </a:buClr>
        <a:buSzPct val="85000"/>
        <a:buFont typeface="Arial" pitchFamily="34" charset="0"/>
        <a:buNone/>
        <a:defRPr sz="20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182880" algn="l" defTabSz="914400" rtl="0" eaLnBrk="1" latinLnBrk="0" hangingPunct="1">
        <a:spcBef>
          <a:spcPct val="20000"/>
        </a:spcBef>
        <a:buClr>
          <a:schemeClr val="accent1"/>
        </a:buClr>
        <a:buSzPct val="85000"/>
        <a:buFont typeface="Arial" pitchFamily="34" charset="0"/>
        <a:buChar char="•"/>
        <a:defRPr sz="18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3pPr>
      <a:lvl4pPr marL="1005840" indent="-182880" algn="l" defTabSz="914400" rtl="0" eaLnBrk="1" latinLnBrk="0" hangingPunct="1">
        <a:spcBef>
          <a:spcPct val="20000"/>
        </a:spcBef>
        <a:buClr>
          <a:schemeClr val="accent1"/>
        </a:buClr>
        <a:buFont typeface="Arial" pitchFamily="34" charset="0"/>
        <a:buChar char="•"/>
        <a:defRPr sz="14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200"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4.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3.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hyperlink" Target="http://www.dailymed.nlm.nih.gov/"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hyperlink" Target="http://www.fda.gov/drugsatfda" TargetMode="Externa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www.fda.gov/downloads/Drugs/DrugSafety/PostmarketDrugSafetyInformationforPatientsandProviders/UCM311290.pdf" TargetMode="External"/><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da.gov/Drugs/DrugSafety/InformationbyDrugClass/ucm309742.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http://www.cdc.gov/homeandrecreationalsafety/rxbrief/" TargetMode="External"/><Relationship Id="rId4" Type="http://schemas.openxmlformats.org/officeDocument/2006/relationships/hyperlink" Target="http://www.cdc.gov/nchs/data/factsheets/factsheet_drug_poisoning.pdf" TargetMode="Externa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fda.gov/downloads/Drugs/DrugSafety/PostmarketDrugSafetyInformationforPatientsandProviders/UCM311290.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ainedu.org/soapp/SOAPP_Monitoring_Recommendations.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painedu.org/soapp-tutorial_01.as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deadiversion.usdoj.gov/21cfr/cfr/2106cfrt.htm" TargetMode="External"/><Relationship Id="rId7"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www.painpolicy.wisc.edu/database-statutes-regulations-other-policies-pain-management" TargetMode="External"/><Relationship Id="rId5" Type="http://schemas.openxmlformats.org/officeDocument/2006/relationships/hyperlink" Target="http://www.medscape.com/resource/pain/opioid-policies" TargetMode="External"/><Relationship Id="rId4" Type="http://schemas.openxmlformats.org/officeDocument/2006/relationships/hyperlink" Target="http://www.deadiversion.usdoj.gov/21cfr/21usc/829.ht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fda.gov/downloads/Drugs/DrugSafety/PostmarketDrugSafetyInformationforPatientsandProviders/UCM311290.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hyperlink" Target="http://www.fda.gov/downloads/Drugs/DrugSafety/PostmarketDrugSafetyInformationforPatientsandProviders/UCM311290.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er-la-opioidrems.com/IwgUI/rems/pdf/important_safety_information.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fda.gov/downloads/Drugs/DrugSafety/PostmarketDrugSafety%20InformationforPatientsandProviders/UCM311290.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www.er-la-opioidrems.com/IwgUI/rems/pdf/important_safety_information.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6.xml"/><Relationship Id="rId16"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jpeg"/><Relationship Id="rId4" Type="http://schemas.openxmlformats.org/officeDocument/2006/relationships/image" Target="../media/image11.gif"/><Relationship Id="rId9" Type="http://schemas.openxmlformats.org/officeDocument/2006/relationships/image" Target="../media/image16.jpeg"/><Relationship Id="rId14" Type="http://schemas.openxmlformats.org/officeDocument/2006/relationships/image" Target="../media/image21.png"/></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findtreatment.samhsa.gov/TreatmentLocator/faces/quickSearch.jspx"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hyperlink" Target="http://findtreatment.samhsa.gov/MHTreatmentLocator/faces/quickSearch.jspx"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8" Type="http://schemas.openxmlformats.org/officeDocument/2006/relationships/hyperlink" Target="http://www.fda.gov/downloads/Drugs/DrugSafety/PostmarketDrugSafetyInformationforPatientsandProviders/UCM311290.pdf" TargetMode="External"/><Relationship Id="rId3" Type="http://schemas.openxmlformats.org/officeDocument/2006/relationships/image" Target="../media/image2.png"/><Relationship Id="rId7" Type="http://schemas.openxmlformats.org/officeDocument/2006/relationships/image" Target="../media/image73.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hyperlink" Target="http://www.minneapolis.cenveo.com/pcd/SubmitOrders.aspx" TargetMode="External"/><Relationship Id="rId5" Type="http://schemas.openxmlformats.org/officeDocument/2006/relationships/hyperlink" Target="http://www.er-la-opioidrems.com/IwgUI/rems/pdf/patient_counseling_document.pdf" TargetMode="External"/><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89.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ce.er-la-opioidrems.com/IwgCEUI/rems/pdf/List_of_RPC_Companies.pdf"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9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7.wmf"/><Relationship Id="rId2" Type="http://schemas.openxmlformats.org/officeDocument/2006/relationships/notesSlide" Target="../notesSlides/notesSlide96.xml"/><Relationship Id="rId1" Type="http://schemas.openxmlformats.org/officeDocument/2006/relationships/slideLayout" Target="../slideLayouts/slideLayout6.xml"/><Relationship Id="rId6" Type="http://schemas.openxmlformats.org/officeDocument/2006/relationships/hyperlink" Target="http://www.deadiversion.usdoj.gov/drug_disposal/fact_sheets/disposal_public.pdf" TargetMode="External"/><Relationship Id="rId5" Type="http://schemas.openxmlformats.org/officeDocument/2006/relationships/hyperlink" Target="http://www.deadiversion.usdoj.gov/fed_regs/rules/2014/2014-20926.pdf" TargetMode="External"/><Relationship Id="rId4" Type="http://schemas.openxmlformats.org/officeDocument/2006/relationships/image" Target="../media/image86.png"/></Relationships>
</file>

<file path=ppt/slides/_rels/slide9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000" y="4533900"/>
            <a:ext cx="83820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990600" y="3461674"/>
            <a:ext cx="7315200" cy="1491326"/>
          </a:xfrm>
        </p:spPr>
        <p:txBody>
          <a:bodyPr>
            <a:noAutofit/>
          </a:bodyPr>
          <a:lstStyle/>
          <a:p>
            <a:pPr algn="ctr"/>
            <a:r>
              <a:rPr lang="en-US" dirty="0"/>
              <a:t>Presented by CO*RE</a:t>
            </a:r>
          </a:p>
          <a:p>
            <a:pPr algn="ctr"/>
            <a:r>
              <a:rPr lang="en-US" dirty="0"/>
              <a:t>Collaboration for REMS Education</a:t>
            </a:r>
          </a:p>
          <a:p>
            <a:pPr algn="ctr"/>
            <a:r>
              <a:rPr lang="en-US" dirty="0"/>
              <a:t>www.corerems.org</a:t>
            </a:r>
            <a:endParaRPr lang="en-US" dirty="0">
              <a:solidFill>
                <a:schemeClr val="accent6"/>
              </a:solidFill>
              <a:latin typeface="Segoe UI Light" pitchFamily="34" charset="0"/>
            </a:endParaRPr>
          </a:p>
        </p:txBody>
      </p:sp>
      <p:sp>
        <p:nvSpPr>
          <p:cNvPr id="14" name="Rectangle 13"/>
          <p:cNvSpPr/>
          <p:nvPr/>
        </p:nvSpPr>
        <p:spPr>
          <a:xfrm>
            <a:off x="0" y="-250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itchFamily="34" charset="0"/>
            </a:endParaRPr>
          </a:p>
        </p:txBody>
      </p:sp>
      <p:cxnSp>
        <p:nvCxnSpPr>
          <p:cNvPr id="13" name="Straight Connector 12"/>
          <p:cNvCxnSpPr/>
          <p:nvPr/>
        </p:nvCxnSpPr>
        <p:spPr>
          <a:xfrm>
            <a:off x="165825" y="2946970"/>
            <a:ext cx="5618586" cy="158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3429000" y="1523999"/>
            <a:ext cx="5916740" cy="5334001"/>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p:cNvSpPr txBox="1">
            <a:spLocks/>
          </p:cNvSpPr>
          <p:nvPr/>
        </p:nvSpPr>
        <p:spPr>
          <a:xfrm>
            <a:off x="165825" y="3021653"/>
            <a:ext cx="4800600" cy="880041"/>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sz="2000" kern="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defTabSz="914400" rtl="0" eaLnBrk="1" latinLnBrk="0" hangingPunct="1">
              <a:spcBef>
                <a:spcPct val="20000"/>
              </a:spcBef>
              <a:buClr>
                <a:schemeClr val="accent1"/>
              </a:buClr>
              <a:buSzPct val="85000"/>
              <a:buFont typeface="Arial" pitchFamily="34" charset="0"/>
              <a:buNone/>
              <a:defRPr sz="18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2pPr>
            <a:lvl3pPr marL="914400" indent="0" algn="ctr" defTabSz="914400" rtl="0" eaLnBrk="1" latinLnBrk="0" hangingPunct="1">
              <a:spcBef>
                <a:spcPct val="20000"/>
              </a:spcBef>
              <a:buClr>
                <a:schemeClr val="accent1"/>
              </a:buClr>
              <a:buSzPct val="90000"/>
              <a:buFont typeface="Arial" pitchFamily="34" charset="0"/>
              <a:buNone/>
              <a:defRPr sz="16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3pPr>
            <a:lvl4pPr marL="13716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4pPr>
            <a:lvl5pPr marL="1828800" indent="0" algn="ctr" defTabSz="914400" rtl="0" eaLnBrk="1" latinLnBrk="0" hangingPunct="1">
              <a:spcBef>
                <a:spcPct val="20000"/>
              </a:spcBef>
              <a:buClr>
                <a:schemeClr val="accent1"/>
              </a:buClr>
              <a:buSzPct val="100000"/>
              <a:buFont typeface="Arial" pitchFamily="34" charset="0"/>
              <a:buNone/>
              <a:defRPr sz="1200" kern="1200" baseline="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spcBef>
                <a:spcPts val="0"/>
              </a:spcBef>
            </a:pPr>
            <a:r>
              <a:rPr lang="en-US" sz="2200" dirty="0">
                <a:solidFill>
                  <a:schemeClr val="tx1"/>
                </a:solidFill>
              </a:rPr>
              <a:t>Presented by CO*RE</a:t>
            </a:r>
          </a:p>
          <a:p>
            <a:pPr>
              <a:spcBef>
                <a:spcPts val="0"/>
              </a:spcBef>
            </a:pPr>
            <a:r>
              <a:rPr lang="en-US" sz="2200" dirty="0">
                <a:solidFill>
                  <a:schemeClr val="tx1"/>
                </a:solidFill>
              </a:rPr>
              <a:t>Collaboration for REMS Education</a:t>
            </a:r>
          </a:p>
          <a:p>
            <a:pPr>
              <a:spcBef>
                <a:spcPts val="0"/>
              </a:spcBef>
            </a:pPr>
            <a:r>
              <a:rPr lang="en-US" sz="2200" i="1" dirty="0">
                <a:solidFill>
                  <a:schemeClr val="tx1"/>
                </a:solidFill>
              </a:rPr>
              <a:t>www.core-rems.org</a:t>
            </a:r>
            <a:endParaRPr lang="en-US" sz="2200" i="1" dirty="0">
              <a:solidFill>
                <a:schemeClr val="tx1"/>
              </a:solidFill>
              <a:latin typeface="Segoe UI Light" pitchFamily="34" charset="0"/>
            </a:endParaRPr>
          </a:p>
        </p:txBody>
      </p:sp>
      <p:grpSp>
        <p:nvGrpSpPr>
          <p:cNvPr id="2" name="Group 8"/>
          <p:cNvGrpSpPr/>
          <p:nvPr/>
        </p:nvGrpSpPr>
        <p:grpSpPr>
          <a:xfrm>
            <a:off x="374211" y="5791200"/>
            <a:ext cx="997389" cy="655283"/>
            <a:chOff x="360485" y="6108691"/>
            <a:chExt cx="1314752" cy="863790"/>
          </a:xfrm>
        </p:grpSpPr>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6054" y="6108691"/>
              <a:ext cx="401515" cy="417510"/>
            </a:xfrm>
            <a:prstGeom prst="rect">
              <a:avLst/>
            </a:prstGeom>
          </p:spPr>
        </p:pic>
        <p:sp>
          <p:nvSpPr>
            <p:cNvPr id="11" name="TextBox 10"/>
            <p:cNvSpPr txBox="1"/>
            <p:nvPr/>
          </p:nvSpPr>
          <p:spPr>
            <a:xfrm>
              <a:off x="360485" y="6526201"/>
              <a:ext cx="1314752" cy="446280"/>
            </a:xfrm>
            <a:prstGeom prst="rect">
              <a:avLst/>
            </a:prstGeom>
            <a:noFill/>
          </p:spPr>
          <p:txBody>
            <a:bodyPr wrap="none" rtlCol="0">
              <a:spAutoFit/>
            </a:bodyPr>
            <a:lstStyle/>
            <a:p>
              <a:r>
                <a:rPr lang="en-US" sz="8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Collaborative for</a:t>
              </a:r>
            </a:p>
            <a:p>
              <a:r>
                <a:rPr lang="en-US" sz="8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REMS Education</a:t>
              </a:r>
            </a:p>
          </p:txBody>
        </p:sp>
      </p:grpSp>
      <p:pic>
        <p:nvPicPr>
          <p:cNvPr id="16" name="Picture 15" descr="Opioid Prescribing.jpg"/>
          <p:cNvPicPr>
            <a:picLocks noChangeAspect="1"/>
          </p:cNvPicPr>
          <p:nvPr/>
        </p:nvPicPr>
        <p:blipFill>
          <a:blip r:embed="rId6"/>
          <a:stretch>
            <a:fillRect/>
          </a:stretch>
        </p:blipFill>
        <p:spPr>
          <a:xfrm>
            <a:off x="533400" y="381000"/>
            <a:ext cx="6638925" cy="1520825"/>
          </a:xfrm>
          <a:prstGeom prst="rect">
            <a:avLst/>
          </a:prstGeom>
        </p:spPr>
      </p:pic>
    </p:spTree>
    <p:extLst>
      <p:ext uri="{BB962C8B-B14F-4D97-AF65-F5344CB8AC3E}">
        <p14:creationId xmlns:p14="http://schemas.microsoft.com/office/powerpoint/2010/main" val="265120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normAutofit/>
          </a:bodyPr>
          <a:lstStyle/>
          <a:p>
            <a:r>
              <a:rPr lang="en-US" dirty="0"/>
              <a:t>Products Covered by this REMS </a:t>
            </a:r>
          </a:p>
        </p:txBody>
      </p:sp>
      <p:sp>
        <p:nvSpPr>
          <p:cNvPr id="32" name="Content Placeholder 2"/>
          <p:cNvSpPr>
            <a:spLocks noGrp="1"/>
          </p:cNvSpPr>
          <p:nvPr>
            <p:ph sz="half" idx="1"/>
          </p:nvPr>
        </p:nvSpPr>
        <p:spPr>
          <a:xfrm>
            <a:off x="381000" y="1371599"/>
            <a:ext cx="5562600" cy="5181601"/>
          </a:xfrm>
          <a:solidFill>
            <a:schemeClr val="bg2"/>
          </a:solidFill>
        </p:spPr>
        <p:txBody>
          <a:bodyPr lIns="182880" tIns="91440" rIns="182880">
            <a:noAutofit/>
          </a:bodyPr>
          <a:lstStyle/>
          <a:p>
            <a:pPr marL="173038" lvl="1" indent="-173038">
              <a:lnSpc>
                <a:spcPct val="95000"/>
              </a:lnSpc>
              <a:spcBef>
                <a:spcPts val="500"/>
              </a:spcBef>
              <a:buClr>
                <a:schemeClr val="accent2"/>
              </a:buClr>
              <a:buSzPct val="100000"/>
              <a:tabLst>
                <a:tab pos="1317625" algn="l"/>
              </a:tabLst>
            </a:pPr>
            <a:r>
              <a:rPr lang="en-US" sz="1500" dirty="0">
                <a:solidFill>
                  <a:schemeClr val="tx1"/>
                </a:solidFill>
              </a:rPr>
              <a:t>Avinza</a:t>
            </a:r>
            <a:r>
              <a:rPr lang="en-US" sz="1500" baseline="30000" dirty="0">
                <a:solidFill>
                  <a:schemeClr val="tx1"/>
                </a:solidFill>
              </a:rPr>
              <a:t>® </a:t>
            </a:r>
            <a:r>
              <a:rPr lang="en-US" sz="1500" dirty="0">
                <a:solidFill>
                  <a:schemeClr val="tx1"/>
                </a:solidFill>
              </a:rPr>
              <a:t>morphine sulfate ER capsules</a:t>
            </a:r>
          </a:p>
          <a:p>
            <a:pPr marL="173038" lvl="1" indent="-173038">
              <a:lnSpc>
                <a:spcPct val="95000"/>
              </a:lnSpc>
              <a:spcBef>
                <a:spcPts val="500"/>
              </a:spcBef>
              <a:buClr>
                <a:schemeClr val="accent2"/>
              </a:buClr>
              <a:buSzPct val="100000"/>
              <a:tabLst>
                <a:tab pos="1317625" algn="l"/>
              </a:tabLst>
            </a:pPr>
            <a:r>
              <a:rPr lang="en-US" sz="1500" dirty="0" err="1">
                <a:solidFill>
                  <a:schemeClr val="tx1"/>
                </a:solidFill>
              </a:rPr>
              <a:t>Belbuca</a:t>
            </a:r>
            <a:r>
              <a:rPr lang="en-US" sz="1500" baseline="30000" dirty="0">
                <a:solidFill>
                  <a:schemeClr val="tx1"/>
                </a:solidFill>
              </a:rPr>
              <a:t>®</a:t>
            </a:r>
            <a:r>
              <a:rPr lang="en-US" sz="1500" dirty="0">
                <a:solidFill>
                  <a:schemeClr val="tx1"/>
                </a:solidFill>
              </a:rPr>
              <a:t> </a:t>
            </a:r>
            <a:r>
              <a:rPr lang="en-US" sz="1500" dirty="0" err="1">
                <a:solidFill>
                  <a:schemeClr val="tx1"/>
                </a:solidFill>
              </a:rPr>
              <a:t>buprenorphine</a:t>
            </a:r>
            <a:r>
              <a:rPr lang="en-US" sz="1500" dirty="0">
                <a:solidFill>
                  <a:schemeClr val="tx1"/>
                </a:solidFill>
              </a:rPr>
              <a:t> </a:t>
            </a:r>
            <a:r>
              <a:rPr lang="en-US" sz="1500" dirty="0" err="1">
                <a:solidFill>
                  <a:schemeClr val="tx1"/>
                </a:solidFill>
              </a:rPr>
              <a:t>buccal</a:t>
            </a:r>
            <a:r>
              <a:rPr lang="en-US" sz="1500" dirty="0">
                <a:solidFill>
                  <a:schemeClr val="tx1"/>
                </a:solidFill>
              </a:rPr>
              <a:t> film</a:t>
            </a:r>
          </a:p>
          <a:p>
            <a:pPr marL="173038" lvl="1" indent="-173038">
              <a:lnSpc>
                <a:spcPct val="95000"/>
              </a:lnSpc>
              <a:spcBef>
                <a:spcPts val="500"/>
              </a:spcBef>
              <a:buClr>
                <a:schemeClr val="accent2"/>
              </a:buClr>
              <a:buSzPct val="100000"/>
              <a:tabLst>
                <a:tab pos="1317625" algn="l"/>
              </a:tabLst>
            </a:pPr>
            <a:r>
              <a:rPr lang="en-US" sz="1500" dirty="0">
                <a:solidFill>
                  <a:schemeClr val="tx1"/>
                </a:solidFill>
              </a:rPr>
              <a:t>Butrans</a:t>
            </a:r>
            <a:r>
              <a:rPr lang="en-US" sz="1500" baseline="30000" dirty="0">
                <a:solidFill>
                  <a:schemeClr val="tx1"/>
                </a:solidFill>
              </a:rPr>
              <a:t>®</a:t>
            </a:r>
            <a:r>
              <a:rPr lang="en-US" sz="1500" dirty="0">
                <a:solidFill>
                  <a:schemeClr val="tx1"/>
                </a:solidFill>
              </a:rPr>
              <a:t> buprenorphine transdermal system</a:t>
            </a:r>
          </a:p>
          <a:p>
            <a:pPr marL="173038" lvl="1" indent="-173038">
              <a:lnSpc>
                <a:spcPct val="95000"/>
              </a:lnSpc>
              <a:spcBef>
                <a:spcPts val="500"/>
              </a:spcBef>
              <a:buClr>
                <a:schemeClr val="accent2"/>
              </a:buClr>
              <a:buSzPct val="100000"/>
              <a:tabLst>
                <a:tab pos="1317625" algn="l"/>
              </a:tabLst>
            </a:pPr>
            <a:r>
              <a:rPr lang="en-US" sz="1500" dirty="0">
                <a:solidFill>
                  <a:schemeClr val="tx1"/>
                </a:solidFill>
              </a:rPr>
              <a:t>Dolophine</a:t>
            </a:r>
            <a:r>
              <a:rPr lang="en-US" sz="1500" baseline="30000" dirty="0">
                <a:solidFill>
                  <a:schemeClr val="tx1"/>
                </a:solidFill>
              </a:rPr>
              <a:t>®</a:t>
            </a:r>
            <a:r>
              <a:rPr lang="en-US" sz="1500" dirty="0">
                <a:solidFill>
                  <a:schemeClr val="tx1"/>
                </a:solidFill>
              </a:rPr>
              <a:t> methadone hydrochloride tablets</a:t>
            </a:r>
          </a:p>
          <a:p>
            <a:pPr marL="173038" lvl="1" indent="-173038">
              <a:lnSpc>
                <a:spcPct val="95000"/>
              </a:lnSpc>
              <a:spcBef>
                <a:spcPts val="500"/>
              </a:spcBef>
              <a:buClr>
                <a:schemeClr val="accent2"/>
              </a:buClr>
              <a:buSzPct val="100000"/>
              <a:tabLst>
                <a:tab pos="1317625" algn="l"/>
              </a:tabLst>
            </a:pPr>
            <a:r>
              <a:rPr lang="en-US" sz="1500" dirty="0">
                <a:solidFill>
                  <a:schemeClr val="tx1"/>
                </a:solidFill>
              </a:rPr>
              <a:t>Duragesic</a:t>
            </a:r>
            <a:r>
              <a:rPr lang="en-US" sz="1500" baseline="30000" dirty="0">
                <a:solidFill>
                  <a:schemeClr val="tx1"/>
                </a:solidFill>
              </a:rPr>
              <a:t>®</a:t>
            </a:r>
            <a:r>
              <a:rPr lang="en-US" sz="1500" dirty="0">
                <a:solidFill>
                  <a:schemeClr val="tx1"/>
                </a:solidFill>
              </a:rPr>
              <a:t> fentanyl transdermal system</a:t>
            </a:r>
          </a:p>
          <a:p>
            <a:pPr marL="173038" lvl="1" indent="-173038">
              <a:lnSpc>
                <a:spcPct val="95000"/>
              </a:lnSpc>
              <a:spcBef>
                <a:spcPts val="500"/>
              </a:spcBef>
              <a:buClr>
                <a:schemeClr val="accent2"/>
              </a:buClr>
              <a:buSzPct val="100000"/>
              <a:tabLst>
                <a:tab pos="1317625" algn="l"/>
              </a:tabLst>
            </a:pPr>
            <a:r>
              <a:rPr lang="en-US" sz="1500" dirty="0" err="1">
                <a:solidFill>
                  <a:schemeClr val="tx1"/>
                </a:solidFill>
              </a:rPr>
              <a:t>Embeda</a:t>
            </a:r>
            <a:r>
              <a:rPr lang="en-US" sz="1500" baseline="30000" dirty="0">
                <a:solidFill>
                  <a:schemeClr val="tx1"/>
                </a:solidFill>
              </a:rPr>
              <a:t>®</a:t>
            </a:r>
            <a:r>
              <a:rPr lang="en-US" sz="1500" dirty="0">
                <a:solidFill>
                  <a:schemeClr val="tx1"/>
                </a:solidFill>
              </a:rPr>
              <a:t> morphine sulfate/naltrexone ER capsules</a:t>
            </a:r>
          </a:p>
          <a:p>
            <a:pPr marL="173038" lvl="1" indent="-173038">
              <a:lnSpc>
                <a:spcPct val="95000"/>
              </a:lnSpc>
              <a:spcBef>
                <a:spcPts val="500"/>
              </a:spcBef>
              <a:buClr>
                <a:schemeClr val="accent2"/>
              </a:buClr>
              <a:buSzPct val="100000"/>
              <a:tabLst>
                <a:tab pos="1317625" algn="l"/>
              </a:tabLst>
            </a:pPr>
            <a:r>
              <a:rPr lang="en-US" sz="1500" dirty="0">
                <a:solidFill>
                  <a:schemeClr val="tx1"/>
                </a:solidFill>
              </a:rPr>
              <a:t>Exalgo</a:t>
            </a:r>
            <a:r>
              <a:rPr lang="en-US" sz="1500" baseline="30000" dirty="0">
                <a:solidFill>
                  <a:schemeClr val="tx1"/>
                </a:solidFill>
              </a:rPr>
              <a:t>®</a:t>
            </a:r>
            <a:r>
              <a:rPr lang="en-US" sz="1500" dirty="0">
                <a:solidFill>
                  <a:schemeClr val="tx1"/>
                </a:solidFill>
              </a:rPr>
              <a:t> hydromorphone hydrochloride ER tablets</a:t>
            </a:r>
          </a:p>
          <a:p>
            <a:pPr marL="173038" lvl="1" indent="-173038">
              <a:lnSpc>
                <a:spcPct val="95000"/>
              </a:lnSpc>
              <a:spcBef>
                <a:spcPts val="500"/>
              </a:spcBef>
              <a:buClr>
                <a:schemeClr val="accent2"/>
              </a:buClr>
              <a:buSzPct val="100000"/>
              <a:tabLst>
                <a:tab pos="1317625" algn="l"/>
              </a:tabLst>
            </a:pPr>
            <a:r>
              <a:rPr lang="en-US" sz="1500" dirty="0">
                <a:solidFill>
                  <a:schemeClr val="tx1"/>
                </a:solidFill>
              </a:rPr>
              <a:t>Hysingla</a:t>
            </a:r>
            <a:r>
              <a:rPr lang="en-US" sz="1500" baseline="30000" dirty="0">
                <a:solidFill>
                  <a:schemeClr val="tx1"/>
                </a:solidFill>
              </a:rPr>
              <a:t>® </a:t>
            </a:r>
            <a:r>
              <a:rPr lang="en-US" sz="1500" dirty="0">
                <a:solidFill>
                  <a:schemeClr val="tx1"/>
                </a:solidFill>
              </a:rPr>
              <a:t>ER (hydrocodone bitartrate) ER tablets </a:t>
            </a:r>
          </a:p>
          <a:p>
            <a:pPr marL="173038" lvl="1" indent="-173038">
              <a:lnSpc>
                <a:spcPct val="95000"/>
              </a:lnSpc>
              <a:spcBef>
                <a:spcPts val="500"/>
              </a:spcBef>
              <a:buClr>
                <a:schemeClr val="accent2"/>
              </a:buClr>
              <a:buSzPct val="100000"/>
              <a:tabLst>
                <a:tab pos="1317625" algn="l"/>
              </a:tabLst>
            </a:pPr>
            <a:r>
              <a:rPr lang="en-US" sz="1500" dirty="0">
                <a:solidFill>
                  <a:schemeClr val="tx1"/>
                </a:solidFill>
              </a:rPr>
              <a:t>Kadian</a:t>
            </a:r>
            <a:r>
              <a:rPr lang="en-US" sz="1500" baseline="30000" dirty="0">
                <a:solidFill>
                  <a:schemeClr val="tx1"/>
                </a:solidFill>
              </a:rPr>
              <a:t>®</a:t>
            </a:r>
            <a:r>
              <a:rPr lang="en-US" sz="1500" dirty="0">
                <a:solidFill>
                  <a:schemeClr val="tx1"/>
                </a:solidFill>
              </a:rPr>
              <a:t> morphine sulfate ER capsules</a:t>
            </a:r>
          </a:p>
          <a:p>
            <a:pPr marL="173038" lvl="1" indent="-173038">
              <a:lnSpc>
                <a:spcPct val="95000"/>
              </a:lnSpc>
              <a:spcBef>
                <a:spcPts val="500"/>
              </a:spcBef>
              <a:buClr>
                <a:schemeClr val="accent2"/>
              </a:buClr>
              <a:buSzPct val="100000"/>
              <a:tabLst>
                <a:tab pos="1317625" algn="l"/>
              </a:tabLst>
            </a:pPr>
            <a:r>
              <a:rPr lang="en-US" sz="1500" dirty="0" err="1">
                <a:solidFill>
                  <a:schemeClr val="tx1"/>
                </a:solidFill>
              </a:rPr>
              <a:t>MorphaBond</a:t>
            </a:r>
            <a:r>
              <a:rPr lang="en-US" sz="1500" baseline="30000" dirty="0">
                <a:solidFill>
                  <a:schemeClr val="tx1"/>
                </a:solidFill>
              </a:rPr>
              <a:t>®</a:t>
            </a:r>
            <a:r>
              <a:rPr lang="en-US" sz="1500" dirty="0">
                <a:solidFill>
                  <a:schemeClr val="tx1"/>
                </a:solidFill>
              </a:rPr>
              <a:t> morphine sulfate ER tablets</a:t>
            </a:r>
          </a:p>
          <a:p>
            <a:pPr marL="173038" lvl="1" indent="-173038">
              <a:lnSpc>
                <a:spcPct val="95000"/>
              </a:lnSpc>
              <a:spcBef>
                <a:spcPts val="500"/>
              </a:spcBef>
              <a:buClr>
                <a:schemeClr val="accent2"/>
              </a:buClr>
              <a:buSzPct val="100000"/>
              <a:tabLst>
                <a:tab pos="1317625" algn="l"/>
              </a:tabLst>
            </a:pPr>
            <a:r>
              <a:rPr lang="en-US" sz="1500" dirty="0">
                <a:solidFill>
                  <a:schemeClr val="tx1"/>
                </a:solidFill>
              </a:rPr>
              <a:t>MS Contin</a:t>
            </a:r>
            <a:r>
              <a:rPr lang="en-US" sz="1500" baseline="30000" dirty="0">
                <a:solidFill>
                  <a:schemeClr val="tx1"/>
                </a:solidFill>
              </a:rPr>
              <a:t>®</a:t>
            </a:r>
            <a:r>
              <a:rPr lang="en-US" sz="1500" dirty="0">
                <a:solidFill>
                  <a:schemeClr val="tx1"/>
                </a:solidFill>
              </a:rPr>
              <a:t> morphine sulfate CR tablets</a:t>
            </a:r>
          </a:p>
          <a:p>
            <a:pPr marL="173038" lvl="1" indent="-173038">
              <a:lnSpc>
                <a:spcPct val="95000"/>
              </a:lnSpc>
              <a:spcBef>
                <a:spcPts val="500"/>
              </a:spcBef>
              <a:buClr>
                <a:schemeClr val="accent2"/>
              </a:buClr>
              <a:buSzPct val="100000"/>
              <a:tabLst>
                <a:tab pos="1317625" algn="l"/>
              </a:tabLst>
            </a:pPr>
            <a:r>
              <a:rPr lang="en-US" sz="1500" dirty="0">
                <a:solidFill>
                  <a:schemeClr val="tx1"/>
                </a:solidFill>
              </a:rPr>
              <a:t>Nucynta</a:t>
            </a:r>
            <a:r>
              <a:rPr lang="en-US" sz="1500" baseline="30000" dirty="0">
                <a:solidFill>
                  <a:schemeClr val="tx1"/>
                </a:solidFill>
              </a:rPr>
              <a:t>®</a:t>
            </a:r>
            <a:r>
              <a:rPr lang="en-US" sz="1500" dirty="0">
                <a:solidFill>
                  <a:schemeClr val="tx1"/>
                </a:solidFill>
              </a:rPr>
              <a:t> ER tapentadol ER tablets</a:t>
            </a:r>
          </a:p>
          <a:p>
            <a:pPr marL="173038" lvl="1" indent="-173038">
              <a:lnSpc>
                <a:spcPct val="95000"/>
              </a:lnSpc>
              <a:spcBef>
                <a:spcPts val="500"/>
              </a:spcBef>
              <a:buClr>
                <a:schemeClr val="accent2"/>
              </a:buClr>
              <a:buSzPct val="100000"/>
              <a:tabLst>
                <a:tab pos="1317625" algn="l"/>
              </a:tabLst>
            </a:pPr>
            <a:r>
              <a:rPr lang="en-US" sz="1500" dirty="0">
                <a:solidFill>
                  <a:schemeClr val="tx1"/>
                </a:solidFill>
              </a:rPr>
              <a:t>Opana</a:t>
            </a:r>
            <a:r>
              <a:rPr lang="en-US" sz="1500" baseline="30000" dirty="0">
                <a:solidFill>
                  <a:schemeClr val="tx1"/>
                </a:solidFill>
              </a:rPr>
              <a:t>®</a:t>
            </a:r>
            <a:r>
              <a:rPr lang="en-US" sz="1500" dirty="0">
                <a:solidFill>
                  <a:schemeClr val="tx1"/>
                </a:solidFill>
              </a:rPr>
              <a:t> ER oxymorphone hydrochloride ER tablets</a:t>
            </a:r>
          </a:p>
          <a:p>
            <a:pPr marL="173038" lvl="1" indent="-173038">
              <a:lnSpc>
                <a:spcPct val="95000"/>
              </a:lnSpc>
              <a:spcBef>
                <a:spcPts val="500"/>
              </a:spcBef>
              <a:buClr>
                <a:schemeClr val="accent2"/>
              </a:buClr>
              <a:buSzPct val="100000"/>
              <a:tabLst>
                <a:tab pos="1317625" algn="l"/>
              </a:tabLst>
            </a:pPr>
            <a:r>
              <a:rPr lang="en-US" sz="1500" dirty="0">
                <a:solidFill>
                  <a:schemeClr val="tx1"/>
                </a:solidFill>
              </a:rPr>
              <a:t>OxyContin</a:t>
            </a:r>
            <a:r>
              <a:rPr lang="en-US" sz="1500" baseline="30000" dirty="0">
                <a:solidFill>
                  <a:schemeClr val="tx1"/>
                </a:solidFill>
              </a:rPr>
              <a:t>®</a:t>
            </a:r>
            <a:r>
              <a:rPr lang="en-US" sz="1500" dirty="0">
                <a:solidFill>
                  <a:schemeClr val="tx1"/>
                </a:solidFill>
              </a:rPr>
              <a:t> oxycodone hydrochloride CR tablets</a:t>
            </a:r>
          </a:p>
          <a:p>
            <a:pPr marL="173038" lvl="1" indent="-173038">
              <a:lnSpc>
                <a:spcPct val="95000"/>
              </a:lnSpc>
              <a:spcBef>
                <a:spcPts val="500"/>
              </a:spcBef>
              <a:buClr>
                <a:schemeClr val="accent2"/>
              </a:buClr>
              <a:buSzPct val="100000"/>
              <a:tabLst>
                <a:tab pos="1317625" algn="l"/>
              </a:tabLst>
            </a:pPr>
            <a:r>
              <a:rPr lang="en-US" sz="1500" dirty="0">
                <a:solidFill>
                  <a:schemeClr val="tx1"/>
                </a:solidFill>
              </a:rPr>
              <a:t>Targiniq™ oxycodone hydrochloride/naloxone hydrochloride ER tablets</a:t>
            </a:r>
          </a:p>
          <a:p>
            <a:pPr marL="173038" lvl="1" indent="-173038">
              <a:lnSpc>
                <a:spcPct val="95000"/>
              </a:lnSpc>
              <a:spcBef>
                <a:spcPts val="500"/>
              </a:spcBef>
              <a:buClr>
                <a:schemeClr val="accent2"/>
              </a:buClr>
              <a:buSzPct val="100000"/>
              <a:tabLst>
                <a:tab pos="1317625" algn="l"/>
              </a:tabLst>
            </a:pPr>
            <a:r>
              <a:rPr lang="en-US" sz="1500" dirty="0">
                <a:solidFill>
                  <a:schemeClr val="tx1"/>
                </a:solidFill>
              </a:rPr>
              <a:t>Zohydro</a:t>
            </a:r>
            <a:r>
              <a:rPr lang="en-US" sz="1500" baseline="30000" dirty="0">
                <a:solidFill>
                  <a:schemeClr val="tx1"/>
                </a:solidFill>
              </a:rPr>
              <a:t>®</a:t>
            </a:r>
            <a:r>
              <a:rPr lang="en-US" sz="1500" dirty="0">
                <a:solidFill>
                  <a:schemeClr val="tx1"/>
                </a:solidFill>
              </a:rPr>
              <a:t> hydrocodone bitartrate ER capsules</a:t>
            </a:r>
          </a:p>
        </p:txBody>
      </p:sp>
      <p:sp>
        <p:nvSpPr>
          <p:cNvPr id="33" name="Content Placeholder 3"/>
          <p:cNvSpPr>
            <a:spLocks noGrp="1"/>
          </p:cNvSpPr>
          <p:nvPr>
            <p:ph sz="half" idx="2"/>
          </p:nvPr>
        </p:nvSpPr>
        <p:spPr>
          <a:xfrm>
            <a:off x="6096000" y="1371599"/>
            <a:ext cx="2819400" cy="4572001"/>
          </a:xfrm>
          <a:solidFill>
            <a:schemeClr val="bg2"/>
          </a:solidFill>
        </p:spPr>
        <p:txBody>
          <a:bodyPr lIns="182880" tIns="91440" rIns="182880">
            <a:noAutofit/>
          </a:bodyPr>
          <a:lstStyle/>
          <a:p>
            <a:pPr marL="173038" lvl="1" indent="-173038">
              <a:lnSpc>
                <a:spcPct val="100000"/>
              </a:lnSpc>
              <a:spcBef>
                <a:spcPts val="600"/>
              </a:spcBef>
              <a:buSzPct val="100000"/>
            </a:pPr>
            <a:r>
              <a:rPr lang="en-US" sz="1500" dirty="0">
                <a:solidFill>
                  <a:schemeClr val="tx1"/>
                </a:solidFill>
              </a:rPr>
              <a:t>Fentanyl ER transdermal systems</a:t>
            </a:r>
          </a:p>
          <a:p>
            <a:pPr marL="173038" lvl="1" indent="-173038">
              <a:lnSpc>
                <a:spcPct val="100000"/>
              </a:lnSpc>
              <a:spcBef>
                <a:spcPts val="600"/>
              </a:spcBef>
              <a:buSzPct val="100000"/>
            </a:pPr>
            <a:r>
              <a:rPr lang="en-US" sz="1500" dirty="0">
                <a:solidFill>
                  <a:schemeClr val="tx1"/>
                </a:solidFill>
              </a:rPr>
              <a:t>Methadone hydrochloride tablets</a:t>
            </a:r>
          </a:p>
          <a:p>
            <a:pPr marL="173038" lvl="1" indent="-173038">
              <a:lnSpc>
                <a:spcPct val="100000"/>
              </a:lnSpc>
              <a:spcBef>
                <a:spcPts val="600"/>
              </a:spcBef>
              <a:buSzPct val="100000"/>
            </a:pPr>
            <a:r>
              <a:rPr lang="en-US" sz="1500" dirty="0">
                <a:solidFill>
                  <a:schemeClr val="tx1"/>
                </a:solidFill>
              </a:rPr>
              <a:t>Methadone hydrochloride oral concentrate</a:t>
            </a:r>
          </a:p>
          <a:p>
            <a:pPr marL="173038" lvl="1" indent="-173038">
              <a:lnSpc>
                <a:spcPct val="100000"/>
              </a:lnSpc>
              <a:spcBef>
                <a:spcPts val="600"/>
              </a:spcBef>
              <a:buSzPct val="100000"/>
            </a:pPr>
            <a:r>
              <a:rPr lang="en-US" sz="1500" dirty="0">
                <a:solidFill>
                  <a:schemeClr val="tx1"/>
                </a:solidFill>
              </a:rPr>
              <a:t>Methadone hydrochloride oral solution</a:t>
            </a:r>
          </a:p>
          <a:p>
            <a:pPr marL="173038" lvl="1" indent="-173038">
              <a:lnSpc>
                <a:spcPct val="100000"/>
              </a:lnSpc>
              <a:spcBef>
                <a:spcPts val="600"/>
              </a:spcBef>
              <a:buSzPct val="100000"/>
            </a:pPr>
            <a:r>
              <a:rPr lang="en-US" sz="1500" dirty="0">
                <a:solidFill>
                  <a:schemeClr val="tx1"/>
                </a:solidFill>
              </a:rPr>
              <a:t>Morphine sulfate </a:t>
            </a:r>
            <a:br>
              <a:rPr lang="en-US" sz="1500" dirty="0">
                <a:solidFill>
                  <a:schemeClr val="tx1"/>
                </a:solidFill>
              </a:rPr>
            </a:br>
            <a:r>
              <a:rPr lang="en-US" sz="1500" dirty="0">
                <a:solidFill>
                  <a:schemeClr val="tx1"/>
                </a:solidFill>
              </a:rPr>
              <a:t>ER tablets</a:t>
            </a:r>
          </a:p>
          <a:p>
            <a:pPr marL="173038" lvl="1" indent="-173038">
              <a:lnSpc>
                <a:spcPct val="100000"/>
              </a:lnSpc>
              <a:spcBef>
                <a:spcPts val="600"/>
              </a:spcBef>
              <a:buSzPct val="100000"/>
            </a:pPr>
            <a:r>
              <a:rPr lang="en-US" sz="1500" dirty="0">
                <a:solidFill>
                  <a:schemeClr val="tx1"/>
                </a:solidFill>
              </a:rPr>
              <a:t>Morphine sulfate </a:t>
            </a:r>
            <a:br>
              <a:rPr lang="en-US" sz="1500" dirty="0">
                <a:solidFill>
                  <a:schemeClr val="tx1"/>
                </a:solidFill>
              </a:rPr>
            </a:br>
            <a:r>
              <a:rPr lang="en-US" sz="1500" dirty="0">
                <a:solidFill>
                  <a:schemeClr val="tx1"/>
                </a:solidFill>
              </a:rPr>
              <a:t>ER capsules</a:t>
            </a:r>
          </a:p>
          <a:p>
            <a:pPr marL="173038" lvl="1" indent="-173038">
              <a:lnSpc>
                <a:spcPct val="100000"/>
              </a:lnSpc>
              <a:spcBef>
                <a:spcPts val="600"/>
              </a:spcBef>
              <a:buSzPct val="100000"/>
            </a:pPr>
            <a:r>
              <a:rPr lang="en-US" sz="1500" dirty="0">
                <a:solidFill>
                  <a:schemeClr val="tx1"/>
                </a:solidFill>
              </a:rPr>
              <a:t>Oxycodone hydrochloride ER tablets</a:t>
            </a:r>
          </a:p>
        </p:txBody>
      </p:sp>
      <p:sp>
        <p:nvSpPr>
          <p:cNvPr id="35" name="Round Same Side Corner Rectangle 34"/>
          <p:cNvSpPr/>
          <p:nvPr/>
        </p:nvSpPr>
        <p:spPr>
          <a:xfrm>
            <a:off x="381000" y="990600"/>
            <a:ext cx="5562600" cy="381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b="1" dirty="0">
                <a:solidFill>
                  <a:schemeClr val="bg1"/>
                </a:solidFill>
                <a:latin typeface="Segoe UI" pitchFamily="34" charset="0"/>
                <a:ea typeface="Segoe UI" pitchFamily="34" charset="0"/>
                <a:cs typeface="Segoe UI" pitchFamily="34" charset="0"/>
              </a:rPr>
              <a:t>Brand Name Products</a:t>
            </a:r>
          </a:p>
        </p:txBody>
      </p:sp>
      <p:sp>
        <p:nvSpPr>
          <p:cNvPr id="36" name="Round Same Side Corner Rectangle 35"/>
          <p:cNvSpPr/>
          <p:nvPr/>
        </p:nvSpPr>
        <p:spPr>
          <a:xfrm>
            <a:off x="6096000" y="990600"/>
            <a:ext cx="2819400" cy="381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b="1" dirty="0">
                <a:solidFill>
                  <a:schemeClr val="bg1"/>
                </a:solidFill>
                <a:latin typeface="Segoe UI" pitchFamily="34" charset="0"/>
                <a:ea typeface="Segoe UI" pitchFamily="34" charset="0"/>
                <a:cs typeface="Segoe UI" pitchFamily="34" charset="0"/>
              </a:rPr>
              <a:t>Generic Products</a:t>
            </a:r>
          </a:p>
        </p:txBody>
      </p:sp>
      <p:sp>
        <p:nvSpPr>
          <p:cNvPr id="37" name="Slide Number Placeholder 1"/>
          <p:cNvSpPr>
            <a:spLocks noGrp="1"/>
          </p:cNvSpPr>
          <p:nvPr>
            <p:ph type="sldNum" sz="quarter" idx="12"/>
          </p:nvPr>
        </p:nvSpPr>
        <p:spPr/>
        <p:txBody>
          <a:bodyPr/>
          <a:lstStyle/>
          <a:p>
            <a:r>
              <a:rPr lang="en-US" dirty="0"/>
              <a:t>8   |   © CO*RE 2015 </a:t>
            </a:r>
          </a:p>
        </p:txBody>
      </p:sp>
    </p:spTree>
    <p:extLst>
      <p:ext uri="{BB962C8B-B14F-4D97-AF65-F5344CB8AC3E}">
        <p14:creationId xmlns:p14="http://schemas.microsoft.com/office/powerpoint/2010/main" val="73696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02600" y="1202246"/>
            <a:ext cx="2545399" cy="3064954"/>
            <a:chOff x="529771" y="1844318"/>
            <a:chExt cx="3126828" cy="3925610"/>
          </a:xfrm>
        </p:grpSpPr>
        <p:sp>
          <p:nvSpPr>
            <p:cNvPr id="13" name="Rounded Rectangle 12"/>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16" name="TextBox 15"/>
            <p:cNvSpPr txBox="1"/>
            <p:nvPr/>
          </p:nvSpPr>
          <p:spPr>
            <a:xfrm>
              <a:off x="621175" y="2005486"/>
              <a:ext cx="2946147" cy="3571990"/>
            </a:xfrm>
            <a:prstGeom prst="rect">
              <a:avLst/>
            </a:prstGeom>
            <a:noFill/>
          </p:spPr>
          <p:txBody>
            <a:bodyPr wrap="square" rtlCol="0">
              <a:noAutofit/>
            </a:bodyPr>
            <a:lstStyle/>
            <a:p>
              <a:pPr>
                <a:spcBef>
                  <a:spcPts val="600"/>
                </a:spcBef>
                <a:buClr>
                  <a:srgbClr val="4B5269"/>
                </a:buClr>
              </a:pPr>
              <a:endParaRPr lang="en-US" sz="2400" dirty="0">
                <a:solidFill>
                  <a:prstClr val="black"/>
                </a:solidFill>
                <a:latin typeface="Segoe UI" pitchFamily="34" charset="0"/>
                <a:ea typeface="Segoe UI" pitchFamily="34" charset="0"/>
                <a:cs typeface="Segoe UI" pitchFamily="34" charset="0"/>
              </a:endParaRPr>
            </a:p>
          </p:txBody>
        </p:sp>
      </p:grpSp>
      <p:sp>
        <p:nvSpPr>
          <p:cNvPr id="2" name="Title 1"/>
          <p:cNvSpPr>
            <a:spLocks noGrp="1"/>
          </p:cNvSpPr>
          <p:nvPr>
            <p:ph type="title"/>
          </p:nvPr>
        </p:nvSpPr>
        <p:spPr/>
        <p:txBody>
          <a:bodyPr>
            <a:normAutofit/>
          </a:bodyPr>
          <a:lstStyle/>
          <a:p>
            <a:r>
              <a:rPr lang="en-US" dirty="0">
                <a:solidFill>
                  <a:srgbClr val="800000"/>
                </a:solidFill>
              </a:rPr>
              <a:t>Challenge: The Daughter’s Party</a:t>
            </a:r>
          </a:p>
        </p:txBody>
      </p:sp>
      <p:sp>
        <p:nvSpPr>
          <p:cNvPr id="5" name="Slide Number Placeholder 4"/>
          <p:cNvSpPr>
            <a:spLocks noGrp="1"/>
          </p:cNvSpPr>
          <p:nvPr>
            <p:ph type="sldNum" sz="quarter" idx="12"/>
          </p:nvPr>
        </p:nvSpPr>
        <p:spPr/>
        <p:txBody>
          <a:bodyPr/>
          <a:lstStyle/>
          <a:p>
            <a:fld id="{AC93B9EA-9F07-41CA-8155-9C9A9F70FA14}" type="slidenum">
              <a:rPr lang="en-US" smtClean="0">
                <a:solidFill>
                  <a:prstClr val="white">
                    <a:lumMod val="65000"/>
                  </a:prstClr>
                </a:solidFill>
              </a:rPr>
              <a:pPr/>
              <a:t>100</a:t>
            </a:fld>
            <a:r>
              <a:rPr lang="en-US" dirty="0">
                <a:solidFill>
                  <a:prstClr val="white">
                    <a:lumMod val="65000"/>
                  </a:prstClr>
                </a:solidFill>
              </a:rPr>
              <a:t>   |   © CO*RE 2015</a:t>
            </a:r>
          </a:p>
        </p:txBody>
      </p:sp>
      <p:grpSp>
        <p:nvGrpSpPr>
          <p:cNvPr id="8" name="Group 7"/>
          <p:cNvGrpSpPr/>
          <p:nvPr/>
        </p:nvGrpSpPr>
        <p:grpSpPr>
          <a:xfrm>
            <a:off x="502601" y="4495800"/>
            <a:ext cx="8373618" cy="1643675"/>
            <a:chOff x="529771" y="1844318"/>
            <a:chExt cx="3126828" cy="3925610"/>
          </a:xfrm>
        </p:grpSpPr>
        <p:sp>
          <p:nvSpPr>
            <p:cNvPr id="10" name="Rounded Rectangle 9"/>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12" name="TextBox 11"/>
            <p:cNvSpPr txBox="1"/>
            <p:nvPr/>
          </p:nvSpPr>
          <p:spPr>
            <a:xfrm>
              <a:off x="621175" y="2005486"/>
              <a:ext cx="2946147" cy="3571991"/>
            </a:xfrm>
            <a:prstGeom prst="rect">
              <a:avLst/>
            </a:prstGeom>
            <a:noFill/>
          </p:spPr>
          <p:txBody>
            <a:bodyPr wrap="square" rtlCol="0">
              <a:noAutofit/>
            </a:bodyPr>
            <a:lstStyle/>
            <a:p>
              <a:pPr>
                <a:spcBef>
                  <a:spcPts val="600"/>
                </a:spcBef>
                <a:buClr>
                  <a:srgbClr val="4B5269"/>
                </a:buClr>
              </a:pPr>
              <a:r>
                <a:rPr lang="en-US" sz="2000" b="1" dirty="0">
                  <a:solidFill>
                    <a:srgbClr val="800000"/>
                  </a:solidFill>
                  <a:latin typeface="Segoe UI" pitchFamily="34" charset="0"/>
                  <a:ea typeface="Segoe UI" pitchFamily="34" charset="0"/>
                  <a:cs typeface="Segoe UI" pitchFamily="34" charset="0"/>
                </a:rPr>
                <a:t>Action:  </a:t>
              </a:r>
              <a:r>
                <a:rPr lang="en-US" sz="2000" dirty="0">
                  <a:solidFill>
                    <a:prstClr val="black"/>
                  </a:solidFill>
                  <a:latin typeface="Segoe UI" pitchFamily="34" charset="0"/>
                  <a:ea typeface="Segoe UI" pitchFamily="34" charset="0"/>
                  <a:cs typeface="Segoe UI" pitchFamily="34" charset="0"/>
                </a:rPr>
                <a:t>Always counsel patients about safe drug storage; warn patients about the serious consequences of theft, misuse, and overdose.  Tell your patients that taking another person’s medication, even once, is against the law.  </a:t>
              </a:r>
            </a:p>
          </p:txBody>
        </p:sp>
      </p:grpSp>
      <p:sp>
        <p:nvSpPr>
          <p:cNvPr id="14" name="TextBox 13"/>
          <p:cNvSpPr txBox="1"/>
          <p:nvPr/>
        </p:nvSpPr>
        <p:spPr>
          <a:xfrm>
            <a:off x="467344" y="661056"/>
            <a:ext cx="2386175" cy="2441848"/>
          </a:xfrm>
          <a:prstGeom prst="rect">
            <a:avLst/>
          </a:prstGeom>
          <a:noFill/>
        </p:spPr>
        <p:txBody>
          <a:bodyPr wrap="square" lIns="0" rIns="0" rtlCol="0">
            <a:noAutofit/>
          </a:bodyPr>
          <a:lstStyle/>
          <a:p>
            <a:pPr algn="ctr"/>
            <a:endParaRPr lang="en-US" sz="2400" dirty="0">
              <a:solidFill>
                <a:prstClr val="black"/>
              </a:solidFill>
              <a:latin typeface="Segoe UI" pitchFamily="34" charset="0"/>
              <a:ea typeface="Segoe UI" pitchFamily="34" charset="0"/>
              <a:cs typeface="Segoe UI" pitchFamily="34" charset="0"/>
            </a:endParaRPr>
          </a:p>
        </p:txBody>
      </p:sp>
      <p:sp>
        <p:nvSpPr>
          <p:cNvPr id="3" name="Round Same Side Corner Rectangle 2"/>
          <p:cNvSpPr/>
          <p:nvPr/>
        </p:nvSpPr>
        <p:spPr>
          <a:xfrm>
            <a:off x="509425" y="1143001"/>
            <a:ext cx="2538575" cy="762000"/>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lvl="2" algn="ctr"/>
            <a:r>
              <a:rPr lang="en-US" sz="3600" b="1" i="1" dirty="0">
                <a:solidFill>
                  <a:prstClr val="white"/>
                </a:solidFill>
                <a:latin typeface="Segoe UI" pitchFamily="34" charset="0"/>
                <a:ea typeface="Segoe UI" pitchFamily="34" charset="0"/>
                <a:cs typeface="Segoe UI" pitchFamily="34" charset="0"/>
              </a:rPr>
              <a:t>Red Flag:</a:t>
            </a:r>
          </a:p>
        </p:txBody>
      </p:sp>
      <p:sp>
        <p:nvSpPr>
          <p:cNvPr id="4" name="Rectangle 3"/>
          <p:cNvSpPr/>
          <p:nvPr/>
        </p:nvSpPr>
        <p:spPr>
          <a:xfrm>
            <a:off x="567519" y="2023284"/>
            <a:ext cx="2286000" cy="1631216"/>
          </a:xfrm>
          <a:prstGeom prst="rect">
            <a:avLst/>
          </a:prstGeom>
        </p:spPr>
        <p:txBody>
          <a:bodyPr wrap="square">
            <a:spAutoFit/>
          </a:bodyPr>
          <a:lstStyle/>
          <a:p>
            <a:pPr marL="6350" lvl="1" algn="ctr"/>
            <a:r>
              <a:rPr lang="en-US" sz="2000" dirty="0">
                <a:solidFill>
                  <a:prstClr val="black"/>
                </a:solidFill>
                <a:latin typeface="Segoe UI" panose="020B0502040204020203" pitchFamily="34" charset="0"/>
                <a:ea typeface="Segoe UI" panose="020B0502040204020203" pitchFamily="34" charset="0"/>
                <a:cs typeface="Segoe UI" panose="020B0502040204020203" pitchFamily="34" charset="0"/>
              </a:rPr>
              <a:t>Patients do not safeguard their opioid medications correctly</a:t>
            </a:r>
          </a:p>
        </p:txBody>
      </p:sp>
      <p:grpSp>
        <p:nvGrpSpPr>
          <p:cNvPr id="17" name="Group 16"/>
          <p:cNvGrpSpPr/>
          <p:nvPr/>
        </p:nvGrpSpPr>
        <p:grpSpPr>
          <a:xfrm>
            <a:off x="3352800" y="1094096"/>
            <a:ext cx="5486400" cy="3173104"/>
            <a:chOff x="529771" y="1844318"/>
            <a:chExt cx="3126828" cy="3925610"/>
          </a:xfrm>
        </p:grpSpPr>
        <p:sp>
          <p:nvSpPr>
            <p:cNvPr id="18" name="Rounded Rectangle 17"/>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19" name="TextBox 18"/>
            <p:cNvSpPr txBox="1"/>
            <p:nvPr/>
          </p:nvSpPr>
          <p:spPr>
            <a:xfrm>
              <a:off x="621175" y="2005485"/>
              <a:ext cx="2946147" cy="3571990"/>
            </a:xfrm>
            <a:prstGeom prst="rect">
              <a:avLst/>
            </a:prstGeom>
            <a:noFill/>
          </p:spPr>
          <p:txBody>
            <a:bodyPr wrap="square" rtlCol="0">
              <a:noAutofit/>
            </a:bodyPr>
            <a:lstStyle/>
            <a:p>
              <a:pPr marL="47625" lvl="1"/>
              <a:r>
                <a:rPr lang="en-US" sz="2400" dirty="0">
                  <a:solidFill>
                    <a:prstClr val="black"/>
                  </a:solidFill>
                  <a:latin typeface="Segoe UI" panose="020B0502040204020203" pitchFamily="34" charset="0"/>
                  <a:ea typeface="Segoe UI" panose="020B0502040204020203" pitchFamily="34" charset="0"/>
                  <a:cs typeface="Segoe UI" panose="020B0502040204020203" pitchFamily="34" charset="0"/>
                </a:rPr>
                <a:t>Your patient’s daughter, Jody, stole her father’s opioids from his bedside drawer to take to a “fishbowl party”.  Her best friend consumed a mix of opioids and alcohol and died of an overdose.</a:t>
              </a:r>
            </a:p>
          </p:txBody>
        </p:sp>
      </p:grpSp>
      <p:pic>
        <p:nvPicPr>
          <p:cNvPr id="20" name="Picture 19"/>
          <p:cNvPicPr>
            <a:picLocks noChangeAspect="1"/>
          </p:cNvPicPr>
          <p:nvPr/>
        </p:nvPicPr>
        <p:blipFill rotWithShape="1">
          <a:blip r:embed="rId3" cstate="screen">
            <a:extLst>
              <a:ext uri="{28A0092B-C50C-407E-A947-70E740481C1C}">
                <a14:useLocalDpi xmlns:a14="http://schemas.microsoft.com/office/drawing/2010/main"/>
              </a:ext>
            </a:extLst>
          </a:blip>
          <a:srcRect r="10172"/>
          <a:stretch/>
        </p:blipFill>
        <p:spPr>
          <a:xfrm>
            <a:off x="6477000" y="152400"/>
            <a:ext cx="2667000" cy="518205"/>
          </a:xfrm>
          <a:prstGeom prst="rect">
            <a:avLst/>
          </a:prstGeom>
        </p:spPr>
      </p:pic>
    </p:spTree>
    <p:extLst>
      <p:ext uri="{BB962C8B-B14F-4D97-AF65-F5344CB8AC3E}">
        <p14:creationId xmlns:p14="http://schemas.microsoft.com/office/powerpoint/2010/main" val="294853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95548" y="0"/>
            <a:ext cx="6648451" cy="452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3"/>
          <p:cNvSpPr txBox="1">
            <a:spLocks/>
          </p:cNvSpPr>
          <p:nvPr/>
        </p:nvSpPr>
        <p:spPr>
          <a:xfrm>
            <a:off x="304800" y="6324600"/>
            <a:ext cx="1600200" cy="235400"/>
          </a:xfrm>
          <a:prstGeom prst="rect">
            <a:avLst/>
          </a:prstGeom>
        </p:spPr>
        <p:txBody>
          <a:bodyPr vert="horz" lIns="91440" tIns="45720" rIns="91440" bIns="45720" rtlCol="0" anchor="ctr"/>
          <a:lstStyle>
            <a:defPPr>
              <a:defRPr lang="en-US"/>
            </a:defPPr>
            <a:lvl1pPr marL="0" algn="l" defTabSz="914400" rtl="0" eaLnBrk="1" latinLnBrk="0" hangingPunct="1">
              <a:defRPr sz="800" b="1" kern="120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93B9EA-9F07-41CA-8155-9C9A9F70FA14}" type="slidenum">
              <a:rPr lang="en-US" smtClean="0">
                <a:solidFill>
                  <a:prstClr val="white">
                    <a:lumMod val="65000"/>
                  </a:prstClr>
                </a:solidFill>
              </a:rPr>
              <a:pPr/>
              <a:t>101</a:t>
            </a:fld>
            <a:r>
              <a:rPr lang="en-US" dirty="0">
                <a:solidFill>
                  <a:prstClr val="white">
                    <a:lumMod val="65000"/>
                  </a:prstClr>
                </a:solidFill>
              </a:rPr>
              <a:t>   |   © CO*RE 2015 </a:t>
            </a:r>
          </a:p>
        </p:txBody>
      </p:sp>
      <p:sp>
        <p:nvSpPr>
          <p:cNvPr id="10" name="Rectangle 9"/>
          <p:cNvSpPr/>
          <p:nvPr/>
        </p:nvSpPr>
        <p:spPr>
          <a:xfrm>
            <a:off x="2503371" y="452120"/>
            <a:ext cx="5581651" cy="1116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3600" b="1" spc="-100" dirty="0">
                <a:solidFill>
                  <a:prstClr val="white"/>
                </a:solidFill>
                <a:latin typeface="Segoe UI" pitchFamily="34" charset="0"/>
                <a:ea typeface="Segoe UI" pitchFamily="34" charset="0"/>
                <a:cs typeface="Segoe UI" pitchFamily="34" charset="0"/>
              </a:rPr>
              <a:t>Pearls for Practice</a:t>
            </a:r>
            <a:endParaRPr lang="en-US" sz="1600" b="1" dirty="0">
              <a:solidFill>
                <a:prstClr val="white"/>
              </a:solidFill>
              <a:latin typeface="Segoe UI" pitchFamily="34" charset="0"/>
              <a:ea typeface="Segoe UI" pitchFamily="34" charset="0"/>
              <a:cs typeface="Segoe UI" pitchFamily="34" charset="0"/>
            </a:endParaRPr>
          </a:p>
        </p:txBody>
      </p:sp>
      <p:sp>
        <p:nvSpPr>
          <p:cNvPr id="11" name="TextBox 10"/>
          <p:cNvSpPr txBox="1"/>
          <p:nvPr/>
        </p:nvSpPr>
        <p:spPr>
          <a:xfrm>
            <a:off x="2515728" y="4763"/>
            <a:ext cx="3200400" cy="762000"/>
          </a:xfrm>
          <a:prstGeom prst="rect">
            <a:avLst/>
          </a:prstGeom>
          <a:noFill/>
        </p:spPr>
        <p:txBody>
          <a:bodyPr wrap="square" rtlCol="0">
            <a:noAutofit/>
          </a:bodyPr>
          <a:lstStyle/>
          <a:p>
            <a:r>
              <a:rPr lang="en-US" sz="2400" b="1" spc="-100" dirty="0">
                <a:solidFill>
                  <a:schemeClr val="accent4"/>
                </a:solidFill>
                <a:latin typeface="Segoe UI" pitchFamily="34" charset="0"/>
                <a:ea typeface="Segoe UI" pitchFamily="34" charset="0"/>
                <a:cs typeface="Segoe UI" pitchFamily="34" charset="0"/>
              </a:rPr>
              <a:t>Unit 4</a:t>
            </a:r>
            <a:endParaRPr lang="en-US" sz="1050" dirty="0">
              <a:solidFill>
                <a:schemeClr val="accent4"/>
              </a:solidFill>
              <a:latin typeface="Segoe UI" pitchFamily="34" charset="0"/>
              <a:ea typeface="Segoe UI" pitchFamily="34" charset="0"/>
              <a:cs typeface="Segoe UI" pitchFamily="34" charset="0"/>
            </a:endParaRPr>
          </a:p>
        </p:txBody>
      </p:sp>
      <p:sp>
        <p:nvSpPr>
          <p:cNvPr id="23" name="Content Placeholder 2"/>
          <p:cNvSpPr txBox="1">
            <a:spLocks/>
          </p:cNvSpPr>
          <p:nvPr/>
        </p:nvSpPr>
        <p:spPr>
          <a:xfrm>
            <a:off x="300318" y="1905000"/>
            <a:ext cx="8686800" cy="5362575"/>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sz="20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182880" algn="l" defTabSz="914400" rtl="0" eaLnBrk="1" latinLnBrk="0" hangingPunct="1">
              <a:spcBef>
                <a:spcPct val="20000"/>
              </a:spcBef>
              <a:buClr>
                <a:schemeClr val="accent1"/>
              </a:buClr>
              <a:buSzPct val="85000"/>
              <a:buFont typeface="Arial" pitchFamily="34" charset="0"/>
              <a:buChar char="•"/>
              <a:defRPr sz="1800" b="0" i="0" u="none"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3pPr>
            <a:lvl4pPr marL="1005840" indent="-182880" algn="l" defTabSz="914400" rtl="0" eaLnBrk="1" latinLnBrk="0" hangingPunct="1">
              <a:spcBef>
                <a:spcPct val="20000"/>
              </a:spcBef>
              <a:buClr>
                <a:schemeClr val="accent1"/>
              </a:buClr>
              <a:buFont typeface="Arial" pitchFamily="34" charset="0"/>
              <a:buChar char="•"/>
              <a:defRPr sz="14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200"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400" dirty="0">
                <a:solidFill>
                  <a:schemeClr val="accent3"/>
                </a:solidFill>
              </a:rPr>
              <a:t>Establish Informed Consent </a:t>
            </a:r>
          </a:p>
          <a:p>
            <a:pPr>
              <a:lnSpc>
                <a:spcPct val="150000"/>
              </a:lnSpc>
            </a:pPr>
            <a:r>
              <a:rPr lang="en-US" sz="2400" dirty="0">
                <a:solidFill>
                  <a:schemeClr val="accent3"/>
                </a:solidFill>
              </a:rPr>
              <a:t>Counsel Patients about Proper Use</a:t>
            </a:r>
          </a:p>
          <a:p>
            <a:r>
              <a:rPr lang="en-US" sz="2400" b="1" dirty="0"/>
              <a:t>	</a:t>
            </a:r>
            <a:r>
              <a:rPr lang="en-US" b="1" i="1" dirty="0"/>
              <a:t>Appropriate use of medication</a:t>
            </a:r>
          </a:p>
          <a:p>
            <a:r>
              <a:rPr lang="en-US" b="1" i="1" dirty="0"/>
              <a:t>	Consequences of inappropriate use</a:t>
            </a:r>
          </a:p>
          <a:p>
            <a:pPr>
              <a:lnSpc>
                <a:spcPct val="150000"/>
              </a:lnSpc>
            </a:pPr>
            <a:r>
              <a:rPr lang="en-US" sz="2400" dirty="0">
                <a:solidFill>
                  <a:schemeClr val="accent3"/>
                </a:solidFill>
              </a:rPr>
              <a:t>Educate the Whole Team</a:t>
            </a:r>
          </a:p>
          <a:p>
            <a:r>
              <a:rPr lang="en-US" b="1" i="1" dirty="0"/>
              <a:t>	Patients, families, caregivers</a:t>
            </a:r>
          </a:p>
          <a:p>
            <a:pPr>
              <a:lnSpc>
                <a:spcPct val="150000"/>
              </a:lnSpc>
            </a:pPr>
            <a:r>
              <a:rPr lang="en-US" sz="2400" dirty="0">
                <a:solidFill>
                  <a:schemeClr val="accent3"/>
                </a:solidFill>
              </a:rPr>
              <a:t>Tools and Documents Can Help with Counseling</a:t>
            </a:r>
          </a:p>
          <a:p>
            <a:r>
              <a:rPr lang="en-US" b="1" i="1" dirty="0"/>
              <a:t>	Use them!</a:t>
            </a:r>
          </a:p>
          <a:p>
            <a:endParaRPr lang="en-US" sz="2400" b="1" dirty="0"/>
          </a:p>
          <a:p>
            <a:pPr>
              <a:lnSpc>
                <a:spcPct val="150000"/>
              </a:lnSpc>
              <a:spcBef>
                <a:spcPts val="0"/>
              </a:spcBef>
              <a:buClr>
                <a:srgbClr val="685066"/>
              </a:buClr>
            </a:pPr>
            <a:endParaRPr lang="en-US" sz="1800" i="1" dirty="0">
              <a:solidFill>
                <a:schemeClr val="accent2"/>
              </a:solidFill>
            </a:endParaRPr>
          </a:p>
          <a:p>
            <a:pPr marL="0" lvl="1" indent="0">
              <a:spcBef>
                <a:spcPts val="400"/>
              </a:spcBef>
              <a:buClr>
                <a:srgbClr val="808C4E"/>
              </a:buClr>
              <a:buSzPct val="100000"/>
              <a:buNone/>
            </a:pPr>
            <a:endParaRPr lang="en-US" sz="2400" b="1" dirty="0">
              <a:solidFill>
                <a:srgbClr val="3D7B5C"/>
              </a:solidFill>
            </a:endParaRP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54" t="24495" r="19378" b="20032"/>
          <a:stretch/>
        </p:blipFill>
        <p:spPr bwMode="auto">
          <a:xfrm>
            <a:off x="6949439" y="-7594"/>
            <a:ext cx="2194560" cy="1563877"/>
          </a:xfrm>
          <a:prstGeom prst="rect">
            <a:avLst/>
          </a:prstGeom>
          <a:noFill/>
          <a:ln w="952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12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446314" y="2950780"/>
            <a:ext cx="557348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idx="1"/>
          </p:nvPr>
        </p:nvSpPr>
        <p:spPr>
          <a:xfrm>
            <a:off x="381000" y="3033713"/>
            <a:ext cx="7772400" cy="1500187"/>
          </a:xfrm>
        </p:spPr>
        <p:txBody>
          <a:bodyPr>
            <a:normAutofit/>
          </a:bodyPr>
          <a:lstStyle/>
          <a:p>
            <a:r>
              <a:rPr lang="en-US" sz="3600" b="1" dirty="0">
                <a:solidFill>
                  <a:schemeClr val="accent1"/>
                </a:solidFill>
              </a:rPr>
              <a:t>Unit V</a:t>
            </a:r>
          </a:p>
        </p:txBody>
      </p:sp>
      <p:pic>
        <p:nvPicPr>
          <p:cNvPr id="11"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429000" y="1497105"/>
            <a:ext cx="5916740" cy="53340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301901" y="6324600"/>
            <a:ext cx="1600200" cy="235400"/>
          </a:xfrm>
        </p:spPr>
        <p:txBody>
          <a:bodyPr/>
          <a:lstStyle/>
          <a:p>
            <a:fld id="{AC93B9EA-9F07-41CA-8155-9C9A9F70FA14}" type="slidenum">
              <a:rPr lang="en-US" smtClean="0"/>
              <a:pPr/>
              <a:t>102</a:t>
            </a:fld>
            <a:r>
              <a:rPr lang="en-US" dirty="0"/>
              <a:t>   |   © CO*RE 2015 </a:t>
            </a:r>
          </a:p>
        </p:txBody>
      </p:sp>
      <p:sp>
        <p:nvSpPr>
          <p:cNvPr id="14" name="TextBox 13"/>
          <p:cNvSpPr txBox="1"/>
          <p:nvPr/>
        </p:nvSpPr>
        <p:spPr>
          <a:xfrm>
            <a:off x="348343" y="1019857"/>
            <a:ext cx="8153400" cy="2012188"/>
          </a:xfrm>
          <a:prstGeom prst="rect">
            <a:avLst/>
          </a:prstGeom>
          <a:noFill/>
        </p:spPr>
        <p:txBody>
          <a:bodyPr wrap="square" rtlCol="0">
            <a:noAutofit/>
          </a:bodyPr>
          <a:lstStyle/>
          <a:p>
            <a:pPr>
              <a:lnSpc>
                <a:spcPct val="90000"/>
              </a:lnSpc>
            </a:pPr>
            <a:r>
              <a:rPr lang="en-US" sz="4000" b="1" dirty="0">
                <a:solidFill>
                  <a:schemeClr val="accent3"/>
                </a:solidFill>
                <a:latin typeface="Segoe UI" pitchFamily="34" charset="0"/>
                <a:ea typeface="Segoe UI" pitchFamily="34" charset="0"/>
                <a:cs typeface="Segoe UI" pitchFamily="34" charset="0"/>
              </a:rPr>
              <a:t>GENERAL DRUG INFORMATION FOR ER/LA OPIOID ANALGESIC PRODUCTS</a:t>
            </a:r>
          </a:p>
        </p:txBody>
      </p:sp>
      <p:sp>
        <p:nvSpPr>
          <p:cNvPr id="3" name="Footer Placeholder 2"/>
          <p:cNvSpPr>
            <a:spLocks noGrp="1"/>
          </p:cNvSpPr>
          <p:nvPr>
            <p:ph type="ftr" sz="quarter" idx="11"/>
          </p:nvPr>
        </p:nvSpPr>
        <p:spPr/>
        <p:txBody>
          <a:bodyPr/>
          <a:lstStyle/>
          <a:p>
            <a:r>
              <a:rPr lang="en-US" dirty="0"/>
              <a:t>© CO*RE 2014</a:t>
            </a:r>
          </a:p>
        </p:txBody>
      </p:sp>
    </p:spTree>
    <p:extLst>
      <p:ext uri="{BB962C8B-B14F-4D97-AF65-F5344CB8AC3E}">
        <p14:creationId xmlns:p14="http://schemas.microsoft.com/office/powerpoint/2010/main" val="244035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990600"/>
          </a:xfrm>
        </p:spPr>
        <p:txBody>
          <a:bodyPr/>
          <a:lstStyle/>
          <a:p>
            <a:r>
              <a:rPr lang="en-US" dirty="0"/>
              <a:t>General ER/LA Opioid Drug Information</a:t>
            </a:r>
          </a:p>
        </p:txBody>
      </p:sp>
      <p:sp>
        <p:nvSpPr>
          <p:cNvPr id="5" name="Slide Number Placeholder 4"/>
          <p:cNvSpPr>
            <a:spLocks noGrp="1"/>
          </p:cNvSpPr>
          <p:nvPr>
            <p:ph type="sldNum" sz="quarter" idx="12"/>
          </p:nvPr>
        </p:nvSpPr>
        <p:spPr/>
        <p:txBody>
          <a:bodyPr/>
          <a:lstStyle/>
          <a:p>
            <a:fld id="{AC93B9EA-9F07-41CA-8155-9C9A9F70FA14}" type="slidenum">
              <a:rPr lang="en-US" smtClean="0"/>
              <a:pPr/>
              <a:t>103</a:t>
            </a:fld>
            <a:r>
              <a:rPr lang="en-US" dirty="0"/>
              <a:t>   |   © CO*RE 2015 </a:t>
            </a:r>
          </a:p>
        </p:txBody>
      </p:sp>
      <p:sp>
        <p:nvSpPr>
          <p:cNvPr id="8" name="TextBox 7"/>
          <p:cNvSpPr txBox="1"/>
          <p:nvPr/>
        </p:nvSpPr>
        <p:spPr>
          <a:xfrm>
            <a:off x="489856" y="1006929"/>
            <a:ext cx="8196943" cy="700314"/>
          </a:xfrm>
          <a:prstGeom prst="rect">
            <a:avLst/>
          </a:prstGeom>
          <a:noFill/>
        </p:spPr>
        <p:txBody>
          <a:bodyPr wrap="square" rtlCol="0">
            <a:noAutofit/>
          </a:bodyPr>
          <a:lstStyle/>
          <a:p>
            <a:pPr lvl="0">
              <a:lnSpc>
                <a:spcPct val="90000"/>
              </a:lnSpc>
            </a:pPr>
            <a:r>
              <a:rPr lang="en-US" sz="2800" b="1" i="1" dirty="0">
                <a:solidFill>
                  <a:schemeClr val="accent4">
                    <a:lumMod val="75000"/>
                  </a:schemeClr>
                </a:solidFill>
                <a:latin typeface="Segoe UI" pitchFamily="34" charset="0"/>
                <a:ea typeface="Segoe UI" pitchFamily="34" charset="0"/>
                <a:cs typeface="Segoe UI" pitchFamily="34" charset="0"/>
              </a:rPr>
              <a:t>Prescribers should be knowledgeable about general characteristics, toxicities, &amp; drug interactions for ER/LA opioid products: </a:t>
            </a:r>
          </a:p>
        </p:txBody>
      </p:sp>
      <p:sp>
        <p:nvSpPr>
          <p:cNvPr id="11" name="Rectangle 10"/>
          <p:cNvSpPr/>
          <p:nvPr/>
        </p:nvSpPr>
        <p:spPr>
          <a:xfrm>
            <a:off x="3397794" y="4953000"/>
            <a:ext cx="2590800" cy="838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a:spcAft>
                <a:spcPts val="500"/>
              </a:spcAft>
              <a:buClr>
                <a:schemeClr val="accent2"/>
              </a:buClr>
              <a:buSzPct val="85000"/>
            </a:pPr>
            <a:r>
              <a:rPr lang="en-US" sz="2000" dirty="0">
                <a:solidFill>
                  <a:schemeClr val="tx1"/>
                </a:solidFill>
                <a:latin typeface="Segoe UI" pitchFamily="34" charset="0"/>
                <a:ea typeface="Segoe UI" pitchFamily="34" charset="0"/>
                <a:cs typeface="Segoe UI" pitchFamily="34" charset="0"/>
              </a:rPr>
              <a:t>Can be immediately life-threatening</a:t>
            </a:r>
          </a:p>
        </p:txBody>
      </p:sp>
      <p:sp>
        <p:nvSpPr>
          <p:cNvPr id="12" name="Round Same Side Corner Rectangle 11"/>
          <p:cNvSpPr/>
          <p:nvPr/>
        </p:nvSpPr>
        <p:spPr>
          <a:xfrm>
            <a:off x="3397794" y="2362200"/>
            <a:ext cx="2590800" cy="25908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pitchFamily="34" charset="0"/>
                <a:ea typeface="Segoe UI" pitchFamily="34" charset="0"/>
                <a:cs typeface="Segoe UI" pitchFamily="34" charset="0"/>
              </a:rPr>
              <a:t>Respiratory depression </a:t>
            </a:r>
            <a:br>
              <a:rPr lang="en-US" sz="2800" b="1" dirty="0">
                <a:latin typeface="Segoe UI" pitchFamily="34" charset="0"/>
                <a:ea typeface="Segoe UI" pitchFamily="34" charset="0"/>
                <a:cs typeface="Segoe UI" pitchFamily="34" charset="0"/>
              </a:rPr>
            </a:br>
            <a:r>
              <a:rPr lang="en-US" sz="2800" b="1" dirty="0">
                <a:latin typeface="Segoe UI" pitchFamily="34" charset="0"/>
                <a:ea typeface="Segoe UI" pitchFamily="34" charset="0"/>
                <a:cs typeface="Segoe UI" pitchFamily="34" charset="0"/>
              </a:rPr>
              <a:t>is the most serious </a:t>
            </a:r>
            <a:br>
              <a:rPr lang="en-US" sz="2800" b="1" dirty="0">
                <a:latin typeface="Segoe UI" pitchFamily="34" charset="0"/>
                <a:ea typeface="Segoe UI" pitchFamily="34" charset="0"/>
                <a:cs typeface="Segoe UI" pitchFamily="34" charset="0"/>
              </a:rPr>
            </a:br>
            <a:r>
              <a:rPr lang="en-US" sz="2800" b="1" dirty="0">
                <a:latin typeface="Segoe UI" pitchFamily="34" charset="0"/>
                <a:ea typeface="Segoe UI" pitchFamily="34" charset="0"/>
                <a:cs typeface="Segoe UI" pitchFamily="34" charset="0"/>
              </a:rPr>
              <a:t>opioid AE</a:t>
            </a:r>
          </a:p>
        </p:txBody>
      </p:sp>
      <p:sp>
        <p:nvSpPr>
          <p:cNvPr id="13" name="Rectangle 12"/>
          <p:cNvSpPr/>
          <p:nvPr/>
        </p:nvSpPr>
        <p:spPr>
          <a:xfrm>
            <a:off x="6172200" y="4953000"/>
            <a:ext cx="2667000" cy="838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1" algn="ctr">
              <a:spcAft>
                <a:spcPts val="500"/>
              </a:spcAft>
              <a:buClr>
                <a:schemeClr val="accent3"/>
              </a:buClr>
              <a:buSzPct val="85000"/>
            </a:pPr>
            <a:r>
              <a:rPr lang="en-US" sz="2000" dirty="0">
                <a:solidFill>
                  <a:schemeClr val="tx1"/>
                </a:solidFill>
                <a:latin typeface="Segoe UI" pitchFamily="34" charset="0"/>
                <a:ea typeface="Segoe UI" pitchFamily="34" charset="0"/>
                <a:cs typeface="Segoe UI" pitchFamily="34" charset="0"/>
              </a:rPr>
              <a:t>Should be </a:t>
            </a:r>
            <a:br>
              <a:rPr lang="en-US" sz="2000" dirty="0">
                <a:solidFill>
                  <a:schemeClr val="tx1"/>
                </a:solidFill>
                <a:latin typeface="Segoe UI" pitchFamily="34" charset="0"/>
                <a:ea typeface="Segoe UI" pitchFamily="34" charset="0"/>
                <a:cs typeface="Segoe UI" pitchFamily="34" charset="0"/>
              </a:rPr>
            </a:br>
            <a:r>
              <a:rPr lang="en-US" sz="2000" dirty="0">
                <a:solidFill>
                  <a:schemeClr val="tx1"/>
                </a:solidFill>
                <a:latin typeface="Segoe UI" pitchFamily="34" charset="0"/>
                <a:ea typeface="Segoe UI" pitchFamily="34" charset="0"/>
                <a:cs typeface="Segoe UI" pitchFamily="34" charset="0"/>
              </a:rPr>
              <a:t>anticipated</a:t>
            </a:r>
          </a:p>
        </p:txBody>
      </p:sp>
      <p:sp>
        <p:nvSpPr>
          <p:cNvPr id="14" name="Round Same Side Corner Rectangle 13"/>
          <p:cNvSpPr/>
          <p:nvPr/>
        </p:nvSpPr>
        <p:spPr>
          <a:xfrm>
            <a:off x="6172200" y="2362200"/>
            <a:ext cx="2667000" cy="25908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pitchFamily="34" charset="0"/>
                <a:ea typeface="Segoe UI" pitchFamily="34" charset="0"/>
                <a:cs typeface="Segoe UI" pitchFamily="34" charset="0"/>
              </a:rPr>
              <a:t>Constipation </a:t>
            </a:r>
            <a:br>
              <a:rPr lang="en-US" sz="2800" b="1" dirty="0">
                <a:latin typeface="Segoe UI" pitchFamily="34" charset="0"/>
                <a:ea typeface="Segoe UI" pitchFamily="34" charset="0"/>
                <a:cs typeface="Segoe UI" pitchFamily="34" charset="0"/>
              </a:rPr>
            </a:br>
            <a:r>
              <a:rPr lang="en-US" sz="2800" b="1" dirty="0">
                <a:latin typeface="Segoe UI" pitchFamily="34" charset="0"/>
                <a:ea typeface="Segoe UI" pitchFamily="34" charset="0"/>
                <a:cs typeface="Segoe UI" pitchFamily="34" charset="0"/>
              </a:rPr>
              <a:t>is the most common </a:t>
            </a:r>
            <a:br>
              <a:rPr lang="en-US" sz="2800" b="1" dirty="0">
                <a:latin typeface="Segoe UI" pitchFamily="34" charset="0"/>
                <a:ea typeface="Segoe UI" pitchFamily="34" charset="0"/>
                <a:cs typeface="Segoe UI" pitchFamily="34" charset="0"/>
              </a:rPr>
            </a:br>
            <a:r>
              <a:rPr lang="en-US" sz="2800" b="1" dirty="0">
                <a:latin typeface="Segoe UI" pitchFamily="34" charset="0"/>
                <a:ea typeface="Segoe UI" pitchFamily="34" charset="0"/>
                <a:cs typeface="Segoe UI" pitchFamily="34" charset="0"/>
              </a:rPr>
              <a:t>long-term AE</a:t>
            </a:r>
          </a:p>
        </p:txBody>
      </p:sp>
      <p:sp>
        <p:nvSpPr>
          <p:cNvPr id="15" name="Pentagon 14"/>
          <p:cNvSpPr/>
          <p:nvPr/>
        </p:nvSpPr>
        <p:spPr>
          <a:xfrm>
            <a:off x="576942" y="2362200"/>
            <a:ext cx="2623458" cy="3428999"/>
          </a:xfrm>
          <a:prstGeom prst="homePlate">
            <a:avLst>
              <a:gd name="adj" fmla="val 2494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pitchFamily="34" charset="0"/>
                <a:ea typeface="Segoe UI" pitchFamily="34" charset="0"/>
                <a:cs typeface="Segoe UI" pitchFamily="34" charset="0"/>
              </a:rPr>
              <a:t>ER/LA opioid analgesic products are scheduled under the Controlled Substances Act &amp; can be misused &amp; abused </a:t>
            </a:r>
          </a:p>
        </p:txBody>
      </p:sp>
    </p:spTree>
    <p:extLst>
      <p:ext uri="{BB962C8B-B14F-4D97-AF65-F5344CB8AC3E}">
        <p14:creationId xmlns:p14="http://schemas.microsoft.com/office/powerpoint/2010/main" val="99518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C93B9EA-9F07-41CA-8155-9C9A9F70FA14}" type="slidenum">
              <a:rPr lang="en-US" smtClean="0"/>
              <a:pPr/>
              <a:t>104</a:t>
            </a:fld>
            <a:r>
              <a:rPr lang="en-US" dirty="0"/>
              <a:t>   |   © CO*RE 2015 </a:t>
            </a:r>
          </a:p>
        </p:txBody>
      </p:sp>
      <p:sp>
        <p:nvSpPr>
          <p:cNvPr id="2" name="Title 1"/>
          <p:cNvSpPr>
            <a:spLocks noGrp="1"/>
          </p:cNvSpPr>
          <p:nvPr>
            <p:ph type="title"/>
          </p:nvPr>
        </p:nvSpPr>
        <p:spPr>
          <a:xfrm>
            <a:off x="381000" y="239939"/>
            <a:ext cx="8229600" cy="990600"/>
          </a:xfrm>
        </p:spPr>
        <p:txBody>
          <a:bodyPr/>
          <a:lstStyle/>
          <a:p>
            <a:r>
              <a:rPr lang="en-US" dirty="0"/>
              <a:t>For Safer Use: Know Drug </a:t>
            </a:r>
            <a:br>
              <a:rPr lang="en-US" dirty="0"/>
            </a:br>
            <a:r>
              <a:rPr lang="en-US" dirty="0"/>
              <a:t>Interactions, PK, &amp; PD</a:t>
            </a:r>
          </a:p>
        </p:txBody>
      </p:sp>
      <p:sp>
        <p:nvSpPr>
          <p:cNvPr id="9" name="Rounded Rectangle 8"/>
          <p:cNvSpPr/>
          <p:nvPr/>
        </p:nvSpPr>
        <p:spPr>
          <a:xfrm>
            <a:off x="381000" y="1676400"/>
            <a:ext cx="4111205" cy="139068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itchFamily="34" charset="0"/>
                <a:ea typeface="Segoe UI" pitchFamily="34" charset="0"/>
                <a:cs typeface="Segoe UI" pitchFamily="34" charset="0"/>
              </a:rPr>
              <a:t>CNS depressants can potentiate sedation &amp; respiratory depression</a:t>
            </a:r>
          </a:p>
        </p:txBody>
      </p:sp>
      <p:sp>
        <p:nvSpPr>
          <p:cNvPr id="10" name="Rounded Rectangle 9"/>
          <p:cNvSpPr/>
          <p:nvPr/>
        </p:nvSpPr>
        <p:spPr>
          <a:xfrm>
            <a:off x="381000" y="3153999"/>
            <a:ext cx="4111205" cy="139068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itchFamily="34" charset="0"/>
                <a:ea typeface="Segoe UI" pitchFamily="34" charset="0"/>
                <a:cs typeface="Segoe UI" pitchFamily="34" charset="0"/>
              </a:rPr>
              <a:t>Use w/ MAOIs may increase </a:t>
            </a:r>
            <a:br>
              <a:rPr lang="en-US" b="1" dirty="0">
                <a:solidFill>
                  <a:schemeClr val="bg1"/>
                </a:solidFill>
                <a:latin typeface="Segoe UI" pitchFamily="34" charset="0"/>
                <a:ea typeface="Segoe UI" pitchFamily="34" charset="0"/>
                <a:cs typeface="Segoe UI" pitchFamily="34" charset="0"/>
              </a:rPr>
            </a:br>
            <a:r>
              <a:rPr lang="en-US" b="1" dirty="0">
                <a:solidFill>
                  <a:schemeClr val="bg1"/>
                </a:solidFill>
                <a:latin typeface="Segoe UI" pitchFamily="34" charset="0"/>
                <a:ea typeface="Segoe UI" pitchFamily="34" charset="0"/>
                <a:cs typeface="Segoe UI" pitchFamily="34" charset="0"/>
              </a:rPr>
              <a:t>respiratory depression</a:t>
            </a:r>
          </a:p>
          <a:p>
            <a:pPr marL="0" lvl="1" algn="ctr">
              <a:spcBef>
                <a:spcPts val="600"/>
              </a:spcBef>
              <a:tabLst>
                <a:tab pos="463550" algn="l"/>
              </a:tabLst>
            </a:pPr>
            <a:r>
              <a:rPr lang="en-US" sz="1400" dirty="0">
                <a:solidFill>
                  <a:schemeClr val="bg1"/>
                </a:solidFill>
                <a:latin typeface="Segoe UI" pitchFamily="34" charset="0"/>
                <a:ea typeface="Segoe UI" pitchFamily="34" charset="0"/>
                <a:cs typeface="Segoe UI" pitchFamily="34" charset="0"/>
              </a:rPr>
              <a:t>Certain opioids w/ MAOIs can cause </a:t>
            </a:r>
            <a:br>
              <a:rPr lang="en-US" sz="1400" dirty="0">
                <a:solidFill>
                  <a:schemeClr val="bg1"/>
                </a:solidFill>
                <a:latin typeface="Segoe UI" pitchFamily="34" charset="0"/>
                <a:ea typeface="Segoe UI" pitchFamily="34" charset="0"/>
                <a:cs typeface="Segoe UI" pitchFamily="34" charset="0"/>
              </a:rPr>
            </a:br>
            <a:r>
              <a:rPr lang="en-US" sz="1400" dirty="0">
                <a:solidFill>
                  <a:schemeClr val="bg1"/>
                </a:solidFill>
                <a:latin typeface="Segoe UI" pitchFamily="34" charset="0"/>
                <a:ea typeface="Segoe UI" pitchFamily="34" charset="0"/>
                <a:cs typeface="Segoe UI" pitchFamily="34" charset="0"/>
              </a:rPr>
              <a:t>serotonin syndrome</a:t>
            </a:r>
          </a:p>
        </p:txBody>
      </p:sp>
      <p:sp>
        <p:nvSpPr>
          <p:cNvPr id="11" name="Rounded Rectangle 10"/>
          <p:cNvSpPr/>
          <p:nvPr/>
        </p:nvSpPr>
        <p:spPr>
          <a:xfrm>
            <a:off x="381000" y="4631598"/>
            <a:ext cx="4111205" cy="139068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itchFamily="34" charset="0"/>
                <a:ea typeface="Segoe UI" pitchFamily="34" charset="0"/>
                <a:cs typeface="Segoe UI" pitchFamily="34" charset="0"/>
              </a:rPr>
              <a:t>Methadone &amp; buprenorphine can </a:t>
            </a:r>
            <a:br>
              <a:rPr lang="en-US" b="1" dirty="0">
                <a:solidFill>
                  <a:schemeClr val="bg1"/>
                </a:solidFill>
                <a:latin typeface="Segoe UI" pitchFamily="34" charset="0"/>
                <a:ea typeface="Segoe UI" pitchFamily="34" charset="0"/>
                <a:cs typeface="Segoe UI" pitchFamily="34" charset="0"/>
              </a:rPr>
            </a:br>
            <a:r>
              <a:rPr lang="en-US" b="1" dirty="0">
                <a:solidFill>
                  <a:schemeClr val="bg1"/>
                </a:solidFill>
                <a:latin typeface="Segoe UI" pitchFamily="34" charset="0"/>
                <a:ea typeface="Segoe UI" pitchFamily="34" charset="0"/>
                <a:cs typeface="Segoe UI" pitchFamily="34" charset="0"/>
              </a:rPr>
              <a:t>prolong QTc interval</a:t>
            </a:r>
          </a:p>
        </p:txBody>
      </p:sp>
      <p:sp>
        <p:nvSpPr>
          <p:cNvPr id="12" name="Rounded Rectangle 11"/>
          <p:cNvSpPr/>
          <p:nvPr/>
        </p:nvSpPr>
        <p:spPr>
          <a:xfrm>
            <a:off x="4648201" y="1676400"/>
            <a:ext cx="4111205" cy="139068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itchFamily="34" charset="0"/>
                <a:ea typeface="Segoe UI" pitchFamily="34" charset="0"/>
                <a:cs typeface="Segoe UI" pitchFamily="34" charset="0"/>
              </a:rPr>
              <a:t>Some ER/LA products rapidly release opioid (dose dump) when </a:t>
            </a:r>
            <a:br>
              <a:rPr lang="en-US" b="1" dirty="0">
                <a:solidFill>
                  <a:schemeClr val="bg1"/>
                </a:solidFill>
                <a:latin typeface="Segoe UI" pitchFamily="34" charset="0"/>
                <a:ea typeface="Segoe UI" pitchFamily="34" charset="0"/>
                <a:cs typeface="Segoe UI" pitchFamily="34" charset="0"/>
              </a:rPr>
            </a:br>
            <a:r>
              <a:rPr lang="en-US" b="1" dirty="0">
                <a:solidFill>
                  <a:schemeClr val="bg1"/>
                </a:solidFill>
                <a:latin typeface="Segoe UI" pitchFamily="34" charset="0"/>
                <a:ea typeface="Segoe UI" pitchFamily="34" charset="0"/>
                <a:cs typeface="Segoe UI" pitchFamily="34" charset="0"/>
              </a:rPr>
              <a:t>exposed to alcohol</a:t>
            </a:r>
          </a:p>
          <a:p>
            <a:pPr marL="0" lvl="1" algn="ctr"/>
            <a:r>
              <a:rPr lang="en-US" sz="1400" dirty="0">
                <a:solidFill>
                  <a:schemeClr val="bg1"/>
                </a:solidFill>
                <a:latin typeface="Segoe UI" pitchFamily="34" charset="0"/>
                <a:ea typeface="Segoe UI" pitchFamily="34" charset="0"/>
                <a:cs typeface="Segoe UI" pitchFamily="34" charset="0"/>
              </a:rPr>
              <a:t>Some drug levels may increase </a:t>
            </a:r>
            <a:br>
              <a:rPr lang="en-US" sz="1400" dirty="0">
                <a:solidFill>
                  <a:schemeClr val="bg1"/>
                </a:solidFill>
                <a:latin typeface="Segoe UI" pitchFamily="34" charset="0"/>
                <a:ea typeface="Segoe UI" pitchFamily="34" charset="0"/>
                <a:cs typeface="Segoe UI" pitchFamily="34" charset="0"/>
              </a:rPr>
            </a:br>
            <a:r>
              <a:rPr lang="en-US" sz="1400" dirty="0">
                <a:solidFill>
                  <a:schemeClr val="bg1"/>
                </a:solidFill>
                <a:latin typeface="Segoe UI" pitchFamily="34" charset="0"/>
                <a:ea typeface="Segoe UI" pitchFamily="34" charset="0"/>
                <a:cs typeface="Segoe UI" pitchFamily="34" charset="0"/>
              </a:rPr>
              <a:t>without dose dumping</a:t>
            </a:r>
          </a:p>
        </p:txBody>
      </p:sp>
      <p:sp>
        <p:nvSpPr>
          <p:cNvPr id="13" name="Rounded Rectangle 12"/>
          <p:cNvSpPr/>
          <p:nvPr/>
        </p:nvSpPr>
        <p:spPr>
          <a:xfrm>
            <a:off x="4648200" y="3153999"/>
            <a:ext cx="4111205" cy="139068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itchFamily="34" charset="0"/>
                <a:ea typeface="Segoe UI" pitchFamily="34" charset="0"/>
                <a:cs typeface="Segoe UI" pitchFamily="34" charset="0"/>
              </a:rPr>
              <a:t>Can reduce efficacy of diuretics</a:t>
            </a:r>
          </a:p>
          <a:p>
            <a:pPr marL="0" lvl="1" algn="ctr">
              <a:spcBef>
                <a:spcPts val="600"/>
              </a:spcBef>
              <a:tabLst>
                <a:tab pos="465138" algn="l"/>
              </a:tabLst>
            </a:pPr>
            <a:r>
              <a:rPr lang="en-US" sz="1400" dirty="0">
                <a:solidFill>
                  <a:schemeClr val="bg1"/>
                </a:solidFill>
                <a:latin typeface="Segoe UI" pitchFamily="34" charset="0"/>
                <a:ea typeface="Segoe UI" pitchFamily="34" charset="0"/>
                <a:cs typeface="Segoe UI" pitchFamily="34" charset="0"/>
              </a:rPr>
              <a:t>Inducing release of antidiuretic hormone</a:t>
            </a:r>
          </a:p>
        </p:txBody>
      </p:sp>
      <p:sp>
        <p:nvSpPr>
          <p:cNvPr id="14" name="Rounded Rectangle 13"/>
          <p:cNvSpPr/>
          <p:nvPr/>
        </p:nvSpPr>
        <p:spPr>
          <a:xfrm>
            <a:off x="4648202" y="4631598"/>
            <a:ext cx="4111205" cy="139068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itchFamily="34" charset="0"/>
                <a:ea typeface="Segoe UI" pitchFamily="34" charset="0"/>
                <a:cs typeface="Segoe UI" pitchFamily="34" charset="0"/>
              </a:rPr>
              <a:t>Drugs that inhibit or induce CYP enzymes can increase </a:t>
            </a:r>
            <a:br>
              <a:rPr lang="en-US" b="1" dirty="0">
                <a:solidFill>
                  <a:schemeClr val="bg1"/>
                </a:solidFill>
                <a:latin typeface="Segoe UI" pitchFamily="34" charset="0"/>
                <a:ea typeface="Segoe UI" pitchFamily="34" charset="0"/>
                <a:cs typeface="Segoe UI" pitchFamily="34" charset="0"/>
              </a:rPr>
            </a:br>
            <a:r>
              <a:rPr lang="en-US" b="1" dirty="0">
                <a:solidFill>
                  <a:schemeClr val="bg1"/>
                </a:solidFill>
                <a:latin typeface="Segoe UI" pitchFamily="34" charset="0"/>
                <a:ea typeface="Segoe UI" pitchFamily="34" charset="0"/>
                <a:cs typeface="Segoe UI" pitchFamily="34" charset="0"/>
              </a:rPr>
              <a:t>or lower blood levels of </a:t>
            </a:r>
            <a:br>
              <a:rPr lang="en-US" b="1" dirty="0">
                <a:solidFill>
                  <a:schemeClr val="bg1"/>
                </a:solidFill>
                <a:latin typeface="Segoe UI" pitchFamily="34" charset="0"/>
                <a:ea typeface="Segoe UI" pitchFamily="34" charset="0"/>
                <a:cs typeface="Segoe UI" pitchFamily="34" charset="0"/>
              </a:rPr>
            </a:br>
            <a:r>
              <a:rPr lang="en-US" b="1" dirty="0">
                <a:solidFill>
                  <a:schemeClr val="bg1"/>
                </a:solidFill>
                <a:latin typeface="Segoe UI" pitchFamily="34" charset="0"/>
                <a:ea typeface="Segoe UI" pitchFamily="34" charset="0"/>
                <a:cs typeface="Segoe UI" pitchFamily="34" charset="0"/>
              </a:rPr>
              <a:t>some opioids</a:t>
            </a:r>
          </a:p>
        </p:txBody>
      </p:sp>
      <p:grpSp>
        <p:nvGrpSpPr>
          <p:cNvPr id="15" name="Group 14"/>
          <p:cNvGrpSpPr/>
          <p:nvPr/>
        </p:nvGrpSpPr>
        <p:grpSpPr>
          <a:xfrm>
            <a:off x="7772400" y="250044"/>
            <a:ext cx="1075143" cy="892956"/>
            <a:chOff x="7230657" y="0"/>
            <a:chExt cx="1820400" cy="1511926"/>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1605" y="0"/>
              <a:ext cx="1033314" cy="1511926"/>
            </a:xfrm>
            <a:prstGeom prst="rect">
              <a:avLst/>
            </a:prstGeom>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700000">
              <a:off x="7405617" y="87693"/>
              <a:ext cx="1465290" cy="164446"/>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30657" y="425136"/>
              <a:ext cx="508066" cy="733872"/>
            </a:xfrm>
            <a:prstGeom prst="rect">
              <a:avLst/>
            </a:prstGeom>
          </p:spPr>
        </p:pic>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42991" y="61660"/>
              <a:ext cx="508066" cy="733872"/>
            </a:xfrm>
            <a:prstGeom prst="rect">
              <a:avLst/>
            </a:prstGeom>
          </p:spPr>
        </p:pic>
      </p:grpSp>
    </p:spTree>
    <p:extLst>
      <p:ext uri="{BB962C8B-B14F-4D97-AF65-F5344CB8AC3E}">
        <p14:creationId xmlns:p14="http://schemas.microsoft.com/office/powerpoint/2010/main" val="174215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Opioid Tolerant</a:t>
            </a:r>
          </a:p>
        </p:txBody>
      </p:sp>
      <p:sp>
        <p:nvSpPr>
          <p:cNvPr id="7" name="Slide Number Placeholder 6"/>
          <p:cNvSpPr>
            <a:spLocks noGrp="1"/>
          </p:cNvSpPr>
          <p:nvPr>
            <p:ph type="sldNum" sz="quarter" idx="12"/>
          </p:nvPr>
        </p:nvSpPr>
        <p:spPr>
          <a:xfrm>
            <a:off x="228600" y="6400800"/>
            <a:ext cx="1600200" cy="235400"/>
          </a:xfrm>
        </p:spPr>
        <p:txBody>
          <a:bodyPr/>
          <a:lstStyle/>
          <a:p>
            <a:fld id="{AC93B9EA-9F07-41CA-8155-9C9A9F70FA14}" type="slidenum">
              <a:rPr lang="en-US" smtClean="0"/>
              <a:pPr/>
              <a:t>105</a:t>
            </a:fld>
            <a:r>
              <a:rPr lang="en-US" dirty="0"/>
              <a:t>   |   © CO*RE 2015 </a:t>
            </a:r>
          </a:p>
        </p:txBody>
      </p:sp>
      <p:sp>
        <p:nvSpPr>
          <p:cNvPr id="4" name="Right Brace 3"/>
          <p:cNvSpPr/>
          <p:nvPr/>
        </p:nvSpPr>
        <p:spPr>
          <a:xfrm>
            <a:off x="6262687" y="4114800"/>
            <a:ext cx="457429" cy="1981200"/>
          </a:xfrm>
          <a:prstGeom prst="rightBrace">
            <a:avLst>
              <a:gd name="adj1" fmla="val 58311"/>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Segoe UI Light" pitchFamily="34" charset="0"/>
            </a:endParaRPr>
          </a:p>
        </p:txBody>
      </p:sp>
      <p:sp>
        <p:nvSpPr>
          <p:cNvPr id="11" name="TextBox 10"/>
          <p:cNvSpPr txBox="1"/>
          <p:nvPr/>
        </p:nvSpPr>
        <p:spPr>
          <a:xfrm>
            <a:off x="476250" y="937986"/>
            <a:ext cx="8515350" cy="609600"/>
          </a:xfrm>
          <a:prstGeom prst="rect">
            <a:avLst/>
          </a:prstGeom>
          <a:noFill/>
        </p:spPr>
        <p:txBody>
          <a:bodyPr wrap="square" rtlCol="0">
            <a:noAutofit/>
          </a:bodyPr>
          <a:lstStyle/>
          <a:p>
            <a:pPr>
              <a:lnSpc>
                <a:spcPct val="80000"/>
              </a:lnSpc>
            </a:pPr>
            <a:r>
              <a:rPr lang="en-US" sz="2400" b="1" i="1" dirty="0">
                <a:solidFill>
                  <a:schemeClr val="accent1"/>
                </a:solidFill>
                <a:latin typeface="Segoe UI" pitchFamily="34" charset="0"/>
                <a:ea typeface="Segoe UI" pitchFamily="34" charset="0"/>
                <a:cs typeface="Segoe UI" pitchFamily="34" charset="0"/>
              </a:rPr>
              <a:t>Tolerance to sedating &amp; respiratory-depressant effects is </a:t>
            </a:r>
            <a:br>
              <a:rPr lang="en-US" sz="2400" b="1" i="1" dirty="0">
                <a:solidFill>
                  <a:schemeClr val="accent1"/>
                </a:solidFill>
                <a:latin typeface="Segoe UI" pitchFamily="34" charset="0"/>
                <a:ea typeface="Segoe UI" pitchFamily="34" charset="0"/>
                <a:cs typeface="Segoe UI" pitchFamily="34" charset="0"/>
              </a:rPr>
            </a:br>
            <a:r>
              <a:rPr lang="en-US" sz="2400" b="1" i="1" dirty="0">
                <a:solidFill>
                  <a:schemeClr val="accent1"/>
                </a:solidFill>
                <a:latin typeface="Segoe UI" pitchFamily="34" charset="0"/>
                <a:ea typeface="Segoe UI" pitchFamily="34" charset="0"/>
                <a:cs typeface="Segoe UI" pitchFamily="34" charset="0"/>
              </a:rPr>
              <a:t>critical to safe use of certain ER/LA opioid products, dosage unit strengths, or doses </a:t>
            </a:r>
          </a:p>
        </p:txBody>
      </p:sp>
      <p:sp>
        <p:nvSpPr>
          <p:cNvPr id="12" name="Rounded Rectangle 11"/>
          <p:cNvSpPr/>
          <p:nvPr/>
        </p:nvSpPr>
        <p:spPr>
          <a:xfrm>
            <a:off x="342900" y="1912108"/>
            <a:ext cx="8395556" cy="1288293"/>
          </a:xfrm>
          <a:prstGeom prst="roundRect">
            <a:avLst>
              <a:gd name="adj" fmla="val 117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800" b="1" dirty="0">
                <a:latin typeface="Segoe UI" pitchFamily="34" charset="0"/>
                <a:ea typeface="Segoe UI" pitchFamily="34" charset="0"/>
                <a:cs typeface="Segoe UI" pitchFamily="34" charset="0"/>
              </a:rPr>
              <a:t>Patients must be opioid tolerant before using</a:t>
            </a:r>
          </a:p>
          <a:p>
            <a:pPr marL="628650" lvl="3" indent="-171450">
              <a:spcBef>
                <a:spcPts val="600"/>
              </a:spcBef>
              <a:buClr>
                <a:schemeClr val="bg1"/>
              </a:buClr>
              <a:buSzPct val="90000"/>
              <a:buFont typeface="Arial" pitchFamily="34" charset="0"/>
              <a:buChar cha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Any strength of transdermal fentanyl or hydromorphone ER </a:t>
            </a:r>
          </a:p>
          <a:p>
            <a:pPr marL="628650" lvl="3" indent="-171450">
              <a:spcBef>
                <a:spcPts val="600"/>
              </a:spcBef>
              <a:buClr>
                <a:schemeClr val="bg1"/>
              </a:buClr>
              <a:buSzPct val="90000"/>
              <a:buFont typeface="Arial" pitchFamily="34" charset="0"/>
              <a:buChar cha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Certain strengths or daily doses of other ER products</a:t>
            </a:r>
          </a:p>
        </p:txBody>
      </p:sp>
      <p:sp>
        <p:nvSpPr>
          <p:cNvPr id="13" name="Rounded Rectangle 12"/>
          <p:cNvSpPr/>
          <p:nvPr/>
        </p:nvSpPr>
        <p:spPr>
          <a:xfrm>
            <a:off x="342900" y="3276600"/>
            <a:ext cx="5753100" cy="2895600"/>
          </a:xfrm>
          <a:prstGeom prst="roundRect">
            <a:avLst>
              <a:gd name="adj" fmla="val 582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nSpc>
                <a:spcPct val="90000"/>
              </a:lnSpc>
              <a:spcBef>
                <a:spcPct val="20000"/>
              </a:spcBef>
              <a:buClr>
                <a:srgbClr val="836581"/>
              </a:buClr>
              <a:buSzPct val="85000"/>
            </a:pPr>
            <a:r>
              <a:rPr lang="en-US" sz="2800" b="1" dirty="0">
                <a:solidFill>
                  <a:schemeClr val="accent2">
                    <a:lumMod val="75000"/>
                  </a:schemeClr>
                </a:solidFill>
                <a:latin typeface="Segoe UI" panose="020B0502040204020203" pitchFamily="34" charset="0"/>
                <a:ea typeface="Segoe UI" panose="020B0502040204020203" pitchFamily="34" charset="0"/>
                <a:cs typeface="Segoe UI" panose="020B0502040204020203" pitchFamily="34" charset="0"/>
              </a:rPr>
              <a:t>Opioid-tolerant patients are those taking at least</a:t>
            </a:r>
          </a:p>
          <a:p>
            <a:pPr marL="400050" lvl="2" indent="-171450">
              <a:spcBef>
                <a:spcPts val="400"/>
              </a:spcBef>
              <a:buClr>
                <a:schemeClr val="accent2"/>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60 mg oral morphine/day</a:t>
            </a:r>
          </a:p>
          <a:p>
            <a:pPr marL="400050" lvl="2" indent="-171450">
              <a:spcBef>
                <a:spcPts val="400"/>
              </a:spcBef>
              <a:buClr>
                <a:schemeClr val="accent2"/>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25 mcg transdermal fentanyl/hr</a:t>
            </a:r>
          </a:p>
          <a:p>
            <a:pPr marL="400050" lvl="2" indent="-171450">
              <a:spcBef>
                <a:spcPts val="400"/>
              </a:spcBef>
              <a:buClr>
                <a:schemeClr val="accent2"/>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30 mg oral oxycodone/day</a:t>
            </a:r>
          </a:p>
          <a:p>
            <a:pPr marL="400050" lvl="2" indent="-171450">
              <a:spcBef>
                <a:spcPts val="400"/>
              </a:spcBef>
              <a:buClr>
                <a:schemeClr val="accent2"/>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8 mg oral hydromorphone/day</a:t>
            </a:r>
          </a:p>
          <a:p>
            <a:pPr marL="400050" lvl="2" indent="-171450">
              <a:spcBef>
                <a:spcPts val="400"/>
              </a:spcBef>
              <a:buClr>
                <a:schemeClr val="accent2"/>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25 mg oral oxymorphone/day</a:t>
            </a:r>
          </a:p>
          <a:p>
            <a:pPr marL="400050" lvl="2" indent="-171450">
              <a:spcBef>
                <a:spcPts val="400"/>
              </a:spcBef>
              <a:buClr>
                <a:schemeClr val="accent2"/>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An equianalgesic dose of another opioid</a:t>
            </a:r>
            <a:r>
              <a:rPr lang="en-US" dirty="0">
                <a:solidFill>
                  <a:prstClr val="black">
                    <a:lumMod val="65000"/>
                    <a:lumOff val="35000"/>
                  </a:prstClr>
                </a:solidFill>
                <a:latin typeface="Segoe UI" panose="020B0502040204020203" pitchFamily="34" charset="0"/>
                <a:ea typeface="Segoe UI" panose="020B0502040204020203" pitchFamily="34" charset="0"/>
                <a:cs typeface="Segoe UI" panose="020B0502040204020203" pitchFamily="34" charset="0"/>
              </a:rPr>
              <a:t>	</a:t>
            </a:r>
          </a:p>
        </p:txBody>
      </p:sp>
      <p:sp>
        <p:nvSpPr>
          <p:cNvPr id="3" name="TextBox 2"/>
          <p:cNvSpPr txBox="1"/>
          <p:nvPr/>
        </p:nvSpPr>
        <p:spPr>
          <a:xfrm>
            <a:off x="6781800" y="4667250"/>
            <a:ext cx="914400" cy="914400"/>
          </a:xfrm>
          <a:prstGeom prst="rect">
            <a:avLst/>
          </a:prstGeom>
          <a:noFill/>
        </p:spPr>
        <p:txBody>
          <a:bodyPr wrap="none" rtlCol="0">
            <a:noAutofit/>
          </a:bodyPr>
          <a:lstStyle/>
          <a:p>
            <a:pPr>
              <a:lnSpc>
                <a:spcPct val="90000"/>
              </a:lnSpc>
            </a:pPr>
            <a:r>
              <a:rPr lang="en-US" sz="2800" b="1" dirty="0">
                <a:solidFill>
                  <a:schemeClr val="accent3"/>
                </a:solidFill>
                <a:latin typeface="Segoe UI" pitchFamily="34" charset="0"/>
                <a:ea typeface="Segoe UI" pitchFamily="34" charset="0"/>
                <a:cs typeface="Segoe UI" pitchFamily="34" charset="0"/>
              </a:rPr>
              <a:t>FOR 1 WK</a:t>
            </a:r>
            <a:br>
              <a:rPr lang="en-US" sz="2800" b="1" dirty="0">
                <a:solidFill>
                  <a:schemeClr val="accent3"/>
                </a:solidFill>
                <a:latin typeface="Segoe UI" pitchFamily="34" charset="0"/>
                <a:ea typeface="Segoe UI" pitchFamily="34" charset="0"/>
                <a:cs typeface="Segoe UI" pitchFamily="34" charset="0"/>
              </a:rPr>
            </a:br>
            <a:r>
              <a:rPr lang="en-US" sz="2800" b="1" dirty="0">
                <a:solidFill>
                  <a:schemeClr val="accent3"/>
                </a:solidFill>
                <a:latin typeface="Segoe UI" pitchFamily="34" charset="0"/>
                <a:ea typeface="Segoe UI" pitchFamily="34" charset="0"/>
                <a:cs typeface="Segoe UI" pitchFamily="34" charset="0"/>
              </a:rPr>
              <a:t>OR LONGER</a:t>
            </a:r>
          </a:p>
        </p:txBody>
      </p:sp>
    </p:spTree>
    <p:extLst>
      <p:ext uri="{BB962C8B-B14F-4D97-AF65-F5344CB8AC3E}">
        <p14:creationId xmlns:p14="http://schemas.microsoft.com/office/powerpoint/2010/main" val="132097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Instructions: ER/LA Opioids</a:t>
            </a:r>
          </a:p>
        </p:txBody>
      </p:sp>
      <p:sp>
        <p:nvSpPr>
          <p:cNvPr id="5" name="Slide Number Placeholder 4"/>
          <p:cNvSpPr>
            <a:spLocks noGrp="1"/>
          </p:cNvSpPr>
          <p:nvPr>
            <p:ph type="sldNum" sz="quarter" idx="12"/>
          </p:nvPr>
        </p:nvSpPr>
        <p:spPr/>
        <p:txBody>
          <a:bodyPr/>
          <a:lstStyle/>
          <a:p>
            <a:fld id="{AC93B9EA-9F07-41CA-8155-9C9A9F70FA14}" type="slidenum">
              <a:rPr lang="en-US" smtClean="0"/>
              <a:pPr/>
              <a:t>106</a:t>
            </a:fld>
            <a:r>
              <a:rPr lang="en-US" dirty="0"/>
              <a:t>   |   © CO*RE 2015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7494596" y="228600"/>
            <a:ext cx="1397554" cy="578878"/>
          </a:xfrm>
          <a:prstGeom prst="rect">
            <a:avLst/>
          </a:prstGeom>
        </p:spPr>
      </p:pic>
      <p:grpSp>
        <p:nvGrpSpPr>
          <p:cNvPr id="3" name="Group 2"/>
          <p:cNvGrpSpPr/>
          <p:nvPr/>
        </p:nvGrpSpPr>
        <p:grpSpPr>
          <a:xfrm>
            <a:off x="457200" y="1219200"/>
            <a:ext cx="8229600" cy="4648200"/>
            <a:chOff x="3581400" y="1219200"/>
            <a:chExt cx="4876801" cy="4446460"/>
          </a:xfrm>
        </p:grpSpPr>
        <p:sp>
          <p:nvSpPr>
            <p:cNvPr id="7" name="Rounded Rectangle 6"/>
            <p:cNvSpPr/>
            <p:nvPr/>
          </p:nvSpPr>
          <p:spPr>
            <a:xfrm>
              <a:off x="3581400" y="3505200"/>
              <a:ext cx="2362201" cy="2160460"/>
            </a:xfrm>
            <a:prstGeom prst="roundRect">
              <a:avLst>
                <a:gd name="adj" fmla="val 1104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2600" b="1" dirty="0">
                  <a:latin typeface="Segoe UI" pitchFamily="34" charset="0"/>
                  <a:ea typeface="Segoe UI" pitchFamily="34" charset="0"/>
                  <a:cs typeface="Segoe UI" pitchFamily="34" charset="0"/>
                </a:rPr>
                <a:t>Refer to product information for titration interval</a:t>
              </a:r>
            </a:p>
          </p:txBody>
        </p:sp>
        <p:sp>
          <p:nvSpPr>
            <p:cNvPr id="8" name="Rounded Rectangle 7"/>
            <p:cNvSpPr/>
            <p:nvPr/>
          </p:nvSpPr>
          <p:spPr>
            <a:xfrm>
              <a:off x="6096000" y="3505200"/>
              <a:ext cx="2362201" cy="2160460"/>
            </a:xfrm>
            <a:prstGeom prst="roundRect">
              <a:avLst>
                <a:gd name="adj" fmla="val 1048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57150" algn="ctr"/>
              <a:r>
                <a:rPr lang="en-US" sz="2600" b="1" dirty="0">
                  <a:latin typeface="Segoe UI" pitchFamily="34" charset="0"/>
                  <a:ea typeface="Segoe UI" pitchFamily="34" charset="0"/>
                  <a:cs typeface="Segoe UI" pitchFamily="34" charset="0"/>
                </a:rPr>
                <a:t>Continually </a:t>
              </a:r>
              <a:br>
                <a:rPr lang="en-US" sz="2600" b="1" dirty="0">
                  <a:latin typeface="Segoe UI" pitchFamily="34" charset="0"/>
                  <a:ea typeface="Segoe UI" pitchFamily="34" charset="0"/>
                  <a:cs typeface="Segoe UI" pitchFamily="34" charset="0"/>
                </a:rPr>
              </a:br>
              <a:r>
                <a:rPr lang="en-US" sz="2600" b="1" dirty="0">
                  <a:latin typeface="Segoe UI" pitchFamily="34" charset="0"/>
                  <a:ea typeface="Segoe UI" pitchFamily="34" charset="0"/>
                  <a:cs typeface="Segoe UI" pitchFamily="34" charset="0"/>
                </a:rPr>
                <a:t>re-evaluate to assess maintenance of </a:t>
              </a:r>
              <a:br>
                <a:rPr lang="en-US" sz="2600" b="1" dirty="0">
                  <a:latin typeface="Segoe UI" pitchFamily="34" charset="0"/>
                  <a:ea typeface="Segoe UI" pitchFamily="34" charset="0"/>
                  <a:cs typeface="Segoe UI" pitchFamily="34" charset="0"/>
                </a:rPr>
              </a:br>
              <a:r>
                <a:rPr lang="en-US" sz="2600" b="1" dirty="0">
                  <a:latin typeface="Segoe UI" pitchFamily="34" charset="0"/>
                  <a:ea typeface="Segoe UI" pitchFamily="34" charset="0"/>
                  <a:cs typeface="Segoe UI" pitchFamily="34" charset="0"/>
                </a:rPr>
                <a:t>pain control &amp; </a:t>
              </a:r>
              <a:br>
                <a:rPr lang="en-US" sz="2600" b="1" dirty="0">
                  <a:latin typeface="Segoe UI" pitchFamily="34" charset="0"/>
                  <a:ea typeface="Segoe UI" pitchFamily="34" charset="0"/>
                  <a:cs typeface="Segoe UI" pitchFamily="34" charset="0"/>
                </a:rPr>
              </a:br>
              <a:r>
                <a:rPr lang="en-US" sz="2600" b="1" dirty="0">
                  <a:latin typeface="Segoe UI" pitchFamily="34" charset="0"/>
                  <a:ea typeface="Segoe UI" pitchFamily="34" charset="0"/>
                  <a:cs typeface="Segoe UI" pitchFamily="34" charset="0"/>
                </a:rPr>
                <a:t>emergence of AEs</a:t>
              </a:r>
            </a:p>
          </p:txBody>
        </p:sp>
        <p:sp>
          <p:nvSpPr>
            <p:cNvPr id="10" name="Rounded Rectangle 9"/>
            <p:cNvSpPr/>
            <p:nvPr/>
          </p:nvSpPr>
          <p:spPr>
            <a:xfrm>
              <a:off x="6095999" y="1237539"/>
              <a:ext cx="2362201" cy="2160460"/>
            </a:xfrm>
            <a:prstGeom prst="roundRect">
              <a:avLst>
                <a:gd name="adj" fmla="val 93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57150" algn="ctr"/>
              <a:r>
                <a:rPr lang="en-US" sz="2600" b="1" dirty="0">
                  <a:latin typeface="Segoe UI" pitchFamily="34" charset="0"/>
                  <a:ea typeface="Segoe UI" pitchFamily="34" charset="0"/>
                  <a:cs typeface="Segoe UI" pitchFamily="34" charset="0"/>
                </a:rPr>
                <a:t>Times required </a:t>
              </a:r>
              <a:br>
                <a:rPr lang="en-US" sz="2600" b="1" dirty="0">
                  <a:latin typeface="Segoe UI" pitchFamily="34" charset="0"/>
                  <a:ea typeface="Segoe UI" pitchFamily="34" charset="0"/>
                  <a:cs typeface="Segoe UI" pitchFamily="34" charset="0"/>
                </a:rPr>
              </a:br>
              <a:r>
                <a:rPr lang="en-US" sz="2600" b="1" dirty="0">
                  <a:latin typeface="Segoe UI" pitchFamily="34" charset="0"/>
                  <a:ea typeface="Segoe UI" pitchFamily="34" charset="0"/>
                  <a:cs typeface="Segoe UI" pitchFamily="34" charset="0"/>
                </a:rPr>
                <a:t>to reach </a:t>
              </a:r>
              <a:br>
                <a:rPr lang="en-US" sz="2600" b="1" dirty="0">
                  <a:latin typeface="Segoe UI" pitchFamily="34" charset="0"/>
                  <a:ea typeface="Segoe UI" pitchFamily="34" charset="0"/>
                  <a:cs typeface="Segoe UI" pitchFamily="34" charset="0"/>
                </a:rPr>
              </a:br>
              <a:r>
                <a:rPr lang="en-US" sz="2600" b="1" dirty="0">
                  <a:latin typeface="Segoe UI" pitchFamily="34" charset="0"/>
                  <a:ea typeface="Segoe UI" pitchFamily="34" charset="0"/>
                  <a:cs typeface="Segoe UI" pitchFamily="34" charset="0"/>
                </a:rPr>
                <a:t>steady-state plasma concentrations </a:t>
              </a:r>
              <a:br>
                <a:rPr lang="en-US" sz="2600" b="1" dirty="0">
                  <a:latin typeface="Segoe UI" pitchFamily="34" charset="0"/>
                  <a:ea typeface="Segoe UI" pitchFamily="34" charset="0"/>
                  <a:cs typeface="Segoe UI" pitchFamily="34" charset="0"/>
                </a:rPr>
              </a:br>
              <a:r>
                <a:rPr lang="en-US" sz="2600" b="1" dirty="0">
                  <a:latin typeface="Segoe UI" pitchFamily="34" charset="0"/>
                  <a:ea typeface="Segoe UI" pitchFamily="34" charset="0"/>
                  <a:cs typeface="Segoe UI" pitchFamily="34" charset="0"/>
                </a:rPr>
                <a:t>are product-specific</a:t>
              </a:r>
            </a:p>
          </p:txBody>
        </p:sp>
        <p:sp>
          <p:nvSpPr>
            <p:cNvPr id="12" name="Rounded Rectangle 11"/>
            <p:cNvSpPr/>
            <p:nvPr/>
          </p:nvSpPr>
          <p:spPr>
            <a:xfrm>
              <a:off x="3581400" y="1219200"/>
              <a:ext cx="2362201" cy="2180040"/>
            </a:xfrm>
            <a:prstGeom prst="roundRect">
              <a:avLst>
                <a:gd name="adj" fmla="val 1165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2600" b="1" dirty="0">
                  <a:latin typeface="Segoe UI" pitchFamily="34" charset="0"/>
                  <a:ea typeface="Segoe UI" pitchFamily="34" charset="0"/>
                  <a:cs typeface="Segoe UI" pitchFamily="34" charset="0"/>
                </a:rPr>
                <a:t>Individually titrate to a dose that provides adequate analgesia </a:t>
              </a:r>
              <a:br>
                <a:rPr lang="en-US" sz="2600" b="1" dirty="0">
                  <a:latin typeface="Segoe UI" pitchFamily="34" charset="0"/>
                  <a:ea typeface="Segoe UI" pitchFamily="34" charset="0"/>
                  <a:cs typeface="Segoe UI" pitchFamily="34" charset="0"/>
                </a:rPr>
              </a:br>
              <a:r>
                <a:rPr lang="en-US" sz="2600" b="1" dirty="0">
                  <a:latin typeface="Segoe UI" pitchFamily="34" charset="0"/>
                  <a:ea typeface="Segoe UI" pitchFamily="34" charset="0"/>
                  <a:cs typeface="Segoe UI" pitchFamily="34" charset="0"/>
                </a:rPr>
                <a:t>&amp; minimizes </a:t>
              </a:r>
              <a:br>
                <a:rPr lang="en-US" sz="2600" b="1" dirty="0">
                  <a:latin typeface="Segoe UI" pitchFamily="34" charset="0"/>
                  <a:ea typeface="Segoe UI" pitchFamily="34" charset="0"/>
                  <a:cs typeface="Segoe UI" pitchFamily="34" charset="0"/>
                </a:rPr>
              </a:br>
              <a:r>
                <a:rPr lang="en-US" sz="2600" b="1" dirty="0">
                  <a:latin typeface="Segoe UI" pitchFamily="34" charset="0"/>
                  <a:ea typeface="Segoe UI" pitchFamily="34" charset="0"/>
                  <a:cs typeface="Segoe UI" pitchFamily="34" charset="0"/>
                </a:rPr>
                <a:t>adverse reactions </a:t>
              </a:r>
            </a:p>
          </p:txBody>
        </p:sp>
      </p:grpSp>
    </p:spTree>
    <p:extLst>
      <p:ext uri="{BB962C8B-B14F-4D97-AF65-F5344CB8AC3E}">
        <p14:creationId xmlns:p14="http://schemas.microsoft.com/office/powerpoint/2010/main" val="11691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txBox="1">
            <a:spLocks/>
          </p:cNvSpPr>
          <p:nvPr/>
        </p:nvSpPr>
        <p:spPr>
          <a:xfrm>
            <a:off x="304800" y="6481481"/>
            <a:ext cx="2209800" cy="146493"/>
          </a:xfrm>
          <a:prstGeom prst="rect">
            <a:avLst/>
          </a:prstGeom>
        </p:spPr>
        <p:txBody>
          <a:bodyPr vert="horz" lIns="91440" tIns="45720" rIns="91440" bIns="45720" rtlCol="0" anchor="ctr"/>
          <a:lstStyle>
            <a:defPPr>
              <a:defRPr lang="en-US"/>
            </a:defPPr>
            <a:lvl1pPr marL="0" algn="l" defTabSz="914400" rtl="0" eaLnBrk="1" latinLnBrk="0" hangingPunct="1">
              <a:defRPr sz="800" b="1" kern="120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93B9EA-9F07-41CA-8155-9C9A9F70FA14}" type="slidenum">
              <a:rPr lang="en-US" smtClean="0"/>
              <a:pPr/>
              <a:t>107</a:t>
            </a:fld>
            <a:r>
              <a:rPr lang="en-US" dirty="0"/>
              <a:t>   |   © CO*RE 2015</a:t>
            </a:r>
          </a:p>
        </p:txBody>
      </p:sp>
      <p:sp>
        <p:nvSpPr>
          <p:cNvPr id="13" name="TextBox 12"/>
          <p:cNvSpPr txBox="1"/>
          <p:nvPr/>
        </p:nvSpPr>
        <p:spPr>
          <a:xfrm>
            <a:off x="6065441" y="6350976"/>
            <a:ext cx="2621359" cy="276999"/>
          </a:xfrm>
          <a:prstGeom prst="rect">
            <a:avLst/>
          </a:prstGeom>
          <a:noFill/>
        </p:spPr>
        <p:txBody>
          <a:bodyPr wrap="none" rtlCol="0">
            <a:spAutoFit/>
          </a:bodyPr>
          <a:lstStyle/>
          <a:p>
            <a:r>
              <a:rPr lang="en-US" sz="12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Collaborative for REMS Education</a:t>
            </a: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558945"/>
            <a:ext cx="9144000" cy="256032"/>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0080" y="6140895"/>
            <a:ext cx="402034" cy="418050"/>
          </a:xfrm>
          <a:prstGeom prst="rect">
            <a:avLst/>
          </a:prstGeom>
        </p:spPr>
      </p:pic>
      <p:sp>
        <p:nvSpPr>
          <p:cNvPr id="19" name="TextBox 18"/>
          <p:cNvSpPr txBox="1"/>
          <p:nvPr/>
        </p:nvSpPr>
        <p:spPr>
          <a:xfrm>
            <a:off x="457200" y="5638800"/>
            <a:ext cx="7067550" cy="609600"/>
          </a:xfrm>
          <a:prstGeom prst="rect">
            <a:avLst/>
          </a:prstGeom>
          <a:noFill/>
        </p:spPr>
        <p:txBody>
          <a:bodyPr wrap="square" rtlCol="0" anchor="ctr">
            <a:noAutofit/>
          </a:bodyPr>
          <a:lstStyle/>
          <a:p>
            <a:r>
              <a:rPr lang="en-US" sz="2800" b="1" i="1" dirty="0">
                <a:solidFill>
                  <a:schemeClr val="accent4"/>
                </a:solidFill>
                <a:latin typeface="Segoe UI" pitchFamily="34" charset="0"/>
                <a:ea typeface="Segoe UI" pitchFamily="34" charset="0"/>
                <a:cs typeface="Segoe UI" pitchFamily="34" charset="0"/>
              </a:rPr>
              <a:t>Do not abruptly discontinue</a:t>
            </a:r>
          </a:p>
        </p:txBody>
      </p:sp>
      <p:sp>
        <p:nvSpPr>
          <p:cNvPr id="16" name="Rounded Rectangle 15"/>
          <p:cNvSpPr/>
          <p:nvPr/>
        </p:nvSpPr>
        <p:spPr>
          <a:xfrm>
            <a:off x="3280611" y="1294645"/>
            <a:ext cx="2735179" cy="437973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marL="57150" algn="ctr"/>
            <a:r>
              <a:rPr lang="en-US" sz="2400" dirty="0">
                <a:latin typeface="Segoe UI" pitchFamily="34" charset="0"/>
                <a:ea typeface="Segoe UI" pitchFamily="34" charset="0"/>
                <a:cs typeface="Segoe UI" pitchFamily="34" charset="0"/>
              </a:rPr>
              <a:t>If pain increases,</a:t>
            </a:r>
            <a:br>
              <a:rPr lang="en-US" sz="2400" dirty="0">
                <a:latin typeface="Segoe UI" pitchFamily="34" charset="0"/>
                <a:ea typeface="Segoe UI" pitchFamily="34" charset="0"/>
                <a:cs typeface="Segoe UI" pitchFamily="34" charset="0"/>
              </a:rPr>
            </a:br>
            <a:r>
              <a:rPr lang="en-US" sz="2400" dirty="0">
                <a:latin typeface="Segoe UI" pitchFamily="34" charset="0"/>
                <a:ea typeface="Segoe UI" pitchFamily="34" charset="0"/>
                <a:cs typeface="Segoe UI" pitchFamily="34" charset="0"/>
              </a:rPr>
              <a:t>attempt to identify </a:t>
            </a:r>
            <a:br>
              <a:rPr lang="en-US" sz="2400" dirty="0">
                <a:latin typeface="Segoe UI" pitchFamily="34" charset="0"/>
                <a:ea typeface="Segoe UI" pitchFamily="34" charset="0"/>
                <a:cs typeface="Segoe UI" pitchFamily="34" charset="0"/>
              </a:rPr>
            </a:br>
            <a:r>
              <a:rPr lang="en-US" sz="2400" dirty="0">
                <a:latin typeface="Segoe UI" pitchFamily="34" charset="0"/>
                <a:ea typeface="Segoe UI" pitchFamily="34" charset="0"/>
                <a:cs typeface="Segoe UI" pitchFamily="34" charset="0"/>
              </a:rPr>
              <a:t>source, while adjusting dose</a:t>
            </a:r>
          </a:p>
        </p:txBody>
      </p:sp>
      <p:sp>
        <p:nvSpPr>
          <p:cNvPr id="20" name="Rounded Rectangle 19"/>
          <p:cNvSpPr/>
          <p:nvPr/>
        </p:nvSpPr>
        <p:spPr>
          <a:xfrm>
            <a:off x="457201" y="1257468"/>
            <a:ext cx="2735179" cy="441943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r>
              <a:rPr lang="en-US" sz="2400" dirty="0">
                <a:latin typeface="Segoe UI" pitchFamily="34" charset="0"/>
                <a:ea typeface="Segoe UI" pitchFamily="34" charset="0"/>
                <a:cs typeface="Segoe UI" pitchFamily="34" charset="0"/>
              </a:rPr>
              <a:t>During chronic therapy, especially for non-cancer-related pain, periodically reassess the continued need for opioids</a:t>
            </a:r>
          </a:p>
        </p:txBody>
      </p:sp>
      <p:sp>
        <p:nvSpPr>
          <p:cNvPr id="21" name="Rounded Rectangle 20"/>
          <p:cNvSpPr/>
          <p:nvPr/>
        </p:nvSpPr>
        <p:spPr>
          <a:xfrm>
            <a:off x="6104022" y="1294645"/>
            <a:ext cx="2735179" cy="437973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marL="57150" algn="ctr"/>
            <a:r>
              <a:rPr lang="en-US" sz="2400" dirty="0">
                <a:latin typeface="Segoe UI" pitchFamily="34" charset="0"/>
                <a:ea typeface="Segoe UI" pitchFamily="34" charset="0"/>
                <a:cs typeface="Segoe UI" pitchFamily="34" charset="0"/>
              </a:rPr>
              <a:t>When an ER/LA opioid is no longer required, gradually titrate dose downward to prevent signs &amp; symptoms of withdrawal in physically dependent patients</a:t>
            </a:r>
          </a:p>
        </p:txBody>
      </p:sp>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flipV="1">
            <a:off x="7494596" y="228600"/>
            <a:ext cx="1397554" cy="578878"/>
          </a:xfrm>
          <a:prstGeom prst="rect">
            <a:avLst/>
          </a:prstGeom>
        </p:spPr>
      </p:pic>
      <p:sp>
        <p:nvSpPr>
          <p:cNvPr id="23" name="Title 1"/>
          <p:cNvSpPr>
            <a:spLocks noGrp="1"/>
          </p:cNvSpPr>
          <p:nvPr>
            <p:ph type="title"/>
          </p:nvPr>
        </p:nvSpPr>
        <p:spPr>
          <a:xfrm>
            <a:off x="457200" y="228600"/>
            <a:ext cx="8434950" cy="990600"/>
          </a:xfrm>
        </p:spPr>
        <p:txBody>
          <a:bodyPr>
            <a:noAutofit/>
          </a:bodyPr>
          <a:lstStyle/>
          <a:p>
            <a:r>
              <a:rPr lang="en-US" dirty="0"/>
              <a:t>Key Instructions: ER/LA Opioids, </a:t>
            </a:r>
            <a:br>
              <a:rPr lang="en-US" dirty="0"/>
            </a:br>
            <a:r>
              <a:rPr lang="en-US" sz="2400" dirty="0"/>
              <a:t>cont’d</a:t>
            </a:r>
          </a:p>
        </p:txBody>
      </p:sp>
    </p:spTree>
    <p:extLst>
      <p:ext uri="{BB962C8B-B14F-4D97-AF65-F5344CB8AC3E}">
        <p14:creationId xmlns:p14="http://schemas.microsoft.com/office/powerpoint/2010/main" val="239381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Drug Information for </a:t>
            </a:r>
            <a:br>
              <a:rPr lang="en-US" dirty="0"/>
            </a:br>
            <a:r>
              <a:rPr lang="en-US" dirty="0"/>
              <a:t>This Class</a:t>
            </a:r>
          </a:p>
        </p:txBody>
      </p:sp>
      <p:sp>
        <p:nvSpPr>
          <p:cNvPr id="4" name="Slide Number Placeholder 3"/>
          <p:cNvSpPr>
            <a:spLocks noGrp="1"/>
          </p:cNvSpPr>
          <p:nvPr>
            <p:ph type="sldNum" sz="quarter" idx="12"/>
          </p:nvPr>
        </p:nvSpPr>
        <p:spPr/>
        <p:txBody>
          <a:bodyPr/>
          <a:lstStyle/>
          <a:p>
            <a:fld id="{AC93B9EA-9F07-41CA-8155-9C9A9F70FA14}" type="slidenum">
              <a:rPr lang="en-US" smtClean="0"/>
              <a:pPr/>
              <a:t>108</a:t>
            </a:fld>
            <a:r>
              <a:rPr lang="en-US" dirty="0"/>
              <a:t>   |   © CO*RE 2015 </a:t>
            </a:r>
          </a:p>
        </p:txBody>
      </p:sp>
      <p:sp>
        <p:nvSpPr>
          <p:cNvPr id="8" name="Rectangle 7"/>
          <p:cNvSpPr/>
          <p:nvPr/>
        </p:nvSpPr>
        <p:spPr>
          <a:xfrm>
            <a:off x="381000" y="2827019"/>
            <a:ext cx="2769870" cy="32218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rtlCol="0" anchor="t" anchorCtr="0"/>
          <a:lstStyle/>
          <a:p>
            <a:pPr marL="171450" lvl="1" indent="-171450">
              <a:spcAft>
                <a:spcPts val="500"/>
              </a:spcAft>
              <a:buClr>
                <a:srgbClr val="836581"/>
              </a:buClr>
              <a:buSzPct val="85000"/>
              <a:buFont typeface="Arial" pitchFamily="34" charset="0"/>
              <a:buChar char="•"/>
            </a:pPr>
            <a:r>
              <a:rPr lang="en-US" sz="1600" dirty="0">
                <a:solidFill>
                  <a:schemeClr val="tx1"/>
                </a:solidFill>
                <a:latin typeface="Segoe UI" pitchFamily="34" charset="0"/>
                <a:ea typeface="Segoe UI" pitchFamily="34" charset="0"/>
                <a:cs typeface="Segoe UI" pitchFamily="34" charset="0"/>
              </a:rPr>
              <a:t>Reserve for when alternative options (eg, non-opioids or IR opioids) are ineffective, not tolerated, or otherwise inadequate</a:t>
            </a:r>
          </a:p>
          <a:p>
            <a:pPr marL="171450" lvl="1" indent="-171450">
              <a:spcAft>
                <a:spcPts val="500"/>
              </a:spcAft>
              <a:buClr>
                <a:srgbClr val="836581"/>
              </a:buClr>
              <a:buSzPct val="85000"/>
              <a:buFont typeface="Arial" pitchFamily="34" charset="0"/>
              <a:buChar char="•"/>
            </a:pPr>
            <a:r>
              <a:rPr lang="en-US" sz="1600" dirty="0">
                <a:solidFill>
                  <a:schemeClr val="tx1"/>
                </a:solidFill>
                <a:latin typeface="Segoe UI" pitchFamily="34" charset="0"/>
                <a:ea typeface="Segoe UI" pitchFamily="34" charset="0"/>
                <a:cs typeface="Segoe UI" pitchFamily="34" charset="0"/>
              </a:rPr>
              <a:t>Not for use as an                 as-needed analgesic</a:t>
            </a:r>
          </a:p>
          <a:p>
            <a:pPr marL="171450" lvl="1" indent="-171450">
              <a:spcAft>
                <a:spcPts val="500"/>
              </a:spcAft>
              <a:buClr>
                <a:srgbClr val="836581"/>
              </a:buClr>
              <a:buSzPct val="85000"/>
              <a:buFont typeface="Arial" pitchFamily="34" charset="0"/>
              <a:buChar char="•"/>
            </a:pPr>
            <a:r>
              <a:rPr lang="en-US" sz="1600" dirty="0">
                <a:solidFill>
                  <a:schemeClr val="tx1"/>
                </a:solidFill>
                <a:latin typeface="Segoe UI" pitchFamily="34" charset="0"/>
                <a:ea typeface="Segoe UI" pitchFamily="34" charset="0"/>
                <a:cs typeface="Segoe UI" pitchFamily="34" charset="0"/>
              </a:rPr>
              <a:t>Not for mild pain or pain not expected to persist for an extended duration</a:t>
            </a:r>
          </a:p>
          <a:p>
            <a:pPr marL="171450" lvl="1" indent="-171450">
              <a:spcAft>
                <a:spcPts val="500"/>
              </a:spcAft>
              <a:buClr>
                <a:srgbClr val="836581"/>
              </a:buClr>
              <a:buSzPct val="85000"/>
              <a:buFont typeface="Arial" pitchFamily="34" charset="0"/>
              <a:buChar char="•"/>
            </a:pPr>
            <a:r>
              <a:rPr lang="en-US" sz="1600" dirty="0">
                <a:solidFill>
                  <a:schemeClr val="tx1"/>
                </a:solidFill>
                <a:latin typeface="Segoe UI" pitchFamily="34" charset="0"/>
                <a:ea typeface="Segoe UI" pitchFamily="34" charset="0"/>
                <a:cs typeface="Segoe UI" pitchFamily="34" charset="0"/>
              </a:rPr>
              <a:t>Not for acute pain</a:t>
            </a:r>
          </a:p>
        </p:txBody>
      </p:sp>
      <p:sp>
        <p:nvSpPr>
          <p:cNvPr id="9" name="Round Same Side Corner Rectangle 8"/>
          <p:cNvSpPr/>
          <p:nvPr/>
        </p:nvSpPr>
        <p:spPr>
          <a:xfrm>
            <a:off x="381000" y="1600200"/>
            <a:ext cx="2769870" cy="1226820"/>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latin typeface="Segoe UI" pitchFamily="34" charset="0"/>
                <a:ea typeface="Segoe UI" pitchFamily="34" charset="0"/>
                <a:cs typeface="Segoe UI" pitchFamily="34" charset="0"/>
              </a:rPr>
              <a:t>Limitations </a:t>
            </a:r>
            <a:br>
              <a:rPr lang="en-US" sz="2400" b="1" dirty="0">
                <a:latin typeface="Segoe UI" pitchFamily="34" charset="0"/>
                <a:ea typeface="Segoe UI" pitchFamily="34" charset="0"/>
                <a:cs typeface="Segoe UI" pitchFamily="34" charset="0"/>
              </a:rPr>
            </a:br>
            <a:r>
              <a:rPr lang="en-US" sz="2400" b="1" dirty="0">
                <a:latin typeface="Segoe UI" pitchFamily="34" charset="0"/>
                <a:ea typeface="Segoe UI" pitchFamily="34" charset="0"/>
                <a:cs typeface="Segoe UI" pitchFamily="34" charset="0"/>
              </a:rPr>
              <a:t>of usage</a:t>
            </a:r>
          </a:p>
        </p:txBody>
      </p:sp>
      <p:sp>
        <p:nvSpPr>
          <p:cNvPr id="10" name="Rectangle 9"/>
          <p:cNvSpPr/>
          <p:nvPr/>
        </p:nvSpPr>
        <p:spPr>
          <a:xfrm>
            <a:off x="3220370" y="2827019"/>
            <a:ext cx="2766060" cy="32218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lvl="1">
              <a:spcAft>
                <a:spcPts val="500"/>
              </a:spcAft>
              <a:buClr>
                <a:schemeClr val="accent2"/>
              </a:buClr>
              <a:buSzPct val="85000"/>
            </a:pPr>
            <a:r>
              <a:rPr lang="en-US" dirty="0">
                <a:solidFill>
                  <a:schemeClr val="tx1"/>
                </a:solidFill>
                <a:latin typeface="Segoe UI" pitchFamily="34" charset="0"/>
                <a:ea typeface="Segoe UI" pitchFamily="34" charset="0"/>
                <a:cs typeface="Segoe UI" pitchFamily="34" charset="0"/>
              </a:rPr>
              <a:t>See individual drug PI</a:t>
            </a:r>
          </a:p>
        </p:txBody>
      </p:sp>
      <p:sp>
        <p:nvSpPr>
          <p:cNvPr id="11" name="Round Same Side Corner Rectangle 10"/>
          <p:cNvSpPr/>
          <p:nvPr/>
        </p:nvSpPr>
        <p:spPr>
          <a:xfrm>
            <a:off x="3220370" y="1600200"/>
            <a:ext cx="2766060" cy="122682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latin typeface="Segoe UI" pitchFamily="34" charset="0"/>
                <a:ea typeface="Segoe UI" pitchFamily="34" charset="0"/>
                <a:cs typeface="Segoe UI" pitchFamily="34" charset="0"/>
              </a:rPr>
              <a:t>Dosage reduction for hepatic or renal impairment</a:t>
            </a:r>
          </a:p>
        </p:txBody>
      </p:sp>
      <p:sp>
        <p:nvSpPr>
          <p:cNvPr id="12" name="Rectangle 11"/>
          <p:cNvSpPr/>
          <p:nvPr/>
        </p:nvSpPr>
        <p:spPr>
          <a:xfrm>
            <a:off x="6073140" y="2827019"/>
            <a:ext cx="2766060" cy="32218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171450" lvl="2" indent="-171450">
              <a:spcBef>
                <a:spcPts val="600"/>
              </a:spcBef>
              <a:buClr>
                <a:schemeClr val="accent3"/>
              </a:buClr>
              <a:buSzPct val="85000"/>
              <a:buFont typeface="Arial" pitchFamily="34" charset="0"/>
              <a:buChar char="•"/>
            </a:pPr>
            <a:r>
              <a:rPr lang="en-US" sz="1600" dirty="0">
                <a:solidFill>
                  <a:schemeClr val="tx1"/>
                </a:solidFill>
                <a:latin typeface="Segoe UI" pitchFamily="34" charset="0"/>
                <a:ea typeface="Segoe UI" pitchFamily="34" charset="0"/>
                <a:cs typeface="Segoe UI" pitchFamily="34" charset="0"/>
              </a:rPr>
              <a:t>Intended as general guide</a:t>
            </a:r>
          </a:p>
          <a:p>
            <a:pPr marL="171450" lvl="2" indent="-171450">
              <a:spcBef>
                <a:spcPts val="600"/>
              </a:spcBef>
              <a:buClr>
                <a:schemeClr val="accent3"/>
              </a:buClr>
              <a:buSzPct val="85000"/>
              <a:buFont typeface="Arial" pitchFamily="34" charset="0"/>
              <a:buChar char="•"/>
            </a:pPr>
            <a:r>
              <a:rPr lang="en-US" sz="1600" dirty="0">
                <a:solidFill>
                  <a:schemeClr val="tx1"/>
                </a:solidFill>
                <a:latin typeface="Segoe UI" pitchFamily="34" charset="0"/>
                <a:ea typeface="Segoe UI" pitchFamily="34" charset="0"/>
                <a:cs typeface="Segoe UI" pitchFamily="34" charset="0"/>
              </a:rPr>
              <a:t>Follow conversion instructions in individual PI</a:t>
            </a:r>
          </a:p>
          <a:p>
            <a:pPr marL="171450" lvl="2" indent="-171450">
              <a:spcBef>
                <a:spcPts val="600"/>
              </a:spcBef>
              <a:buClr>
                <a:schemeClr val="accent3"/>
              </a:buClr>
              <a:buSzPct val="85000"/>
              <a:buFont typeface="Arial" pitchFamily="34" charset="0"/>
              <a:buChar char="•"/>
            </a:pPr>
            <a:r>
              <a:rPr lang="en-US" sz="1600" dirty="0">
                <a:solidFill>
                  <a:schemeClr val="tx1"/>
                </a:solidFill>
                <a:latin typeface="Segoe UI" pitchFamily="34" charset="0"/>
                <a:ea typeface="Segoe UI" pitchFamily="34" charset="0"/>
                <a:cs typeface="Segoe UI" pitchFamily="34" charset="0"/>
              </a:rPr>
              <a:t>Incomplete cross-tolerance &amp; inter-patient variability require conservative dosing when converting from 1 </a:t>
            </a:r>
            <a:br>
              <a:rPr lang="en-US" sz="1600" dirty="0">
                <a:solidFill>
                  <a:schemeClr val="tx1"/>
                </a:solidFill>
                <a:latin typeface="Segoe UI" pitchFamily="34" charset="0"/>
                <a:ea typeface="Segoe UI" pitchFamily="34" charset="0"/>
                <a:cs typeface="Segoe UI" pitchFamily="34" charset="0"/>
              </a:rPr>
            </a:br>
            <a:r>
              <a:rPr lang="en-US" sz="1600" dirty="0">
                <a:solidFill>
                  <a:schemeClr val="tx1"/>
                </a:solidFill>
                <a:latin typeface="Segoe UI" pitchFamily="34" charset="0"/>
                <a:ea typeface="Segoe UI" pitchFamily="34" charset="0"/>
                <a:cs typeface="Segoe UI" pitchFamily="34" charset="0"/>
              </a:rPr>
              <a:t>opioid to another </a:t>
            </a:r>
          </a:p>
          <a:p>
            <a:pPr marL="342900" lvl="2" indent="-171450">
              <a:spcBef>
                <a:spcPts val="400"/>
              </a:spcBef>
              <a:buClr>
                <a:schemeClr val="accent3"/>
              </a:buClr>
              <a:buSzPct val="85000"/>
              <a:buFont typeface="Segoe UI" pitchFamily="34" charset="0"/>
              <a:buChar char="–"/>
            </a:pPr>
            <a:r>
              <a:rPr lang="en-US" sz="1400" dirty="0">
                <a:solidFill>
                  <a:schemeClr val="tx1"/>
                </a:solidFill>
                <a:latin typeface="Segoe UI" pitchFamily="34" charset="0"/>
                <a:ea typeface="Segoe UI" pitchFamily="34" charset="0"/>
                <a:cs typeface="Segoe UI" pitchFamily="34" charset="0"/>
              </a:rPr>
              <a:t>Halve calculated comparable dose &amp; titrate new opioid as needed</a:t>
            </a:r>
          </a:p>
        </p:txBody>
      </p:sp>
      <p:sp>
        <p:nvSpPr>
          <p:cNvPr id="13" name="Round Same Side Corner Rectangle 12"/>
          <p:cNvSpPr/>
          <p:nvPr/>
        </p:nvSpPr>
        <p:spPr>
          <a:xfrm>
            <a:off x="6073140" y="1600200"/>
            <a:ext cx="2766060" cy="122682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latin typeface="Segoe UI" pitchFamily="34" charset="0"/>
                <a:ea typeface="Segoe UI" pitchFamily="34" charset="0"/>
                <a:cs typeface="Segoe UI" pitchFamily="34" charset="0"/>
              </a:rPr>
              <a:t>Relative potency to oral morphine</a:t>
            </a:r>
          </a:p>
        </p:txBody>
      </p:sp>
    </p:spTree>
    <p:extLst>
      <p:ext uri="{BB962C8B-B14F-4D97-AF65-F5344CB8AC3E}">
        <p14:creationId xmlns:p14="http://schemas.microsoft.com/office/powerpoint/2010/main" val="252114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80409"/>
            <a:ext cx="9143999" cy="3782191"/>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Transdermal Dosage Forms</a:t>
            </a:r>
          </a:p>
        </p:txBody>
      </p:sp>
      <p:sp>
        <p:nvSpPr>
          <p:cNvPr id="4" name="Slide Number Placeholder 3"/>
          <p:cNvSpPr>
            <a:spLocks noGrp="1"/>
          </p:cNvSpPr>
          <p:nvPr>
            <p:ph type="sldNum" sz="quarter" idx="12"/>
          </p:nvPr>
        </p:nvSpPr>
        <p:spPr/>
        <p:txBody>
          <a:bodyPr/>
          <a:lstStyle/>
          <a:p>
            <a:fld id="{AC93B9EA-9F07-41CA-8155-9C9A9F70FA14}" type="slidenum">
              <a:rPr lang="en-US" smtClean="0"/>
              <a:pPr/>
              <a:t>109</a:t>
            </a:fld>
            <a:r>
              <a:rPr lang="en-US" dirty="0"/>
              <a:t>   |   © CO*RE 2015 </a:t>
            </a:r>
          </a:p>
        </p:txBody>
      </p:sp>
      <p:sp>
        <p:nvSpPr>
          <p:cNvPr id="9" name="TextBox 8"/>
          <p:cNvSpPr txBox="1"/>
          <p:nvPr/>
        </p:nvSpPr>
        <p:spPr>
          <a:xfrm>
            <a:off x="476250" y="877641"/>
            <a:ext cx="7296150" cy="609600"/>
          </a:xfrm>
          <a:prstGeom prst="rect">
            <a:avLst/>
          </a:prstGeom>
          <a:noFill/>
        </p:spPr>
        <p:txBody>
          <a:bodyPr wrap="square" rtlCol="0">
            <a:noAutofit/>
          </a:bodyPr>
          <a:lstStyle/>
          <a:p>
            <a:r>
              <a:rPr lang="en-US" sz="2800" b="1" i="1" dirty="0">
                <a:solidFill>
                  <a:schemeClr val="accent1"/>
                </a:solidFill>
                <a:latin typeface="Segoe UI" pitchFamily="34" charset="0"/>
                <a:ea typeface="Segoe UI" pitchFamily="34" charset="0"/>
                <a:cs typeface="Segoe UI" pitchFamily="34" charset="0"/>
              </a:rPr>
              <a:t>Do not cut, damage, chew, or swallow</a:t>
            </a:r>
          </a:p>
        </p:txBody>
      </p:sp>
      <p:sp>
        <p:nvSpPr>
          <p:cNvPr id="10" name="Rounded Rectangle 9"/>
          <p:cNvSpPr/>
          <p:nvPr/>
        </p:nvSpPr>
        <p:spPr>
          <a:xfrm>
            <a:off x="285750" y="1905000"/>
            <a:ext cx="2800350" cy="171209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pitchFamily="34" charset="0"/>
                <a:ea typeface="Segoe UI" pitchFamily="34" charset="0"/>
                <a:cs typeface="Segoe UI" pitchFamily="34" charset="0"/>
              </a:rPr>
              <a:t>Exertion or exposure to external heat can lead to fatal overdose</a:t>
            </a:r>
          </a:p>
        </p:txBody>
      </p:sp>
      <p:sp>
        <p:nvSpPr>
          <p:cNvPr id="18" name="Rounded Rectangle 17"/>
          <p:cNvSpPr/>
          <p:nvPr/>
        </p:nvSpPr>
        <p:spPr>
          <a:xfrm>
            <a:off x="3181350" y="1905000"/>
            <a:ext cx="2800350" cy="171209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pitchFamily="34" charset="0"/>
                <a:ea typeface="Segoe UI" pitchFamily="34" charset="0"/>
                <a:cs typeface="Segoe UI" pitchFamily="34" charset="0"/>
              </a:rPr>
              <a:t>Rotate location of application</a:t>
            </a:r>
          </a:p>
        </p:txBody>
      </p:sp>
      <p:sp>
        <p:nvSpPr>
          <p:cNvPr id="19" name="Rounded Rectangle 18"/>
          <p:cNvSpPr/>
          <p:nvPr/>
        </p:nvSpPr>
        <p:spPr>
          <a:xfrm>
            <a:off x="6076950" y="1905000"/>
            <a:ext cx="2800350" cy="171209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pitchFamily="34" charset="0"/>
                <a:ea typeface="Segoe UI" pitchFamily="34" charset="0"/>
                <a:cs typeface="Segoe UI" pitchFamily="34" charset="0"/>
              </a:rPr>
              <a:t>Prepare skin: clip - not shave - hair &amp; wash area w/ water</a:t>
            </a:r>
          </a:p>
        </p:txBody>
      </p:sp>
      <p:sp>
        <p:nvSpPr>
          <p:cNvPr id="20" name="Rounded Rectangle 19"/>
          <p:cNvSpPr/>
          <p:nvPr/>
        </p:nvSpPr>
        <p:spPr>
          <a:xfrm>
            <a:off x="647700" y="3686042"/>
            <a:ext cx="3880467" cy="17181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pitchFamily="34" charset="0"/>
                <a:ea typeface="Segoe UI" pitchFamily="34" charset="0"/>
                <a:cs typeface="Segoe UI" pitchFamily="34" charset="0"/>
              </a:rPr>
              <a:t>Monitor patients w/ fever for </a:t>
            </a:r>
            <a:br>
              <a:rPr lang="en-US" sz="2000" dirty="0">
                <a:latin typeface="Segoe UI" pitchFamily="34" charset="0"/>
                <a:ea typeface="Segoe UI" pitchFamily="34" charset="0"/>
                <a:cs typeface="Segoe UI" pitchFamily="34" charset="0"/>
              </a:rPr>
            </a:br>
            <a:r>
              <a:rPr lang="en-US" sz="2000" dirty="0">
                <a:latin typeface="Segoe UI" pitchFamily="34" charset="0"/>
                <a:ea typeface="Segoe UI" pitchFamily="34" charset="0"/>
                <a:cs typeface="Segoe UI" pitchFamily="34" charset="0"/>
              </a:rPr>
              <a:t>signs or symptoms of increased opioid exposure</a:t>
            </a:r>
          </a:p>
        </p:txBody>
      </p:sp>
      <p:pic>
        <p:nvPicPr>
          <p:cNvPr id="21" name="Picture 20"/>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59634" y="228600"/>
            <a:ext cx="1479566" cy="1323209"/>
          </a:xfrm>
          <a:prstGeom prst="rect">
            <a:avLst/>
          </a:prstGeom>
        </p:spPr>
      </p:pic>
      <p:sp>
        <p:nvSpPr>
          <p:cNvPr id="14" name="Rounded Rectangle 13"/>
          <p:cNvSpPr/>
          <p:nvPr/>
        </p:nvSpPr>
        <p:spPr>
          <a:xfrm>
            <a:off x="4660837" y="3684509"/>
            <a:ext cx="3855386" cy="17181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dirty="0">
                <a:solidFill>
                  <a:schemeClr val="bg1"/>
                </a:solidFill>
                <a:latin typeface="Segoe UI" pitchFamily="34" charset="0"/>
                <a:ea typeface="Segoe UI" pitchFamily="34" charset="0"/>
                <a:cs typeface="Segoe UI" pitchFamily="34" charset="0"/>
              </a:rPr>
              <a:t>Metal foil backings are not </a:t>
            </a:r>
            <a:br>
              <a:rPr lang="en-US" sz="2000" dirty="0">
                <a:solidFill>
                  <a:schemeClr val="bg1"/>
                </a:solidFill>
                <a:latin typeface="Segoe UI" pitchFamily="34" charset="0"/>
                <a:ea typeface="Segoe UI" pitchFamily="34" charset="0"/>
                <a:cs typeface="Segoe UI" pitchFamily="34" charset="0"/>
              </a:rPr>
            </a:br>
            <a:r>
              <a:rPr lang="en-US" sz="2000" dirty="0">
                <a:solidFill>
                  <a:schemeClr val="bg1"/>
                </a:solidFill>
                <a:latin typeface="Segoe UI" pitchFamily="34" charset="0"/>
                <a:ea typeface="Segoe UI" pitchFamily="34" charset="0"/>
                <a:cs typeface="Segoe UI" pitchFamily="34" charset="0"/>
              </a:rPr>
              <a:t>safe for use in MRIs</a:t>
            </a:r>
          </a:p>
        </p:txBody>
      </p:sp>
    </p:spTree>
    <p:extLst>
      <p:ext uri="{BB962C8B-B14F-4D97-AF65-F5344CB8AC3E}">
        <p14:creationId xmlns:p14="http://schemas.microsoft.com/office/powerpoint/2010/main" val="412231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304800" y="2057400"/>
            <a:ext cx="6172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3027453"/>
            <a:ext cx="2438400" cy="533399"/>
          </a:xfrm>
          <a:prstGeom prst="rect">
            <a:avLst/>
          </a:prstGeom>
          <a:noFill/>
        </p:spPr>
        <p:txBody>
          <a:bodyPr wrap="square" rtlCol="0">
            <a:noAutofit/>
          </a:bodyPr>
          <a:lstStyle/>
          <a:p>
            <a:r>
              <a:rPr lang="en-US" sz="2800" b="1" dirty="0">
                <a:solidFill>
                  <a:schemeClr val="accent1"/>
                </a:solidFill>
                <a:latin typeface="Segoe UI" pitchFamily="34" charset="0"/>
                <a:ea typeface="Segoe UI" pitchFamily="34" charset="0"/>
                <a:cs typeface="Segoe UI" pitchFamily="34" charset="0"/>
              </a:rPr>
              <a:t>Introduction</a:t>
            </a:r>
          </a:p>
        </p:txBody>
      </p:sp>
      <p:cxnSp>
        <p:nvCxnSpPr>
          <p:cNvPr id="11" name="Straight Connector 10"/>
          <p:cNvCxnSpPr/>
          <p:nvPr/>
        </p:nvCxnSpPr>
        <p:spPr>
          <a:xfrm>
            <a:off x="304800" y="2940979"/>
            <a:ext cx="56388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455858" y="1523999"/>
            <a:ext cx="5916740" cy="53340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C93B9EA-9F07-41CA-8155-9C9A9F70FA14}" type="slidenum">
              <a:rPr lang="en-US" smtClean="0">
                <a:solidFill>
                  <a:schemeClr val="tx1">
                    <a:lumMod val="75000"/>
                  </a:schemeClr>
                </a:solidFill>
              </a:rPr>
              <a:pPr/>
              <a:t>11</a:t>
            </a:fld>
            <a:r>
              <a:rPr lang="en-US" dirty="0">
                <a:solidFill>
                  <a:schemeClr val="tx1">
                    <a:lumMod val="75000"/>
                  </a:schemeClr>
                </a:solidFill>
              </a:rPr>
              <a:t>   |   © CO*RE 2015 </a:t>
            </a:r>
          </a:p>
        </p:txBody>
      </p:sp>
      <p:sp>
        <p:nvSpPr>
          <p:cNvPr id="12" name="TextBox 11"/>
          <p:cNvSpPr txBox="1"/>
          <p:nvPr/>
        </p:nvSpPr>
        <p:spPr>
          <a:xfrm>
            <a:off x="228600" y="1295400"/>
            <a:ext cx="8610600" cy="900774"/>
          </a:xfrm>
          <a:prstGeom prst="rect">
            <a:avLst/>
          </a:prstGeom>
          <a:noFill/>
        </p:spPr>
        <p:txBody>
          <a:bodyPr wrap="square" rtlCol="0">
            <a:noAutofit/>
          </a:bodyPr>
          <a:lstStyle/>
          <a:p>
            <a:r>
              <a:rPr lang="en-US" sz="4000" b="1" dirty="0">
                <a:solidFill>
                  <a:schemeClr val="accent3"/>
                </a:solidFill>
                <a:latin typeface="Segoe UI" pitchFamily="34" charset="0"/>
                <a:ea typeface="Segoe UI" pitchFamily="34" charset="0"/>
                <a:cs typeface="Segoe UI" pitchFamily="34" charset="0"/>
              </a:rPr>
              <a:t>WHY PRESCRIBER EDUCATION </a:t>
            </a:r>
          </a:p>
          <a:p>
            <a:r>
              <a:rPr lang="en-US" sz="4000" b="1" dirty="0">
                <a:solidFill>
                  <a:schemeClr val="accent3"/>
                </a:solidFill>
                <a:latin typeface="Segoe UI" pitchFamily="34" charset="0"/>
                <a:ea typeface="Segoe UI" pitchFamily="34" charset="0"/>
                <a:cs typeface="Segoe UI" pitchFamily="34" charset="0"/>
              </a:rPr>
              <a:t>IS IMPORTANT</a:t>
            </a:r>
          </a:p>
        </p:txBody>
      </p:sp>
      <p:sp>
        <p:nvSpPr>
          <p:cNvPr id="4" name="Footer Placeholder 3"/>
          <p:cNvSpPr>
            <a:spLocks noGrp="1"/>
          </p:cNvSpPr>
          <p:nvPr>
            <p:ph type="ftr" sz="quarter" idx="11"/>
          </p:nvPr>
        </p:nvSpPr>
        <p:spPr/>
        <p:txBody>
          <a:bodyPr/>
          <a:lstStyle/>
          <a:p>
            <a:r>
              <a:rPr lang="en-US" dirty="0"/>
              <a:t>© CO*RE 2014</a:t>
            </a:r>
          </a:p>
        </p:txBody>
      </p:sp>
    </p:spTree>
    <p:extLst>
      <p:ext uri="{BB962C8B-B14F-4D97-AF65-F5344CB8AC3E}">
        <p14:creationId xmlns:p14="http://schemas.microsoft.com/office/powerpoint/2010/main" val="22451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990600"/>
          </a:xfrm>
        </p:spPr>
        <p:txBody>
          <a:bodyPr/>
          <a:lstStyle/>
          <a:p>
            <a:r>
              <a:rPr lang="en-US" dirty="0"/>
              <a:t>Drug Interactions Common </a:t>
            </a:r>
            <a:br>
              <a:rPr lang="en-US" dirty="0"/>
            </a:br>
            <a:r>
              <a:rPr lang="en-US" dirty="0"/>
              <a:t>to this Class</a:t>
            </a:r>
          </a:p>
        </p:txBody>
      </p:sp>
      <p:sp>
        <p:nvSpPr>
          <p:cNvPr id="4" name="Slide Number Placeholder 3"/>
          <p:cNvSpPr>
            <a:spLocks noGrp="1"/>
          </p:cNvSpPr>
          <p:nvPr>
            <p:ph type="sldNum" sz="quarter" idx="12"/>
          </p:nvPr>
        </p:nvSpPr>
        <p:spPr/>
        <p:txBody>
          <a:bodyPr/>
          <a:lstStyle/>
          <a:p>
            <a:fld id="{AC93B9EA-9F07-41CA-8155-9C9A9F70FA14}" type="slidenum">
              <a:rPr lang="en-US" smtClean="0"/>
              <a:pPr/>
              <a:t>110</a:t>
            </a:fld>
            <a:r>
              <a:rPr lang="en-US" dirty="0"/>
              <a:t>   |   © CO*RE 2015 </a:t>
            </a:r>
          </a:p>
        </p:txBody>
      </p:sp>
      <p:sp>
        <p:nvSpPr>
          <p:cNvPr id="6" name="Rectangle 5"/>
          <p:cNvSpPr/>
          <p:nvPr/>
        </p:nvSpPr>
        <p:spPr>
          <a:xfrm>
            <a:off x="215900" y="5880100"/>
            <a:ext cx="8153400" cy="275460"/>
          </a:xfrm>
          <a:prstGeom prst="rect">
            <a:avLst/>
          </a:prstGeom>
        </p:spPr>
        <p:txBody>
          <a:bodyPr wrap="square">
            <a:spAutoFit/>
          </a:bodyPr>
          <a:lstStyle/>
          <a:p>
            <a:pPr>
              <a:lnSpc>
                <a:spcPct val="85000"/>
              </a:lnSpc>
            </a:pPr>
            <a:r>
              <a:rPr lang="en-US" sz="1400" b="1" dirty="0">
                <a:solidFill>
                  <a:srgbClr val="FF0000"/>
                </a:solidFill>
                <a:latin typeface="Segoe UI" pitchFamily="34" charset="0"/>
                <a:ea typeface="Segoe UI" pitchFamily="34" charset="0"/>
                <a:cs typeface="Segoe UI" pitchFamily="34" charset="0"/>
              </a:rPr>
              <a:t>*</a:t>
            </a:r>
            <a:r>
              <a:rPr lang="en-US" sz="1400" b="1" dirty="0">
                <a:solidFill>
                  <a:schemeClr val="accent2"/>
                </a:solidFill>
                <a:latin typeface="Segoe UI" pitchFamily="34" charset="0"/>
                <a:ea typeface="Segoe UI" pitchFamily="34" charset="0"/>
                <a:cs typeface="Segoe UI" pitchFamily="34" charset="0"/>
              </a:rPr>
              <a:t>Buprenorphine; †Pentazocine, nalbuphine, butorphanol</a:t>
            </a:r>
          </a:p>
        </p:txBody>
      </p:sp>
      <p:grpSp>
        <p:nvGrpSpPr>
          <p:cNvPr id="15" name="Group 14"/>
          <p:cNvGrpSpPr/>
          <p:nvPr/>
        </p:nvGrpSpPr>
        <p:grpSpPr>
          <a:xfrm>
            <a:off x="609600" y="1504812"/>
            <a:ext cx="8229600" cy="4267200"/>
            <a:chOff x="3581400" y="1219200"/>
            <a:chExt cx="4876801" cy="4446460"/>
          </a:xfrm>
        </p:grpSpPr>
        <p:sp>
          <p:nvSpPr>
            <p:cNvPr id="19" name="Rounded Rectangle 18"/>
            <p:cNvSpPr/>
            <p:nvPr/>
          </p:nvSpPr>
          <p:spPr>
            <a:xfrm>
              <a:off x="3581400" y="3505200"/>
              <a:ext cx="2362201" cy="216046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1900" b="1" dirty="0">
                  <a:latin typeface="Segoe UI" pitchFamily="34" charset="0"/>
                  <a:ea typeface="Segoe UI" pitchFamily="34" charset="0"/>
                  <a:cs typeface="Segoe UI" pitchFamily="34" charset="0"/>
                </a:rPr>
                <a:t>May enhance neuromuscular blocking action of skeletal muscle relaxants &amp; increase respiratory depression </a:t>
              </a:r>
            </a:p>
          </p:txBody>
        </p:sp>
        <p:sp>
          <p:nvSpPr>
            <p:cNvPr id="20" name="Rounded Rectangle 19"/>
            <p:cNvSpPr/>
            <p:nvPr/>
          </p:nvSpPr>
          <p:spPr>
            <a:xfrm>
              <a:off x="6096000" y="3505200"/>
              <a:ext cx="2362201" cy="216046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57150" algn="ctr"/>
              <a:r>
                <a:rPr lang="en-US" sz="1900" b="1" dirty="0">
                  <a:latin typeface="Segoe UI" pitchFamily="34" charset="0"/>
                  <a:ea typeface="Segoe UI" pitchFamily="34" charset="0"/>
                  <a:cs typeface="Segoe UI" pitchFamily="34" charset="0"/>
                </a:rPr>
                <a:t>Concurrent use w/ anticholinergic medication increases risk of </a:t>
              </a:r>
              <a:br>
                <a:rPr lang="en-US" sz="1900" b="1" dirty="0">
                  <a:latin typeface="Segoe UI" pitchFamily="34" charset="0"/>
                  <a:ea typeface="Segoe UI" pitchFamily="34" charset="0"/>
                  <a:cs typeface="Segoe UI" pitchFamily="34" charset="0"/>
                </a:rPr>
              </a:br>
              <a:r>
                <a:rPr lang="en-US" sz="1900" b="1" dirty="0">
                  <a:latin typeface="Segoe UI" pitchFamily="34" charset="0"/>
                  <a:ea typeface="Segoe UI" pitchFamily="34" charset="0"/>
                  <a:cs typeface="Segoe UI" pitchFamily="34" charset="0"/>
                </a:rPr>
                <a:t>urinary retention &amp; </a:t>
              </a:r>
              <a:br>
                <a:rPr lang="en-US" sz="1900" b="1" dirty="0">
                  <a:latin typeface="Segoe UI" pitchFamily="34" charset="0"/>
                  <a:ea typeface="Segoe UI" pitchFamily="34" charset="0"/>
                  <a:cs typeface="Segoe UI" pitchFamily="34" charset="0"/>
                </a:rPr>
              </a:br>
              <a:r>
                <a:rPr lang="en-US" sz="1900" b="1" dirty="0">
                  <a:latin typeface="Segoe UI" pitchFamily="34" charset="0"/>
                  <a:ea typeface="Segoe UI" pitchFamily="34" charset="0"/>
                  <a:cs typeface="Segoe UI" pitchFamily="34" charset="0"/>
                </a:rPr>
                <a:t>severe constipation</a:t>
              </a:r>
            </a:p>
            <a:p>
              <a:pPr algn="ctr">
                <a:spcBef>
                  <a:spcPts val="300"/>
                </a:spcBef>
              </a:pPr>
              <a:r>
                <a:rPr lang="en-US" sz="1400" dirty="0">
                  <a:latin typeface="Segoe UI" pitchFamily="34" charset="0"/>
                  <a:ea typeface="Segoe UI" pitchFamily="34" charset="0"/>
                  <a:cs typeface="Segoe UI" pitchFamily="34" charset="0"/>
                </a:rPr>
                <a:t>May lead to paralytic ileus</a:t>
              </a:r>
            </a:p>
          </p:txBody>
        </p:sp>
        <p:sp>
          <p:nvSpPr>
            <p:cNvPr id="21" name="Rounded Rectangle 20"/>
            <p:cNvSpPr/>
            <p:nvPr/>
          </p:nvSpPr>
          <p:spPr>
            <a:xfrm>
              <a:off x="6095999" y="1237539"/>
              <a:ext cx="2362201" cy="216046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57150" algn="ctr"/>
              <a:r>
                <a:rPr lang="en-US" sz="1900" b="1" dirty="0">
                  <a:solidFill>
                    <a:schemeClr val="bg1"/>
                  </a:solidFill>
                  <a:latin typeface="Segoe UI" pitchFamily="34" charset="0"/>
                  <a:ea typeface="Segoe UI" pitchFamily="34" charset="0"/>
                  <a:cs typeface="Segoe UI" pitchFamily="34" charset="0"/>
                </a:rPr>
                <a:t>Avoid concurrent use of partial agonists* or mixed agonist/antagonists† with full opioid agonist</a:t>
              </a:r>
            </a:p>
            <a:p>
              <a:pPr marL="57150" algn="ctr"/>
              <a:r>
                <a:rPr lang="en-US" sz="1600" b="1" dirty="0">
                  <a:solidFill>
                    <a:schemeClr val="bg1"/>
                  </a:solidFill>
                  <a:latin typeface="Segoe UI" pitchFamily="34" charset="0"/>
                  <a:ea typeface="Segoe UI" pitchFamily="34" charset="0"/>
                  <a:cs typeface="Segoe UI" pitchFamily="34" charset="0"/>
                </a:rPr>
                <a:t>May reduce analgesic effect &amp;/or precipitate withdrawal</a:t>
              </a:r>
            </a:p>
          </p:txBody>
        </p:sp>
        <p:sp>
          <p:nvSpPr>
            <p:cNvPr id="22" name="Rounded Rectangle 21"/>
            <p:cNvSpPr/>
            <p:nvPr/>
          </p:nvSpPr>
          <p:spPr>
            <a:xfrm>
              <a:off x="3581400" y="1219200"/>
              <a:ext cx="2362201" cy="218004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1900" b="1" dirty="0">
                  <a:latin typeface="Segoe UI" pitchFamily="34" charset="0"/>
                  <a:ea typeface="Segoe UI" pitchFamily="34" charset="0"/>
                  <a:cs typeface="Segoe UI" pitchFamily="34" charset="0"/>
                </a:rPr>
                <a:t>Concurrent use w/ other CNS depressants can increase risk of respiratory depression, hypotension, profound sedation, or coma</a:t>
              </a:r>
            </a:p>
            <a:p>
              <a:pPr algn="ctr">
                <a:spcBef>
                  <a:spcPts val="300"/>
                </a:spcBef>
              </a:pPr>
              <a:r>
                <a:rPr lang="en-US" sz="1400" dirty="0">
                  <a:latin typeface="Segoe UI" pitchFamily="34" charset="0"/>
                  <a:ea typeface="Segoe UI" pitchFamily="34" charset="0"/>
                  <a:cs typeface="Segoe UI" pitchFamily="34" charset="0"/>
                </a:rPr>
                <a:t>Reduce initial dose of one </a:t>
              </a:r>
              <a:br>
                <a:rPr lang="en-US" sz="1400" dirty="0">
                  <a:latin typeface="Segoe UI" pitchFamily="34" charset="0"/>
                  <a:ea typeface="Segoe UI" pitchFamily="34" charset="0"/>
                  <a:cs typeface="Segoe UI" pitchFamily="34" charset="0"/>
                </a:rPr>
              </a:br>
              <a:r>
                <a:rPr lang="en-US" sz="1400" dirty="0">
                  <a:latin typeface="Segoe UI" pitchFamily="34" charset="0"/>
                  <a:ea typeface="Segoe UI" pitchFamily="34" charset="0"/>
                  <a:cs typeface="Segoe UI" pitchFamily="34" charset="0"/>
                </a:rPr>
                <a:t>or both agents</a:t>
              </a:r>
            </a:p>
          </p:txBody>
        </p:sp>
      </p:grpSp>
    </p:spTree>
    <p:extLst>
      <p:ext uri="{BB962C8B-B14F-4D97-AF65-F5344CB8AC3E}">
        <p14:creationId xmlns:p14="http://schemas.microsoft.com/office/powerpoint/2010/main" val="60208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0" y="1600200"/>
            <a:ext cx="4572000" cy="4440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7" name="Rectangle 6"/>
          <p:cNvSpPr/>
          <p:nvPr/>
        </p:nvSpPr>
        <p:spPr>
          <a:xfrm>
            <a:off x="0" y="1600200"/>
            <a:ext cx="4572000" cy="44403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itchFamily="34" charset="0"/>
            </a:endParaRPr>
          </a:p>
        </p:txBody>
      </p:sp>
      <p:sp>
        <p:nvSpPr>
          <p:cNvPr id="2" name="Title 1"/>
          <p:cNvSpPr>
            <a:spLocks noGrp="1"/>
          </p:cNvSpPr>
          <p:nvPr>
            <p:ph type="title"/>
          </p:nvPr>
        </p:nvSpPr>
        <p:spPr/>
        <p:txBody>
          <a:bodyPr/>
          <a:lstStyle/>
          <a:p>
            <a:r>
              <a:rPr lang="en-US" dirty="0"/>
              <a:t>Drug Information Common to </a:t>
            </a:r>
            <a:br>
              <a:rPr lang="en-US" dirty="0"/>
            </a:br>
            <a:r>
              <a:rPr lang="en-US" dirty="0"/>
              <a:t>This Class</a:t>
            </a:r>
          </a:p>
        </p:txBody>
      </p:sp>
      <p:sp>
        <p:nvSpPr>
          <p:cNvPr id="5" name="Slide Number Placeholder 4"/>
          <p:cNvSpPr>
            <a:spLocks noGrp="1"/>
          </p:cNvSpPr>
          <p:nvPr>
            <p:ph type="sldNum" sz="quarter" idx="12"/>
          </p:nvPr>
        </p:nvSpPr>
        <p:spPr/>
        <p:txBody>
          <a:bodyPr/>
          <a:lstStyle/>
          <a:p>
            <a:fld id="{AC93B9EA-9F07-41CA-8155-9C9A9F70FA14}" type="slidenum">
              <a:rPr lang="en-US" smtClean="0"/>
              <a:pPr/>
              <a:t>111</a:t>
            </a:fld>
            <a:r>
              <a:rPr lang="en-US" dirty="0"/>
              <a:t>   |   © CO*RE 2015 </a:t>
            </a:r>
          </a:p>
        </p:txBody>
      </p:sp>
      <p:sp>
        <p:nvSpPr>
          <p:cNvPr id="4" name="Rounded Rectangle 3"/>
          <p:cNvSpPr/>
          <p:nvPr/>
        </p:nvSpPr>
        <p:spPr>
          <a:xfrm>
            <a:off x="381000" y="1828799"/>
            <a:ext cx="3733800" cy="933991"/>
          </a:xfrm>
          <a:prstGeom prst="roundRect">
            <a:avLst>
              <a:gd name="adj" fmla="val 95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3"/>
                </a:solidFill>
                <a:latin typeface="Segoe UI" pitchFamily="34" charset="0"/>
                <a:ea typeface="Segoe UI" pitchFamily="34" charset="0"/>
                <a:cs typeface="Segoe UI" pitchFamily="34" charset="0"/>
              </a:rPr>
              <a:t>Use in opioid-tolerant patients </a:t>
            </a:r>
          </a:p>
        </p:txBody>
      </p:sp>
      <p:sp>
        <p:nvSpPr>
          <p:cNvPr id="8" name="Rounded Rectangle 7"/>
          <p:cNvSpPr/>
          <p:nvPr/>
        </p:nvSpPr>
        <p:spPr>
          <a:xfrm>
            <a:off x="4991100" y="1828799"/>
            <a:ext cx="3733800" cy="933991"/>
          </a:xfrm>
          <a:prstGeom prst="roundRect">
            <a:avLst>
              <a:gd name="adj" fmla="val 74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solidFill>
                <a:latin typeface="Segoe UI" pitchFamily="34" charset="0"/>
                <a:ea typeface="Segoe UI" pitchFamily="34" charset="0"/>
                <a:cs typeface="Segoe UI" pitchFamily="34" charset="0"/>
              </a:rPr>
              <a:t>Contraindications</a:t>
            </a:r>
            <a:r>
              <a:rPr lang="en-US" sz="2800" b="1" dirty="0">
                <a:solidFill>
                  <a:schemeClr val="tx1">
                    <a:lumMod val="75000"/>
                    <a:lumOff val="25000"/>
                  </a:schemeClr>
                </a:solidFill>
                <a:latin typeface="Segoe UI" pitchFamily="34" charset="0"/>
                <a:ea typeface="Segoe UI" pitchFamily="34" charset="0"/>
                <a:cs typeface="Segoe UI" pitchFamily="34" charset="0"/>
              </a:rPr>
              <a:t> </a:t>
            </a:r>
          </a:p>
        </p:txBody>
      </p:sp>
      <p:sp>
        <p:nvSpPr>
          <p:cNvPr id="9" name="Rounded Rectangle 8"/>
          <p:cNvSpPr/>
          <p:nvPr/>
        </p:nvSpPr>
        <p:spPr>
          <a:xfrm>
            <a:off x="381000" y="2935973"/>
            <a:ext cx="3733800" cy="3007627"/>
          </a:xfrm>
          <a:prstGeom prst="roundRect">
            <a:avLst>
              <a:gd name="adj" fmla="val 30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45720" bIns="0" rtlCol="0" anchor="t"/>
          <a:lstStyle/>
          <a:p>
            <a:pPr marL="171450" lvl="2" indent="-171450">
              <a:spcBef>
                <a:spcPct val="20000"/>
              </a:spcBef>
              <a:buClr>
                <a:schemeClr val="accent3"/>
              </a:buClr>
              <a:buSzPct val="90000"/>
              <a:buFont typeface="Arial" pitchFamily="34" charset="0"/>
              <a:buChar char="•"/>
            </a:pPr>
            <a:r>
              <a:rPr lang="en-US" sz="1700" dirty="0">
                <a:solidFill>
                  <a:schemeClr val="tx1"/>
                </a:solidFill>
                <a:latin typeface="Segoe UI" panose="020B0502040204020203" pitchFamily="34" charset="0"/>
                <a:ea typeface="Segoe UI" panose="020B0502040204020203" pitchFamily="34" charset="0"/>
                <a:cs typeface="Segoe UI" panose="020B0502040204020203" pitchFamily="34" charset="0"/>
              </a:rPr>
              <a:t>See individual PI for products which: </a:t>
            </a:r>
          </a:p>
          <a:p>
            <a:pPr marL="342900" lvl="2" indent="-166688">
              <a:spcBef>
                <a:spcPct val="20000"/>
              </a:spcBef>
              <a:buClr>
                <a:schemeClr val="accent3"/>
              </a:buClr>
              <a:buSzPct val="90000"/>
              <a:buFont typeface="Segoe UI"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Have strengths or total daily doses only for use in opioid-tolerant patients</a:t>
            </a:r>
          </a:p>
          <a:p>
            <a:pPr marL="342900" lvl="2" indent="-166688">
              <a:spcBef>
                <a:spcPct val="20000"/>
              </a:spcBef>
              <a:buClr>
                <a:schemeClr val="accent3"/>
              </a:buClr>
              <a:buSzPct val="90000"/>
              <a:buFont typeface="Segoe UI"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Are only for use in opioid-tolerant patients at all strengths</a:t>
            </a:r>
          </a:p>
        </p:txBody>
      </p:sp>
      <p:sp>
        <p:nvSpPr>
          <p:cNvPr id="10" name="Rounded Rectangle 9"/>
          <p:cNvSpPr/>
          <p:nvPr/>
        </p:nvSpPr>
        <p:spPr>
          <a:xfrm>
            <a:off x="4991100" y="2935973"/>
            <a:ext cx="3733800" cy="3007627"/>
          </a:xfrm>
          <a:prstGeom prst="roundRect">
            <a:avLst>
              <a:gd name="adj" fmla="val 34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45720" bIns="0" rtlCol="0" anchor="t"/>
          <a:lstStyle/>
          <a:p>
            <a:pPr marL="228600" lvl="1" indent="-228600">
              <a:spcBef>
                <a:spcPct val="20000"/>
              </a:spcBef>
              <a:buClr>
                <a:srgbClr val="836581"/>
              </a:buClr>
              <a:buSzPct val="85000"/>
              <a:buFont typeface="Arial" pitchFamily="34" charset="0"/>
              <a:buChar char="•"/>
            </a:pPr>
            <a:r>
              <a:rPr lang="en-US" sz="1700" dirty="0">
                <a:solidFill>
                  <a:schemeClr val="tx1"/>
                </a:solidFill>
                <a:latin typeface="Segoe UI" panose="020B0502040204020203" pitchFamily="34" charset="0"/>
                <a:ea typeface="Segoe UI" panose="020B0502040204020203" pitchFamily="34" charset="0"/>
                <a:cs typeface="Segoe UI" panose="020B0502040204020203" pitchFamily="34" charset="0"/>
              </a:rPr>
              <a:t>Significant respiratory depression </a:t>
            </a:r>
          </a:p>
          <a:p>
            <a:pPr marL="228600" lvl="1" indent="-228600">
              <a:spcBef>
                <a:spcPct val="20000"/>
              </a:spcBef>
              <a:buClr>
                <a:srgbClr val="836581"/>
              </a:buClr>
              <a:buSzPct val="85000"/>
              <a:buFont typeface="Arial" pitchFamily="34" charset="0"/>
              <a:buChar char="•"/>
            </a:pPr>
            <a:r>
              <a:rPr lang="en-US" sz="1700" dirty="0">
                <a:solidFill>
                  <a:schemeClr val="tx1"/>
                </a:solidFill>
                <a:latin typeface="Segoe UI" panose="020B0502040204020203" pitchFamily="34" charset="0"/>
                <a:ea typeface="Segoe UI" panose="020B0502040204020203" pitchFamily="34" charset="0"/>
                <a:cs typeface="Segoe UI" panose="020B0502040204020203" pitchFamily="34" charset="0"/>
              </a:rPr>
              <a:t>Acute or severe asthma in an unmonitored setting or in absence of resuscitative equipment </a:t>
            </a:r>
          </a:p>
          <a:p>
            <a:pPr marL="228600" lvl="1" indent="-228600">
              <a:spcBef>
                <a:spcPct val="20000"/>
              </a:spcBef>
              <a:buClr>
                <a:srgbClr val="836581"/>
              </a:buClr>
              <a:buSzPct val="85000"/>
              <a:buFont typeface="Arial" pitchFamily="34" charset="0"/>
              <a:buChar char="•"/>
            </a:pPr>
            <a:r>
              <a:rPr lang="en-US" sz="1700" dirty="0">
                <a:solidFill>
                  <a:schemeClr val="tx1"/>
                </a:solidFill>
                <a:latin typeface="Segoe UI" panose="020B0502040204020203" pitchFamily="34" charset="0"/>
                <a:ea typeface="Segoe UI" panose="020B0502040204020203" pitchFamily="34" charset="0"/>
                <a:cs typeface="Segoe UI" panose="020B0502040204020203" pitchFamily="34" charset="0"/>
              </a:rPr>
              <a:t>Known or suspected </a:t>
            </a:r>
            <a:br>
              <a:rPr lang="en-US" sz="170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1700" dirty="0">
                <a:solidFill>
                  <a:schemeClr val="tx1"/>
                </a:solidFill>
                <a:latin typeface="Segoe UI" panose="020B0502040204020203" pitchFamily="34" charset="0"/>
                <a:ea typeface="Segoe UI" panose="020B0502040204020203" pitchFamily="34" charset="0"/>
                <a:cs typeface="Segoe UI" panose="020B0502040204020203" pitchFamily="34" charset="0"/>
              </a:rPr>
              <a:t>paralytic ileus </a:t>
            </a:r>
          </a:p>
          <a:p>
            <a:pPr marL="228600" lvl="1" indent="-228600">
              <a:spcBef>
                <a:spcPct val="20000"/>
              </a:spcBef>
              <a:buClr>
                <a:srgbClr val="836581"/>
              </a:buClr>
              <a:buSzPct val="85000"/>
              <a:buFont typeface="Arial" pitchFamily="34" charset="0"/>
              <a:buChar char="•"/>
            </a:pPr>
            <a:r>
              <a:rPr lang="en-US" sz="1700" dirty="0">
                <a:solidFill>
                  <a:schemeClr val="tx1"/>
                </a:solidFill>
                <a:latin typeface="Segoe UI" panose="020B0502040204020203" pitchFamily="34" charset="0"/>
                <a:ea typeface="Segoe UI" panose="020B0502040204020203" pitchFamily="34" charset="0"/>
                <a:cs typeface="Segoe UI" panose="020B0502040204020203" pitchFamily="34" charset="0"/>
              </a:rPr>
              <a:t>Hypersensitivity (e.g., anaphylaxis) </a:t>
            </a:r>
          </a:p>
          <a:p>
            <a:pPr marL="228600" lvl="1" indent="-228600">
              <a:spcBef>
                <a:spcPct val="20000"/>
              </a:spcBef>
              <a:buClr>
                <a:srgbClr val="836581"/>
              </a:buClr>
              <a:buSzPct val="85000"/>
              <a:buFont typeface="Arial" pitchFamily="34" charset="0"/>
              <a:buChar char="•"/>
            </a:pPr>
            <a:r>
              <a:rPr lang="en-US" sz="1700" dirty="0">
                <a:solidFill>
                  <a:schemeClr val="tx1"/>
                </a:solidFill>
                <a:latin typeface="Segoe UI" panose="020B0502040204020203" pitchFamily="34" charset="0"/>
                <a:ea typeface="Segoe UI" panose="020B0502040204020203" pitchFamily="34" charset="0"/>
                <a:cs typeface="Segoe UI" panose="020B0502040204020203" pitchFamily="34" charset="0"/>
              </a:rPr>
              <a:t>See individual PI for additional contraindications</a:t>
            </a:r>
          </a:p>
        </p:txBody>
      </p:sp>
    </p:spTree>
    <p:extLst>
      <p:ext uri="{BB962C8B-B14F-4D97-AF65-F5344CB8AC3E}">
        <p14:creationId xmlns:p14="http://schemas.microsoft.com/office/powerpoint/2010/main" val="133690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95548" y="0"/>
            <a:ext cx="6648451" cy="452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3"/>
          <p:cNvSpPr txBox="1">
            <a:spLocks/>
          </p:cNvSpPr>
          <p:nvPr/>
        </p:nvSpPr>
        <p:spPr>
          <a:xfrm>
            <a:off x="304800" y="6324600"/>
            <a:ext cx="1600200" cy="235400"/>
          </a:xfrm>
          <a:prstGeom prst="rect">
            <a:avLst/>
          </a:prstGeom>
        </p:spPr>
        <p:txBody>
          <a:bodyPr vert="horz" lIns="91440" tIns="45720" rIns="91440" bIns="45720" rtlCol="0" anchor="ctr"/>
          <a:lstStyle>
            <a:defPPr>
              <a:defRPr lang="en-US"/>
            </a:defPPr>
            <a:lvl1pPr marL="0" algn="l" defTabSz="914400" rtl="0" eaLnBrk="1" latinLnBrk="0" hangingPunct="1">
              <a:defRPr sz="800" b="1" kern="120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93B9EA-9F07-41CA-8155-9C9A9F70FA14}" type="slidenum">
              <a:rPr lang="en-US" smtClean="0">
                <a:solidFill>
                  <a:prstClr val="white">
                    <a:lumMod val="65000"/>
                  </a:prstClr>
                </a:solidFill>
              </a:rPr>
              <a:pPr/>
              <a:t>112</a:t>
            </a:fld>
            <a:r>
              <a:rPr lang="en-US" dirty="0">
                <a:solidFill>
                  <a:prstClr val="white">
                    <a:lumMod val="65000"/>
                  </a:prstClr>
                </a:solidFill>
              </a:rPr>
              <a:t>   |   © CO*RE 2015 </a:t>
            </a:r>
          </a:p>
        </p:txBody>
      </p:sp>
      <p:sp>
        <p:nvSpPr>
          <p:cNvPr id="10" name="Rectangle 9"/>
          <p:cNvSpPr/>
          <p:nvPr/>
        </p:nvSpPr>
        <p:spPr>
          <a:xfrm>
            <a:off x="2503371" y="452120"/>
            <a:ext cx="5581651" cy="1116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3600" b="1" spc="-100" dirty="0">
                <a:solidFill>
                  <a:prstClr val="white"/>
                </a:solidFill>
                <a:latin typeface="Segoe UI" pitchFamily="34" charset="0"/>
                <a:ea typeface="Segoe UI" pitchFamily="34" charset="0"/>
                <a:cs typeface="Segoe UI" pitchFamily="34" charset="0"/>
              </a:rPr>
              <a:t>Pearls for Practice</a:t>
            </a:r>
            <a:endParaRPr lang="en-US" sz="1600" b="1" dirty="0">
              <a:solidFill>
                <a:prstClr val="white"/>
              </a:solidFill>
              <a:latin typeface="Segoe UI" pitchFamily="34" charset="0"/>
              <a:ea typeface="Segoe UI" pitchFamily="34" charset="0"/>
              <a:cs typeface="Segoe UI" pitchFamily="34" charset="0"/>
            </a:endParaRPr>
          </a:p>
        </p:txBody>
      </p:sp>
      <p:sp>
        <p:nvSpPr>
          <p:cNvPr id="11" name="TextBox 10"/>
          <p:cNvSpPr txBox="1"/>
          <p:nvPr/>
        </p:nvSpPr>
        <p:spPr>
          <a:xfrm>
            <a:off x="2515728" y="4763"/>
            <a:ext cx="3200400" cy="762000"/>
          </a:xfrm>
          <a:prstGeom prst="rect">
            <a:avLst/>
          </a:prstGeom>
          <a:noFill/>
        </p:spPr>
        <p:txBody>
          <a:bodyPr wrap="square" rtlCol="0">
            <a:noAutofit/>
          </a:bodyPr>
          <a:lstStyle/>
          <a:p>
            <a:r>
              <a:rPr lang="en-US" sz="2400" b="1" spc="-100" dirty="0">
                <a:solidFill>
                  <a:schemeClr val="accent4"/>
                </a:solidFill>
                <a:latin typeface="Segoe UI" pitchFamily="34" charset="0"/>
                <a:ea typeface="Segoe UI" pitchFamily="34" charset="0"/>
                <a:cs typeface="Segoe UI" pitchFamily="34" charset="0"/>
              </a:rPr>
              <a:t>Unit 5</a:t>
            </a:r>
            <a:endParaRPr lang="en-US" sz="1050" dirty="0">
              <a:solidFill>
                <a:schemeClr val="accent4"/>
              </a:solidFill>
              <a:latin typeface="Segoe UI" pitchFamily="34" charset="0"/>
              <a:ea typeface="Segoe UI" pitchFamily="34" charset="0"/>
              <a:cs typeface="Segoe UI" pitchFamily="34" charset="0"/>
            </a:endParaRPr>
          </a:p>
        </p:txBody>
      </p:sp>
      <p:sp>
        <p:nvSpPr>
          <p:cNvPr id="23" name="Content Placeholder 2"/>
          <p:cNvSpPr txBox="1">
            <a:spLocks/>
          </p:cNvSpPr>
          <p:nvPr/>
        </p:nvSpPr>
        <p:spPr>
          <a:xfrm>
            <a:off x="304800" y="1752600"/>
            <a:ext cx="8686800" cy="5362575"/>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sz="20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182880" algn="l" defTabSz="914400" rtl="0" eaLnBrk="1" latinLnBrk="0" hangingPunct="1">
              <a:spcBef>
                <a:spcPct val="20000"/>
              </a:spcBef>
              <a:buClr>
                <a:schemeClr val="accent1"/>
              </a:buClr>
              <a:buSzPct val="85000"/>
              <a:buFont typeface="Arial" pitchFamily="34" charset="0"/>
              <a:buChar char="•"/>
              <a:defRPr sz="1800" b="0" i="0" u="none"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3pPr>
            <a:lvl4pPr marL="1005840" indent="-182880" algn="l" defTabSz="914400" rtl="0" eaLnBrk="1" latinLnBrk="0" hangingPunct="1">
              <a:spcBef>
                <a:spcPct val="20000"/>
              </a:spcBef>
              <a:buClr>
                <a:schemeClr val="accent1"/>
              </a:buClr>
              <a:buFont typeface="Arial" pitchFamily="34" charset="0"/>
              <a:buChar char="•"/>
              <a:defRPr sz="14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200"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400" dirty="0">
                <a:solidFill>
                  <a:schemeClr val="accent3"/>
                </a:solidFill>
              </a:rPr>
              <a:t>Patients MUST be opioid-tolerant in order to safely take most ER/LA opioid products</a:t>
            </a:r>
          </a:p>
          <a:p>
            <a:endParaRPr lang="en-US" sz="2400" dirty="0">
              <a:solidFill>
                <a:schemeClr val="accent3"/>
              </a:solidFill>
            </a:endParaRPr>
          </a:p>
          <a:p>
            <a:r>
              <a:rPr lang="en-US" sz="2400" dirty="0">
                <a:solidFill>
                  <a:schemeClr val="accent3"/>
                </a:solidFill>
              </a:rPr>
              <a:t>Be familiar with drug-drug interactions, pharmacokinetics and pharmacodynamics of ER/LA opioids</a:t>
            </a:r>
          </a:p>
          <a:p>
            <a:endParaRPr lang="en-US" sz="2400" dirty="0">
              <a:solidFill>
                <a:schemeClr val="accent3"/>
              </a:solidFill>
            </a:endParaRPr>
          </a:p>
          <a:p>
            <a:r>
              <a:rPr lang="en-US" sz="2400" dirty="0">
                <a:solidFill>
                  <a:schemeClr val="accent3"/>
                </a:solidFill>
              </a:rPr>
              <a:t>Central nervous system depressants (alcohol, sedatives, hypnotics, tranquilizers, tricyclic antidepressants) can have a potentiating effect on the sedation and respiratory depression caused by opioids.</a:t>
            </a:r>
          </a:p>
          <a:p>
            <a:endParaRPr lang="en-US" sz="2400" dirty="0">
              <a:solidFill>
                <a:schemeClr val="accent3"/>
              </a:solidFill>
            </a:endParaRPr>
          </a:p>
          <a:p>
            <a:endParaRPr lang="en-US" sz="2400" dirty="0">
              <a:solidFill>
                <a:schemeClr val="accent3"/>
              </a:solidFill>
            </a:endParaRPr>
          </a:p>
          <a:p>
            <a:endParaRPr lang="en-US" sz="2400" dirty="0">
              <a:solidFill>
                <a:schemeClr val="tx1"/>
              </a:solidFill>
            </a:endParaRPr>
          </a:p>
          <a:p>
            <a:endParaRPr lang="en-US" sz="2400" b="1" dirty="0"/>
          </a:p>
          <a:p>
            <a:pPr>
              <a:lnSpc>
                <a:spcPct val="150000"/>
              </a:lnSpc>
              <a:spcBef>
                <a:spcPts val="0"/>
              </a:spcBef>
              <a:buClr>
                <a:srgbClr val="685066"/>
              </a:buClr>
            </a:pPr>
            <a:endParaRPr lang="en-US" sz="1800" i="1" dirty="0">
              <a:solidFill>
                <a:schemeClr val="accent2"/>
              </a:solidFill>
            </a:endParaRPr>
          </a:p>
          <a:p>
            <a:pPr marL="0" lvl="1" indent="0">
              <a:spcBef>
                <a:spcPts val="400"/>
              </a:spcBef>
              <a:buClr>
                <a:srgbClr val="808C4E"/>
              </a:buClr>
              <a:buSzPct val="100000"/>
              <a:buNone/>
            </a:pPr>
            <a:endParaRPr lang="en-US" sz="2400" b="1" dirty="0">
              <a:solidFill>
                <a:srgbClr val="3D7B5C"/>
              </a:solidFill>
            </a:endParaRP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54" t="24495" r="19378" b="20032"/>
          <a:stretch/>
        </p:blipFill>
        <p:spPr bwMode="auto">
          <a:xfrm>
            <a:off x="6949439" y="-7594"/>
            <a:ext cx="2194560" cy="1563877"/>
          </a:xfrm>
          <a:prstGeom prst="rect">
            <a:avLst/>
          </a:prstGeom>
          <a:noFill/>
          <a:ln w="952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57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09426" y="1752600"/>
            <a:ext cx="2538574" cy="4114800"/>
            <a:chOff x="529771" y="1844318"/>
            <a:chExt cx="3126828" cy="3925610"/>
          </a:xfrm>
        </p:grpSpPr>
        <p:sp>
          <p:nvSpPr>
            <p:cNvPr id="13" name="Rounded Rectangle 12"/>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16" name="TextBox 15"/>
            <p:cNvSpPr txBox="1"/>
            <p:nvPr/>
          </p:nvSpPr>
          <p:spPr>
            <a:xfrm>
              <a:off x="621175" y="2005486"/>
              <a:ext cx="2946147" cy="3571990"/>
            </a:xfrm>
            <a:prstGeom prst="rect">
              <a:avLst/>
            </a:prstGeom>
            <a:noFill/>
          </p:spPr>
          <p:txBody>
            <a:bodyPr wrap="square" rtlCol="0">
              <a:noAutofit/>
            </a:bodyPr>
            <a:lstStyle/>
            <a:p>
              <a:pPr>
                <a:spcBef>
                  <a:spcPts val="600"/>
                </a:spcBef>
                <a:buClr>
                  <a:srgbClr val="4B5269"/>
                </a:buClr>
              </a:pPr>
              <a:endParaRPr lang="en-US" sz="2400" dirty="0">
                <a:solidFill>
                  <a:prstClr val="black"/>
                </a:solidFill>
                <a:latin typeface="Segoe UI" pitchFamily="34" charset="0"/>
                <a:ea typeface="Segoe UI" pitchFamily="34" charset="0"/>
                <a:cs typeface="Segoe UI" pitchFamily="34" charset="0"/>
              </a:endParaRPr>
            </a:p>
          </p:txBody>
        </p:sp>
      </p:grpSp>
      <p:sp>
        <p:nvSpPr>
          <p:cNvPr id="2" name="Title 1"/>
          <p:cNvSpPr>
            <a:spLocks noGrp="1"/>
          </p:cNvSpPr>
          <p:nvPr>
            <p:ph type="title"/>
          </p:nvPr>
        </p:nvSpPr>
        <p:spPr/>
        <p:txBody>
          <a:bodyPr>
            <a:normAutofit/>
          </a:bodyPr>
          <a:lstStyle/>
          <a:p>
            <a:r>
              <a:rPr lang="en-US" dirty="0">
                <a:solidFill>
                  <a:srgbClr val="800000"/>
                </a:solidFill>
              </a:rPr>
              <a:t>Challenge: The Patient in the ER</a:t>
            </a:r>
          </a:p>
        </p:txBody>
      </p:sp>
      <p:sp>
        <p:nvSpPr>
          <p:cNvPr id="5" name="Slide Number Placeholder 4"/>
          <p:cNvSpPr>
            <a:spLocks noGrp="1"/>
          </p:cNvSpPr>
          <p:nvPr>
            <p:ph type="sldNum" sz="quarter" idx="12"/>
          </p:nvPr>
        </p:nvSpPr>
        <p:spPr/>
        <p:txBody>
          <a:bodyPr/>
          <a:lstStyle/>
          <a:p>
            <a:fld id="{AC93B9EA-9F07-41CA-8155-9C9A9F70FA14}" type="slidenum">
              <a:rPr lang="en-US" smtClean="0">
                <a:solidFill>
                  <a:prstClr val="white">
                    <a:lumMod val="65000"/>
                  </a:prstClr>
                </a:solidFill>
              </a:rPr>
              <a:pPr/>
              <a:t>113</a:t>
            </a:fld>
            <a:r>
              <a:rPr lang="en-US" dirty="0">
                <a:solidFill>
                  <a:prstClr val="white">
                    <a:lumMod val="65000"/>
                  </a:prstClr>
                </a:solidFill>
              </a:rPr>
              <a:t>   |   © CO*RE 2015</a:t>
            </a:r>
          </a:p>
        </p:txBody>
      </p:sp>
      <p:grpSp>
        <p:nvGrpSpPr>
          <p:cNvPr id="8" name="Group 7"/>
          <p:cNvGrpSpPr/>
          <p:nvPr/>
        </p:nvGrpSpPr>
        <p:grpSpPr>
          <a:xfrm>
            <a:off x="3352800" y="1192354"/>
            <a:ext cx="5562600" cy="4827446"/>
            <a:chOff x="529771" y="1844318"/>
            <a:chExt cx="3126828" cy="4027895"/>
          </a:xfrm>
        </p:grpSpPr>
        <p:sp>
          <p:nvSpPr>
            <p:cNvPr id="10" name="Rounded Rectangle 9"/>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12" name="TextBox 11"/>
            <p:cNvSpPr txBox="1"/>
            <p:nvPr/>
          </p:nvSpPr>
          <p:spPr>
            <a:xfrm>
              <a:off x="611350" y="2005485"/>
              <a:ext cx="2946147" cy="3866728"/>
            </a:xfrm>
            <a:prstGeom prst="rect">
              <a:avLst/>
            </a:prstGeom>
            <a:noFill/>
          </p:spPr>
          <p:txBody>
            <a:bodyPr wrap="square" rtlCol="0">
              <a:noAutofit/>
            </a:bodyPr>
            <a:lstStyle/>
            <a:p>
              <a:pPr>
                <a:spcBef>
                  <a:spcPts val="600"/>
                </a:spcBef>
                <a:buClr>
                  <a:srgbClr val="4B5269"/>
                </a:buClr>
              </a:pPr>
              <a:r>
                <a:rPr lang="en-US" sz="2400" b="1" dirty="0">
                  <a:solidFill>
                    <a:srgbClr val="800000"/>
                  </a:solidFill>
                  <a:latin typeface="Segoe UI" pitchFamily="34" charset="0"/>
                  <a:ea typeface="Segoe UI" pitchFamily="34" charset="0"/>
                  <a:cs typeface="Segoe UI" pitchFamily="34" charset="0"/>
                </a:rPr>
                <a:t>Action</a:t>
              </a:r>
              <a:r>
                <a:rPr lang="en-US" sz="2400" dirty="0">
                  <a:solidFill>
                    <a:prstClr val="black"/>
                  </a:solidFill>
                  <a:latin typeface="Segoe UI" pitchFamily="34" charset="0"/>
                  <a:ea typeface="Segoe UI" pitchFamily="34" charset="0"/>
                  <a:cs typeface="Segoe UI" pitchFamily="34" charset="0"/>
                </a:rPr>
                <a:t>:  Be familiar with risk factors for respiratory depression and know when opioids are contra-indicated.   Anticipate possible risks and develop contingency plans.  Teach patients, family, and caregivers about respiratory depression and its symptoms.</a:t>
              </a:r>
            </a:p>
            <a:p>
              <a:pPr>
                <a:spcBef>
                  <a:spcPts val="600"/>
                </a:spcBef>
                <a:buClr>
                  <a:srgbClr val="4B5269"/>
                </a:buClr>
              </a:pPr>
              <a:endParaRPr lang="en-US" sz="2400" dirty="0">
                <a:solidFill>
                  <a:prstClr val="black"/>
                </a:solidFill>
                <a:latin typeface="Segoe UI" pitchFamily="34" charset="0"/>
                <a:ea typeface="Segoe UI" pitchFamily="34" charset="0"/>
                <a:cs typeface="Segoe UI" pitchFamily="34" charset="0"/>
              </a:endParaRPr>
            </a:p>
          </p:txBody>
        </p:sp>
      </p:grpSp>
      <p:sp>
        <p:nvSpPr>
          <p:cNvPr id="14" name="TextBox 13"/>
          <p:cNvSpPr txBox="1"/>
          <p:nvPr/>
        </p:nvSpPr>
        <p:spPr>
          <a:xfrm>
            <a:off x="509426" y="1865263"/>
            <a:ext cx="2169996" cy="1258937"/>
          </a:xfrm>
          <a:prstGeom prst="rect">
            <a:avLst/>
          </a:prstGeom>
          <a:noFill/>
        </p:spPr>
        <p:txBody>
          <a:bodyPr wrap="square" lIns="0" rIns="0" rtlCol="0">
            <a:noAutofit/>
          </a:bodyPr>
          <a:lstStyle/>
          <a:p>
            <a:pPr algn="ctr"/>
            <a:endParaRPr lang="en-US" sz="2400" dirty="0">
              <a:solidFill>
                <a:prstClr val="black"/>
              </a:solidFill>
              <a:latin typeface="Segoe UI" pitchFamily="34" charset="0"/>
              <a:ea typeface="Segoe UI" pitchFamily="34" charset="0"/>
              <a:cs typeface="Segoe UI" pitchFamily="34" charset="0"/>
            </a:endParaRPr>
          </a:p>
        </p:txBody>
      </p:sp>
      <p:sp>
        <p:nvSpPr>
          <p:cNvPr id="3" name="Round Same Side Corner Rectangle 2"/>
          <p:cNvSpPr/>
          <p:nvPr/>
        </p:nvSpPr>
        <p:spPr>
          <a:xfrm>
            <a:off x="509426" y="1143001"/>
            <a:ext cx="2538574" cy="838200"/>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lvl="2" algn="ctr"/>
            <a:r>
              <a:rPr lang="en-US" sz="2800" b="1" i="1" dirty="0">
                <a:solidFill>
                  <a:prstClr val="white"/>
                </a:solidFill>
                <a:latin typeface="Segoe UI" pitchFamily="34" charset="0"/>
                <a:ea typeface="Segoe UI" pitchFamily="34" charset="0"/>
                <a:cs typeface="Segoe UI" pitchFamily="34" charset="0"/>
              </a:rPr>
              <a:t>Red Flag:</a:t>
            </a:r>
          </a:p>
        </p:txBody>
      </p:sp>
      <p:sp>
        <p:nvSpPr>
          <p:cNvPr id="4" name="Rectangle 3"/>
          <p:cNvSpPr/>
          <p:nvPr/>
        </p:nvSpPr>
        <p:spPr>
          <a:xfrm>
            <a:off x="685800" y="2057400"/>
            <a:ext cx="2209800" cy="3477875"/>
          </a:xfrm>
          <a:prstGeom prst="rect">
            <a:avLst/>
          </a:prstGeom>
        </p:spPr>
        <p:txBody>
          <a:bodyPr wrap="square">
            <a:spAutoFit/>
          </a:bodyPr>
          <a:lstStyle/>
          <a:p>
            <a:pPr algn="ctr"/>
            <a:r>
              <a:rPr lang="en-US" sz="2200" dirty="0">
                <a:solidFill>
                  <a:prstClr val="black"/>
                </a:solidFill>
                <a:latin typeface="Segoe UI" pitchFamily="34" charset="0"/>
                <a:ea typeface="Segoe UI" pitchFamily="34" charset="0"/>
                <a:cs typeface="Segoe UI" pitchFamily="34" charset="0"/>
              </a:rPr>
              <a:t>You are woken by a telephone call at 2 am reporting that your patient, Mr. Diallo, is in the ER with apparent respiratory depression.</a:t>
            </a:r>
          </a:p>
        </p:txBody>
      </p:sp>
      <p:pic>
        <p:nvPicPr>
          <p:cNvPr id="22" name="Picture 21"/>
          <p:cNvPicPr>
            <a:picLocks noChangeAspect="1"/>
          </p:cNvPicPr>
          <p:nvPr/>
        </p:nvPicPr>
        <p:blipFill rotWithShape="1">
          <a:blip r:embed="rId3" cstate="screen">
            <a:extLst>
              <a:ext uri="{28A0092B-C50C-407E-A947-70E740481C1C}">
                <a14:useLocalDpi xmlns:a14="http://schemas.microsoft.com/office/drawing/2010/main"/>
              </a:ext>
            </a:extLst>
          </a:blip>
          <a:srcRect r="10172"/>
          <a:stretch/>
        </p:blipFill>
        <p:spPr>
          <a:xfrm>
            <a:off x="6477000" y="152400"/>
            <a:ext cx="2667000" cy="518205"/>
          </a:xfrm>
          <a:prstGeom prst="rect">
            <a:avLst/>
          </a:prstGeom>
        </p:spPr>
      </p:pic>
    </p:spTree>
    <p:extLst>
      <p:ext uri="{BB962C8B-B14F-4D97-AF65-F5344CB8AC3E}">
        <p14:creationId xmlns:p14="http://schemas.microsoft.com/office/powerpoint/2010/main" val="300131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446314" y="2950780"/>
            <a:ext cx="557348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idx="1"/>
          </p:nvPr>
        </p:nvSpPr>
        <p:spPr>
          <a:xfrm>
            <a:off x="381000" y="3033713"/>
            <a:ext cx="7772400" cy="1500187"/>
          </a:xfrm>
        </p:spPr>
        <p:txBody>
          <a:bodyPr>
            <a:normAutofit/>
          </a:bodyPr>
          <a:lstStyle/>
          <a:p>
            <a:r>
              <a:rPr lang="en-US" sz="3600" b="1" dirty="0">
                <a:solidFill>
                  <a:schemeClr val="accent1"/>
                </a:solidFill>
              </a:rPr>
              <a:t>Unit VI</a:t>
            </a:r>
          </a:p>
        </p:txBody>
      </p:sp>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455858" y="1523999"/>
            <a:ext cx="5916740" cy="53340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348343" y="6324600"/>
            <a:ext cx="1600200" cy="235400"/>
          </a:xfrm>
        </p:spPr>
        <p:txBody>
          <a:bodyPr/>
          <a:lstStyle/>
          <a:p>
            <a:fld id="{AC93B9EA-9F07-41CA-8155-9C9A9F70FA14}" type="slidenum">
              <a:rPr lang="en-US" smtClean="0"/>
              <a:pPr/>
              <a:t>114</a:t>
            </a:fld>
            <a:r>
              <a:rPr lang="en-US" dirty="0"/>
              <a:t>   |   © CO*RE 2015 </a:t>
            </a:r>
          </a:p>
        </p:txBody>
      </p:sp>
      <p:sp>
        <p:nvSpPr>
          <p:cNvPr id="13" name="TextBox 12"/>
          <p:cNvSpPr txBox="1"/>
          <p:nvPr/>
        </p:nvSpPr>
        <p:spPr>
          <a:xfrm>
            <a:off x="348343" y="1066800"/>
            <a:ext cx="8153400" cy="1787153"/>
          </a:xfrm>
          <a:prstGeom prst="rect">
            <a:avLst/>
          </a:prstGeom>
          <a:noFill/>
        </p:spPr>
        <p:txBody>
          <a:bodyPr wrap="square" rtlCol="0">
            <a:noAutofit/>
          </a:bodyPr>
          <a:lstStyle/>
          <a:p>
            <a:pPr>
              <a:lnSpc>
                <a:spcPct val="90000"/>
              </a:lnSpc>
            </a:pPr>
            <a:r>
              <a:rPr lang="en-US" sz="4000" b="1" dirty="0">
                <a:solidFill>
                  <a:schemeClr val="accent3"/>
                </a:solidFill>
                <a:latin typeface="Segoe UI" pitchFamily="34" charset="0"/>
                <a:ea typeface="Segoe UI" pitchFamily="34" charset="0"/>
                <a:cs typeface="Segoe UI" pitchFamily="34" charset="0"/>
              </a:rPr>
              <a:t>SPECIFIC DRUG INFORMATION</a:t>
            </a:r>
            <a:br>
              <a:rPr lang="en-US" sz="4000" b="1" dirty="0">
                <a:solidFill>
                  <a:schemeClr val="accent3"/>
                </a:solidFill>
                <a:latin typeface="Segoe UI" pitchFamily="34" charset="0"/>
                <a:ea typeface="Segoe UI" pitchFamily="34" charset="0"/>
                <a:cs typeface="Segoe UI" pitchFamily="34" charset="0"/>
              </a:rPr>
            </a:br>
            <a:r>
              <a:rPr lang="en-US" sz="4000" b="1" dirty="0">
                <a:solidFill>
                  <a:schemeClr val="accent3"/>
                </a:solidFill>
                <a:latin typeface="Segoe UI" pitchFamily="34" charset="0"/>
                <a:ea typeface="Segoe UI" pitchFamily="34" charset="0"/>
                <a:cs typeface="Segoe UI" pitchFamily="34" charset="0"/>
              </a:rPr>
              <a:t>FOR ER/LA OPIOID ANALGESIC PRODUCTS</a:t>
            </a:r>
          </a:p>
        </p:txBody>
      </p:sp>
      <p:sp>
        <p:nvSpPr>
          <p:cNvPr id="3" name="Footer Placeholder 2"/>
          <p:cNvSpPr>
            <a:spLocks noGrp="1"/>
          </p:cNvSpPr>
          <p:nvPr>
            <p:ph type="ftr" sz="quarter" idx="11"/>
          </p:nvPr>
        </p:nvSpPr>
        <p:spPr/>
        <p:txBody>
          <a:bodyPr/>
          <a:lstStyle/>
          <a:p>
            <a:r>
              <a:rPr lang="en-US" dirty="0"/>
              <a:t>© CO*RE 2014</a:t>
            </a:r>
          </a:p>
        </p:txBody>
      </p:sp>
    </p:spTree>
    <p:extLst>
      <p:ext uri="{BB962C8B-B14F-4D97-AF65-F5344CB8AC3E}">
        <p14:creationId xmlns:p14="http://schemas.microsoft.com/office/powerpoint/2010/main" val="325661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10590"/>
            <a:ext cx="9143999" cy="3952009"/>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Specific Characteristics</a:t>
            </a:r>
          </a:p>
        </p:txBody>
      </p:sp>
      <p:sp>
        <p:nvSpPr>
          <p:cNvPr id="6" name="Slide Number Placeholder 5"/>
          <p:cNvSpPr>
            <a:spLocks noGrp="1"/>
          </p:cNvSpPr>
          <p:nvPr>
            <p:ph type="sldNum" sz="quarter" idx="12"/>
          </p:nvPr>
        </p:nvSpPr>
        <p:spPr/>
        <p:txBody>
          <a:bodyPr/>
          <a:lstStyle/>
          <a:p>
            <a:fld id="{AC93B9EA-9F07-41CA-8155-9C9A9F70FA14}" type="slidenum">
              <a:rPr lang="en-US" smtClean="0"/>
              <a:pPr/>
              <a:t>115</a:t>
            </a:fld>
            <a:r>
              <a:rPr lang="en-US" dirty="0"/>
              <a:t>   |   © CO*RE 2015</a:t>
            </a:r>
          </a:p>
        </p:txBody>
      </p:sp>
      <p:sp>
        <p:nvSpPr>
          <p:cNvPr id="4" name="Rectangle 3"/>
          <p:cNvSpPr/>
          <p:nvPr/>
        </p:nvSpPr>
        <p:spPr>
          <a:xfrm>
            <a:off x="304800" y="5626574"/>
            <a:ext cx="8219440" cy="461665"/>
          </a:xfrm>
          <a:prstGeom prst="rect">
            <a:avLst/>
          </a:prstGeom>
        </p:spPr>
        <p:txBody>
          <a:bodyPr wrap="square">
            <a:spAutoFit/>
          </a:bodyPr>
          <a:lstStyle/>
          <a:p>
            <a:r>
              <a:rPr lang="en-US" sz="1200" b="1" i="1" dirty="0">
                <a:solidFill>
                  <a:schemeClr val="accent2"/>
                </a:solidFill>
                <a:latin typeface="Segoe UI" pitchFamily="34" charset="0"/>
                <a:ea typeface="Segoe UI" pitchFamily="34" charset="0"/>
                <a:cs typeface="Segoe UI" pitchFamily="34" charset="0"/>
              </a:rPr>
              <a:t>For detailed information, refer to online PI: </a:t>
            </a:r>
            <a:br>
              <a:rPr lang="en-US" sz="1200" b="1" i="1" dirty="0">
                <a:solidFill>
                  <a:schemeClr val="accent2"/>
                </a:solidFill>
                <a:latin typeface="Segoe UI" pitchFamily="34" charset="0"/>
                <a:ea typeface="Segoe UI" pitchFamily="34" charset="0"/>
                <a:cs typeface="Segoe UI" pitchFamily="34" charset="0"/>
              </a:rPr>
            </a:br>
            <a:r>
              <a:rPr lang="en-US" sz="1200" b="1" i="1" dirty="0">
                <a:solidFill>
                  <a:schemeClr val="accent2"/>
                </a:solidFill>
                <a:latin typeface="Segoe UI" pitchFamily="34" charset="0"/>
                <a:ea typeface="Segoe UI" pitchFamily="34" charset="0"/>
                <a:cs typeface="Segoe UI" pitchFamily="34" charset="0"/>
              </a:rPr>
              <a:t>DailyMed at </a:t>
            </a:r>
            <a:r>
              <a:rPr lang="en-US" sz="1200" b="1" i="1" dirty="0">
                <a:solidFill>
                  <a:schemeClr val="accent2"/>
                </a:solidFill>
                <a:latin typeface="Segoe UI" pitchFamily="34" charset="0"/>
                <a:ea typeface="Segoe UI" pitchFamily="34" charset="0"/>
                <a:cs typeface="Segoe UI" pitchFamily="34" charset="0"/>
                <a:hlinkClick r:id="rId3"/>
              </a:rPr>
              <a:t>www.dailymed.nlm.nih.gov</a:t>
            </a:r>
            <a:r>
              <a:rPr lang="en-US" sz="1200" b="1" i="1" dirty="0">
                <a:solidFill>
                  <a:schemeClr val="accent2"/>
                </a:solidFill>
                <a:latin typeface="Segoe UI" pitchFamily="34" charset="0"/>
                <a:ea typeface="Segoe UI" pitchFamily="34" charset="0"/>
                <a:cs typeface="Segoe UI" pitchFamily="34" charset="0"/>
              </a:rPr>
              <a:t>  Drugs@FDA at </a:t>
            </a:r>
            <a:r>
              <a:rPr lang="en-US" sz="1200" b="1" i="1" dirty="0">
                <a:solidFill>
                  <a:schemeClr val="accent2"/>
                </a:solidFill>
                <a:latin typeface="Segoe UI" pitchFamily="34" charset="0"/>
                <a:ea typeface="Segoe UI" pitchFamily="34" charset="0"/>
                <a:cs typeface="Segoe UI" pitchFamily="34" charset="0"/>
                <a:hlinkClick r:id="rId4"/>
              </a:rPr>
              <a:t>www.fda.gov/drugsatfda</a:t>
            </a:r>
            <a:r>
              <a:rPr lang="en-US" sz="1200" b="1" i="1" dirty="0">
                <a:solidFill>
                  <a:schemeClr val="accent2"/>
                </a:solidFill>
                <a:latin typeface="Segoe UI" pitchFamily="34" charset="0"/>
                <a:ea typeface="Segoe UI" pitchFamily="34" charset="0"/>
                <a:cs typeface="Segoe UI" pitchFamily="34" charset="0"/>
              </a:rPr>
              <a:t> </a:t>
            </a:r>
          </a:p>
        </p:txBody>
      </p:sp>
      <p:sp>
        <p:nvSpPr>
          <p:cNvPr id="10" name="TextBox 9"/>
          <p:cNvSpPr txBox="1"/>
          <p:nvPr/>
        </p:nvSpPr>
        <p:spPr>
          <a:xfrm>
            <a:off x="295275" y="1028700"/>
            <a:ext cx="7981950" cy="609600"/>
          </a:xfrm>
          <a:prstGeom prst="rect">
            <a:avLst/>
          </a:prstGeom>
          <a:noFill/>
        </p:spPr>
        <p:txBody>
          <a:bodyPr wrap="square" rtlCol="0">
            <a:noAutofit/>
          </a:bodyPr>
          <a:lstStyle/>
          <a:p>
            <a:r>
              <a:rPr lang="en-US" sz="3200" b="1" i="1" dirty="0">
                <a:solidFill>
                  <a:schemeClr val="accent1"/>
                </a:solidFill>
                <a:latin typeface="Segoe UI" pitchFamily="34" charset="0"/>
                <a:ea typeface="Segoe UI" pitchFamily="34" charset="0"/>
                <a:cs typeface="Segoe UI" pitchFamily="34" charset="0"/>
              </a:rPr>
              <a:t>Know for opioid products you prescribe:</a:t>
            </a:r>
          </a:p>
        </p:txBody>
      </p:sp>
      <p:sp>
        <p:nvSpPr>
          <p:cNvPr id="11" name="Rounded Rectangle 10"/>
          <p:cNvSpPr/>
          <p:nvPr/>
        </p:nvSpPr>
        <p:spPr>
          <a:xfrm>
            <a:off x="304800" y="1676400"/>
            <a:ext cx="2034991" cy="1190137"/>
          </a:xfrm>
          <a:prstGeom prst="roundRect">
            <a:avLst>
              <a:gd name="adj" fmla="val 102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egoe UI" pitchFamily="34" charset="0"/>
                <a:ea typeface="Segoe UI" pitchFamily="34" charset="0"/>
                <a:cs typeface="Segoe UI" pitchFamily="34" charset="0"/>
              </a:rPr>
              <a:t>Drug substance</a:t>
            </a:r>
          </a:p>
        </p:txBody>
      </p:sp>
      <p:sp>
        <p:nvSpPr>
          <p:cNvPr id="12" name="Rounded Rectangle 11"/>
          <p:cNvSpPr/>
          <p:nvPr/>
        </p:nvSpPr>
        <p:spPr>
          <a:xfrm>
            <a:off x="2516157" y="1676400"/>
            <a:ext cx="2034991" cy="1190137"/>
          </a:xfrm>
          <a:prstGeom prst="roundRect">
            <a:avLst>
              <a:gd name="adj" fmla="val 90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egoe UI" pitchFamily="34" charset="0"/>
                <a:ea typeface="Segoe UI" pitchFamily="34" charset="0"/>
                <a:cs typeface="Segoe UI" pitchFamily="34" charset="0"/>
              </a:rPr>
              <a:t>Formulation</a:t>
            </a:r>
          </a:p>
        </p:txBody>
      </p:sp>
      <p:sp>
        <p:nvSpPr>
          <p:cNvPr id="13" name="Rounded Rectangle 12"/>
          <p:cNvSpPr/>
          <p:nvPr/>
        </p:nvSpPr>
        <p:spPr>
          <a:xfrm>
            <a:off x="4727513" y="1676400"/>
            <a:ext cx="2034991" cy="1190137"/>
          </a:xfrm>
          <a:prstGeom prst="roundRect">
            <a:avLst>
              <a:gd name="adj" fmla="val 90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latin typeface="Segoe UI" pitchFamily="34" charset="0"/>
                <a:ea typeface="Segoe UI" pitchFamily="34" charset="0"/>
                <a:cs typeface="Segoe UI" pitchFamily="34" charset="0"/>
              </a:rPr>
              <a:t>Strength</a:t>
            </a:r>
          </a:p>
        </p:txBody>
      </p:sp>
      <p:sp>
        <p:nvSpPr>
          <p:cNvPr id="14" name="Rounded Rectangle 13"/>
          <p:cNvSpPr/>
          <p:nvPr/>
        </p:nvSpPr>
        <p:spPr>
          <a:xfrm>
            <a:off x="6938870" y="1676400"/>
            <a:ext cx="2034991" cy="1190137"/>
          </a:xfrm>
          <a:prstGeom prst="roundRect">
            <a:avLst>
              <a:gd name="adj" fmla="val 76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latin typeface="Segoe UI" pitchFamily="34" charset="0"/>
                <a:ea typeface="Segoe UI" pitchFamily="34" charset="0"/>
                <a:cs typeface="Segoe UI" pitchFamily="34" charset="0"/>
              </a:rPr>
              <a:t>Dosing interval</a:t>
            </a:r>
          </a:p>
        </p:txBody>
      </p:sp>
      <p:sp>
        <p:nvSpPr>
          <p:cNvPr id="16" name="Rounded Rectangle 15"/>
          <p:cNvSpPr/>
          <p:nvPr/>
        </p:nvSpPr>
        <p:spPr>
          <a:xfrm>
            <a:off x="304800" y="4302355"/>
            <a:ext cx="4246347" cy="1190137"/>
          </a:xfrm>
          <a:prstGeom prst="roundRect">
            <a:avLst>
              <a:gd name="adj" fmla="val 69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egoe UI" pitchFamily="34" charset="0"/>
                <a:ea typeface="Segoe UI" pitchFamily="34" charset="0"/>
                <a:cs typeface="Segoe UI" pitchFamily="34" charset="0"/>
              </a:rPr>
              <a:t>Specific information about product conversions, if available</a:t>
            </a:r>
          </a:p>
        </p:txBody>
      </p:sp>
      <p:sp>
        <p:nvSpPr>
          <p:cNvPr id="17" name="Rounded Rectangle 16"/>
          <p:cNvSpPr/>
          <p:nvPr/>
        </p:nvSpPr>
        <p:spPr>
          <a:xfrm>
            <a:off x="4727513" y="4302355"/>
            <a:ext cx="4264087" cy="1190137"/>
          </a:xfrm>
          <a:prstGeom prst="roundRect">
            <a:avLst>
              <a:gd name="adj" fmla="val 90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b="1" dirty="0">
                <a:latin typeface="Segoe UI" pitchFamily="34" charset="0"/>
                <a:ea typeface="Segoe UI" pitchFamily="34" charset="0"/>
                <a:cs typeface="Segoe UI" pitchFamily="34" charset="0"/>
              </a:rPr>
              <a:t>Specific drug interactions</a:t>
            </a:r>
          </a:p>
        </p:txBody>
      </p:sp>
      <p:sp>
        <p:nvSpPr>
          <p:cNvPr id="22" name="Rounded Rectangle 21"/>
          <p:cNvSpPr/>
          <p:nvPr/>
        </p:nvSpPr>
        <p:spPr>
          <a:xfrm>
            <a:off x="304800" y="3000863"/>
            <a:ext cx="2034991" cy="1190137"/>
          </a:xfrm>
          <a:prstGeom prst="roundRect">
            <a:avLst>
              <a:gd name="adj" fmla="val 76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latin typeface="Segoe UI" pitchFamily="34" charset="0"/>
                <a:ea typeface="Segoe UI" pitchFamily="34" charset="0"/>
                <a:cs typeface="Segoe UI" pitchFamily="34" charset="0"/>
              </a:rPr>
              <a:t>Key instructions</a:t>
            </a:r>
          </a:p>
        </p:txBody>
      </p:sp>
      <p:sp>
        <p:nvSpPr>
          <p:cNvPr id="23" name="Rounded Rectangle 22"/>
          <p:cNvSpPr/>
          <p:nvPr/>
        </p:nvSpPr>
        <p:spPr>
          <a:xfrm>
            <a:off x="2516157" y="3000863"/>
            <a:ext cx="2034991" cy="1190137"/>
          </a:xfrm>
          <a:prstGeom prst="roundRect">
            <a:avLst>
              <a:gd name="adj" fmla="val 76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latin typeface="Segoe UI" pitchFamily="34" charset="0"/>
                <a:ea typeface="Segoe UI" pitchFamily="34" charset="0"/>
                <a:cs typeface="Segoe UI" pitchFamily="34" charset="0"/>
              </a:rPr>
              <a:t>Use in opioid-tolerant patients</a:t>
            </a:r>
          </a:p>
        </p:txBody>
      </p:sp>
      <p:sp>
        <p:nvSpPr>
          <p:cNvPr id="24" name="Rounded Rectangle 23"/>
          <p:cNvSpPr/>
          <p:nvPr/>
        </p:nvSpPr>
        <p:spPr>
          <a:xfrm>
            <a:off x="4727513" y="3000863"/>
            <a:ext cx="2034991" cy="1190137"/>
          </a:xfrm>
          <a:prstGeom prst="roundRect">
            <a:avLst>
              <a:gd name="adj" fmla="val 69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latin typeface="Segoe UI" pitchFamily="34" charset="0"/>
                <a:ea typeface="Segoe UI" pitchFamily="34" charset="0"/>
                <a:cs typeface="Segoe UI" pitchFamily="34" charset="0"/>
              </a:rPr>
              <a:t>Product-specific safety concerns</a:t>
            </a:r>
          </a:p>
        </p:txBody>
      </p:sp>
      <p:sp>
        <p:nvSpPr>
          <p:cNvPr id="25" name="Rounded Rectangle 24"/>
          <p:cNvSpPr/>
          <p:nvPr/>
        </p:nvSpPr>
        <p:spPr>
          <a:xfrm>
            <a:off x="6938870" y="3000863"/>
            <a:ext cx="2034991" cy="1190137"/>
          </a:xfrm>
          <a:prstGeom prst="roundRect">
            <a:avLst>
              <a:gd name="adj" fmla="val 76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latin typeface="Segoe UI" pitchFamily="34" charset="0"/>
                <a:ea typeface="Segoe UI" pitchFamily="34" charset="0"/>
                <a:cs typeface="Segoe UI" pitchFamily="34" charset="0"/>
              </a:rPr>
              <a:t>Relative potency to morphine</a:t>
            </a:r>
          </a:p>
        </p:txBody>
      </p:sp>
    </p:spTree>
    <p:extLst>
      <p:ext uri="{BB962C8B-B14F-4D97-AF65-F5344CB8AC3E}">
        <p14:creationId xmlns:p14="http://schemas.microsoft.com/office/powerpoint/2010/main" val="37088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Morphine Sulfate ER Capsules (Avinza)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7015605"/>
              </p:ext>
            </p:extLst>
          </p:nvPr>
        </p:nvGraphicFramePr>
        <p:xfrm>
          <a:off x="381000" y="1371600"/>
          <a:ext cx="8564880" cy="4664591"/>
        </p:xfrm>
        <a:graphic>
          <a:graphicData uri="http://schemas.openxmlformats.org/drawingml/2006/table">
            <a:tbl>
              <a:tblPr bandRow="1">
                <a:tableStyleId>{5C22544A-7EE6-4342-B048-85BDC9FD1C3A}</a:tableStyleId>
              </a:tblPr>
              <a:tblGrid>
                <a:gridCol w="1683695">
                  <a:extLst>
                    <a:ext uri="{9D8B030D-6E8A-4147-A177-3AD203B41FA5}">
                      <a16:colId xmlns:a16="http://schemas.microsoft.com/office/drawing/2014/main" xmlns="" val="20000"/>
                    </a:ext>
                  </a:extLst>
                </a:gridCol>
                <a:gridCol w="6881185">
                  <a:extLst>
                    <a:ext uri="{9D8B030D-6E8A-4147-A177-3AD203B41FA5}">
                      <a16:colId xmlns:a16="http://schemas.microsoft.com/office/drawing/2014/main" xmlns="" val="20001"/>
                    </a:ext>
                  </a:extLst>
                </a:gridCol>
              </a:tblGrid>
              <a:tr h="348029">
                <a:tc>
                  <a:txBody>
                    <a:bodyPr/>
                    <a:lstStyle/>
                    <a:p>
                      <a:pPr>
                        <a:lnSpc>
                          <a:spcPct val="95000"/>
                        </a:lnSpc>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Dosing interval </a:t>
                      </a:r>
                    </a:p>
                  </a:txBody>
                  <a:tcPr marL="182880" marR="18288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Once a day </a:t>
                      </a:r>
                    </a:p>
                  </a:txBody>
                  <a:tcPr marL="182880" marR="18288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1914159">
                <a:tc>
                  <a:txBody>
                    <a:bodyPr/>
                    <a:lstStyle/>
                    <a:p>
                      <a:pPr>
                        <a:lnSpc>
                          <a:spcPct val="95000"/>
                        </a:lnSpc>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Key instructions </a:t>
                      </a:r>
                    </a:p>
                  </a:txBody>
                  <a:tcPr marL="182880" marR="18288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Initial dose in opioid non-tolerant patients is 30 mg</a:t>
                      </a:r>
                    </a:p>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Titrate in increments of not greater than 30 mg using a minimum of </a:t>
                      </a:r>
                      <a:b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3-4 d intervals</a:t>
                      </a:r>
                    </a:p>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Swallow capsule whole (do not chew, crush, or dissolve) </a:t>
                      </a:r>
                    </a:p>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May open capsule &amp; sprinkle pellets on applesauce for patients who can reliably swallow without chewing; use immediately</a:t>
                      </a:r>
                    </a:p>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MDD:* 1600 mg (renal toxicity of excipient, fumaric acid)</a:t>
                      </a:r>
                    </a:p>
                  </a:txBody>
                  <a:tcPr marL="182880" marR="18288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1165897">
                <a:tc>
                  <a:txBody>
                    <a:bodyPr/>
                    <a:lstStyle/>
                    <a:p>
                      <a:pPr>
                        <a:lnSpc>
                          <a:spcPct val="95000"/>
                        </a:lnSpc>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Drug interactions </a:t>
                      </a:r>
                    </a:p>
                  </a:txBody>
                  <a:tcPr marL="182880" marR="18288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Alcoholic beverages or medications w/ alcohol may result in rapid release &amp; absorption of potentially fatal dose</a:t>
                      </a:r>
                    </a:p>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P-gp* inhibitors (e.g., quinidine) may increase absorption/exposure of morphine by ~2-fold</a:t>
                      </a:r>
                    </a:p>
                  </a:txBody>
                  <a:tcPr marL="182880" marR="18288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48029">
                <a:tc>
                  <a:txBody>
                    <a:bodyPr/>
                    <a:lstStyle/>
                    <a:p>
                      <a:pPr>
                        <a:lnSpc>
                          <a:spcPct val="95000"/>
                        </a:lnSpc>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Opioid-tolerant</a:t>
                      </a:r>
                    </a:p>
                  </a:txBody>
                  <a:tcPr marL="182880" marR="18288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171450" indent="-171450" defTabSz="22860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90 mg &amp; 120 mg capsules for use in opioid-tolerant patients only</a:t>
                      </a:r>
                    </a:p>
                  </a:txBody>
                  <a:tcPr marL="182880" marR="18288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567287">
                <a:tc>
                  <a:txBody>
                    <a:bodyPr/>
                    <a:lstStyle/>
                    <a:p>
                      <a:pPr>
                        <a:lnSpc>
                          <a:spcPct val="95000"/>
                        </a:lnSpc>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Product-specific safety concerns </a:t>
                      </a:r>
                    </a:p>
                  </a:txBody>
                  <a:tcPr marL="182880" marR="18288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a:txBody>
                    <a:bodyPr/>
                    <a:lstStyle/>
                    <a:p>
                      <a:pPr marL="171450" marR="0" lvl="0" indent="-171450" algn="l" defTabSz="914400" rtl="0" eaLnBrk="1" fontAlgn="auto" latinLnBrk="0" hangingPunct="1">
                        <a:lnSpc>
                          <a:spcPct val="100000"/>
                        </a:lnSpc>
                        <a:spcBef>
                          <a:spcPts val="600"/>
                        </a:spcBef>
                        <a:spcAft>
                          <a:spcPts val="0"/>
                        </a:spcAft>
                        <a:buClr>
                          <a:schemeClr val="tx2"/>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None</a:t>
                      </a:r>
                    </a:p>
                  </a:txBody>
                  <a:tcPr marL="182880" marR="18288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bl>
          </a:graphicData>
        </a:graphic>
      </p:graphicFrame>
      <p:sp>
        <p:nvSpPr>
          <p:cNvPr id="6" name="Rectangle 5"/>
          <p:cNvSpPr/>
          <p:nvPr/>
        </p:nvSpPr>
        <p:spPr>
          <a:xfrm>
            <a:off x="228600" y="6172200"/>
            <a:ext cx="8702040" cy="276999"/>
          </a:xfrm>
          <a:prstGeom prst="rect">
            <a:avLst/>
          </a:prstGeom>
        </p:spPr>
        <p:txBody>
          <a:bodyPr wrap="square">
            <a:spAutoFit/>
          </a:bodyPr>
          <a:lstStyle/>
          <a:p>
            <a:pPr marL="0" lvl="3"/>
            <a:r>
              <a:rPr lang="en-US" sz="1200" dirty="0">
                <a:solidFill>
                  <a:schemeClr val="accent3"/>
                </a:solidFill>
                <a:latin typeface="Segoe UI" panose="020B0502040204020203" pitchFamily="34" charset="0"/>
                <a:ea typeface="Segoe UI" panose="020B0502040204020203" pitchFamily="34" charset="0"/>
                <a:cs typeface="Segoe UI" panose="020B0502040204020203" pitchFamily="34" charset="0"/>
              </a:rPr>
              <a:t>* MDD=maximum daily dose; </a:t>
            </a:r>
            <a:r>
              <a:rPr lang="en-US" sz="1200" dirty="0">
                <a:solidFill>
                  <a:srgbClr val="0070C0"/>
                </a:solidFill>
                <a:latin typeface="Segoe UI" panose="020B0502040204020203" pitchFamily="34" charset="0"/>
                <a:ea typeface="Segoe UI" panose="020B0502040204020203" pitchFamily="34" charset="0"/>
                <a:cs typeface="Segoe UI" panose="020B0502040204020203" pitchFamily="34" charset="0"/>
              </a:rPr>
              <a:t>P-gp</a:t>
            </a:r>
            <a:r>
              <a:rPr lang="en-US" sz="1200" dirty="0">
                <a:solidFill>
                  <a:schemeClr val="accent3"/>
                </a:solidFill>
                <a:latin typeface="Segoe UI" panose="020B0502040204020203" pitchFamily="34" charset="0"/>
                <a:ea typeface="Segoe UI" panose="020B0502040204020203" pitchFamily="34" charset="0"/>
                <a:cs typeface="Segoe UI" panose="020B0502040204020203" pitchFamily="34" charset="0"/>
              </a:rPr>
              <a:t>= P-glycoprotein</a:t>
            </a:r>
          </a:p>
        </p:txBody>
      </p:sp>
      <p:sp>
        <p:nvSpPr>
          <p:cNvPr id="3" name="Slide Number Placeholder 2"/>
          <p:cNvSpPr>
            <a:spLocks noGrp="1"/>
          </p:cNvSpPr>
          <p:nvPr>
            <p:ph type="sldNum" sz="quarter" idx="12"/>
          </p:nvPr>
        </p:nvSpPr>
        <p:spPr/>
        <p:txBody>
          <a:bodyPr/>
          <a:lstStyle/>
          <a:p>
            <a:fld id="{AC93B9EA-9F07-41CA-8155-9C9A9F70FA14}" type="slidenum">
              <a:rPr lang="en-US" smtClean="0"/>
              <a:pPr/>
              <a:t>116</a:t>
            </a:fld>
            <a:r>
              <a:rPr lang="en-US" dirty="0"/>
              <a:t>   |   © CO*RE 2015 </a:t>
            </a:r>
          </a:p>
        </p:txBody>
      </p:sp>
      <p:sp>
        <p:nvSpPr>
          <p:cNvPr id="7" name="TextBox 6"/>
          <p:cNvSpPr txBox="1"/>
          <p:nvPr/>
        </p:nvSpPr>
        <p:spPr>
          <a:xfrm>
            <a:off x="762000" y="838200"/>
            <a:ext cx="914400" cy="914400"/>
          </a:xfrm>
          <a:prstGeom prst="rect">
            <a:avLst/>
          </a:prstGeom>
          <a:noFill/>
        </p:spPr>
        <p:txBody>
          <a:bodyPr wrap="none" rtlCol="0">
            <a:noAutofit/>
          </a:bodyPr>
          <a:lstStyle/>
          <a:p>
            <a:r>
              <a:rPr lang="en-US" dirty="0">
                <a:solidFill>
                  <a:srgbClr val="3C7D88"/>
                </a:solidFill>
              </a:rPr>
              <a:t>Capsules 30 mg, 45 mg, 60 mg, 75 mg, 90 mg, and 120 mg</a:t>
            </a:r>
            <a:endParaRPr lang="en-US" dirty="0">
              <a:solidFill>
                <a:srgbClr val="3C7D88"/>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98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94" y="13447"/>
            <a:ext cx="8888506" cy="990600"/>
          </a:xfrm>
        </p:spPr>
        <p:txBody>
          <a:bodyPr/>
          <a:lstStyle/>
          <a:p>
            <a:r>
              <a:rPr lang="en-US" sz="3600" dirty="0" err="1"/>
              <a:t>Buprenorphine</a:t>
            </a:r>
            <a:r>
              <a:rPr lang="en-US" sz="3600" dirty="0"/>
              <a:t> </a:t>
            </a:r>
            <a:r>
              <a:rPr lang="en-US" sz="3600" dirty="0" err="1"/>
              <a:t>Buccal</a:t>
            </a:r>
            <a:r>
              <a:rPr lang="en-US" sz="3600" dirty="0"/>
              <a:t> Film (</a:t>
            </a:r>
            <a:r>
              <a:rPr lang="en-US" sz="3600" dirty="0" err="1"/>
              <a:t>Belbuca</a:t>
            </a:r>
            <a:r>
              <a:rPr lang="en-US" sz="3600"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292127"/>
              </p:ext>
            </p:extLst>
          </p:nvPr>
        </p:nvGraphicFramePr>
        <p:xfrm>
          <a:off x="457200" y="1143000"/>
          <a:ext cx="8305800" cy="5181599"/>
        </p:xfrm>
        <a:graphic>
          <a:graphicData uri="http://schemas.openxmlformats.org/drawingml/2006/table">
            <a:tbl>
              <a:tblPr bandRow="1">
                <a:tableStyleId>{5C22544A-7EE6-4342-B048-85BDC9FD1C3A}</a:tableStyleId>
              </a:tblPr>
              <a:tblGrid>
                <a:gridCol w="1632765">
                  <a:extLst>
                    <a:ext uri="{9D8B030D-6E8A-4147-A177-3AD203B41FA5}">
                      <a16:colId xmlns:a16="http://schemas.microsoft.com/office/drawing/2014/main" xmlns="" val="20000"/>
                    </a:ext>
                  </a:extLst>
                </a:gridCol>
                <a:gridCol w="6673035">
                  <a:extLst>
                    <a:ext uri="{9D8B030D-6E8A-4147-A177-3AD203B41FA5}">
                      <a16:colId xmlns:a16="http://schemas.microsoft.com/office/drawing/2014/main" xmlns="" val="20001"/>
                    </a:ext>
                  </a:extLst>
                </a:gridCol>
              </a:tblGrid>
              <a:tr h="321943">
                <a:tc>
                  <a:txBody>
                    <a:bodyPr/>
                    <a:lstStyle/>
                    <a:p>
                      <a:pPr>
                        <a:lnSpc>
                          <a:spcPct val="100000"/>
                        </a:lnSpc>
                        <a:spcBef>
                          <a:spcPts val="600"/>
                        </a:spcBef>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Dosing interval </a:t>
                      </a:r>
                    </a:p>
                  </a:txBody>
                  <a:tcPr marL="182880" marR="182880" anchor="ctr">
                    <a:solidFill>
                      <a:schemeClr val="accent1"/>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Every 12 </a:t>
                      </a:r>
                      <a:r>
                        <a:rPr lang="en-US" sz="1600" dirty="0" err="1">
                          <a:solidFill>
                            <a:schemeClr val="tx1"/>
                          </a:solidFill>
                          <a:latin typeface="Segoe UI" panose="020B0502040204020203" pitchFamily="34" charset="0"/>
                          <a:ea typeface="Segoe UI" panose="020B0502040204020203" pitchFamily="34" charset="0"/>
                          <a:cs typeface="Segoe UI" panose="020B0502040204020203" pitchFamily="34" charset="0"/>
                        </a:rPr>
                        <a:t>h</a:t>
                      </a: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 (or once every 24 </a:t>
                      </a:r>
                      <a:r>
                        <a:rPr lang="en-US" sz="1600" dirty="0" err="1">
                          <a:solidFill>
                            <a:schemeClr val="tx1"/>
                          </a:solidFill>
                          <a:latin typeface="Segoe UI" panose="020B0502040204020203" pitchFamily="34" charset="0"/>
                          <a:ea typeface="Segoe UI" panose="020B0502040204020203" pitchFamily="34" charset="0"/>
                          <a:cs typeface="Segoe UI" panose="020B0502040204020203" pitchFamily="34" charset="0"/>
                        </a:rPr>
                        <a:t>h</a:t>
                      </a: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 for initiation in </a:t>
                      </a:r>
                      <a:r>
                        <a:rPr lang="en-US" sz="1600" dirty="0" err="1">
                          <a:solidFill>
                            <a:schemeClr val="tx1"/>
                          </a:solidFill>
                          <a:latin typeface="Segoe UI" panose="020B0502040204020203" pitchFamily="34" charset="0"/>
                          <a:ea typeface="Segoe UI" panose="020B0502040204020203" pitchFamily="34" charset="0"/>
                          <a:cs typeface="Segoe UI" panose="020B0502040204020203" pitchFamily="34" charset="0"/>
                        </a:rPr>
                        <a:t>opioid</a:t>
                      </a: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 naïve patients &amp; patients taking less than 30 mg oral morphine sulfate </a:t>
                      </a:r>
                      <a:r>
                        <a:rPr lang="en-US" sz="1600" dirty="0" err="1">
                          <a:solidFill>
                            <a:schemeClr val="tx1"/>
                          </a:solidFill>
                          <a:latin typeface="Segoe UI" panose="020B0502040204020203" pitchFamily="34" charset="0"/>
                          <a:ea typeface="Segoe UI" panose="020B0502040204020203" pitchFamily="34" charset="0"/>
                          <a:cs typeface="Segoe UI" panose="020B0502040204020203" pitchFamily="34" charset="0"/>
                        </a:rPr>
                        <a:t>eq</a:t>
                      </a:r>
                      <a:endPar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anchor="ctr">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4602479">
                <a:tc>
                  <a:txBody>
                    <a:bodyPr/>
                    <a:lstStyle/>
                    <a:p>
                      <a:pPr>
                        <a:lnSpc>
                          <a:spcPct val="100000"/>
                        </a:lnSpc>
                        <a:spcBef>
                          <a:spcPts val="600"/>
                        </a:spcBef>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Key instructions </a:t>
                      </a:r>
                    </a:p>
                  </a:txBody>
                  <a:tcPr marL="182880" marR="182880" anchor="ctr">
                    <a:solidFill>
                      <a:schemeClr val="accent2"/>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600" dirty="0" err="1">
                          <a:solidFill>
                            <a:schemeClr val="tx1"/>
                          </a:solidFill>
                          <a:latin typeface="Segoe UI" panose="020B0502040204020203" pitchFamily="34" charset="0"/>
                          <a:ea typeface="Segoe UI" panose="020B0502040204020203" pitchFamily="34" charset="0"/>
                          <a:cs typeface="Segoe UI" panose="020B0502040204020203" pitchFamily="34" charset="0"/>
                        </a:rPr>
                        <a:t>Opioid</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-naïve pts or pts taking &lt;30 mg oral morphine sulfate </a:t>
                      </a:r>
                      <a:r>
                        <a:rPr lang="en-US" sz="16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eq</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Initiate treatment with a 75 mcg </a:t>
                      </a:r>
                      <a:r>
                        <a:rPr lang="en-US" sz="16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buccal</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film, once daily, or if tolerated, every 12 </a:t>
                      </a:r>
                      <a:r>
                        <a:rPr lang="en-US" sz="16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a:t>
                      </a:r>
                      <a:endPar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lnSpc>
                          <a:spcPct val="100000"/>
                        </a:lnSpc>
                        <a:spcBef>
                          <a:spcPts val="600"/>
                        </a:spcBef>
                        <a:buClr>
                          <a:schemeClr val="tx2"/>
                        </a:buClr>
                        <a:buSzPct val="100000"/>
                        <a:buFont typeface="Arial" panose="020B0604020202020204" pitchFamily="34" charset="0"/>
                        <a:buNone/>
                      </a:pPr>
                      <a:r>
                        <a:rPr lang="en-US" sz="14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 </a:t>
                      </a: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Titrate to 150 mcg every 12 </a:t>
                      </a:r>
                      <a:r>
                        <a:rPr lang="en-US" sz="1400" dirty="0" err="1">
                          <a:solidFill>
                            <a:schemeClr val="tx1"/>
                          </a:solidFill>
                          <a:latin typeface="Segoe UI" panose="020B0502040204020203" pitchFamily="34" charset="0"/>
                          <a:ea typeface="Segoe UI" panose="020B0502040204020203" pitchFamily="34" charset="0"/>
                          <a:cs typeface="Segoe UI" panose="020B0502040204020203" pitchFamily="34" charset="0"/>
                        </a:rPr>
                        <a:t>h</a:t>
                      </a: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 no earlier than 4 </a:t>
                      </a:r>
                      <a:r>
                        <a:rPr lang="en-US" sz="1400" dirty="0" err="1">
                          <a:solidFill>
                            <a:schemeClr val="tx1"/>
                          </a:solidFill>
                          <a:latin typeface="Segoe UI" panose="020B0502040204020203" pitchFamily="34" charset="0"/>
                          <a:ea typeface="Segoe UI" panose="020B0502040204020203" pitchFamily="34" charset="0"/>
                          <a:cs typeface="Segoe UI" panose="020B0502040204020203" pitchFamily="34" charset="0"/>
                        </a:rPr>
                        <a:t>d</a:t>
                      </a: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 after initiation</a:t>
                      </a:r>
                    </a:p>
                    <a:p>
                      <a:pPr marL="171450" indent="-171450">
                        <a:lnSpc>
                          <a:spcPct val="100000"/>
                        </a:lnSpc>
                        <a:spcBef>
                          <a:spcPts val="600"/>
                        </a:spcBef>
                        <a:buClr>
                          <a:schemeClr val="tx2"/>
                        </a:buClr>
                        <a:buSzPct val="100000"/>
                        <a:buFont typeface="Arial" panose="020B0604020202020204" pitchFamily="34" charset="0"/>
                        <a:buNone/>
                      </a:pPr>
                      <a:r>
                        <a:rPr lang="en-US" sz="14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 </a:t>
                      </a: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Individual titration to a dose that provides adequate analgesia and              minimizes adverse reaction</a:t>
                      </a:r>
                      <a:r>
                        <a:rPr lang="en-US" sz="14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should proceed in increments of 150 mcg every 12 </a:t>
                      </a:r>
                      <a:r>
                        <a:rPr lang="en-US" sz="14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a:t>
                      </a:r>
                      <a:r>
                        <a:rPr lang="en-US" sz="14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no more frequently than every 4 </a:t>
                      </a:r>
                      <a:r>
                        <a:rPr lang="en-US" sz="14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d</a:t>
                      </a:r>
                      <a:endParaRPr lang="en-US" sz="1400" baseline="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lnSpc>
                          <a:spcPct val="100000"/>
                        </a:lnSpc>
                        <a:spcBef>
                          <a:spcPts val="600"/>
                        </a:spcBef>
                        <a:buClr>
                          <a:schemeClr val="tx2"/>
                        </a:buClr>
                        <a:buSzPct val="100000"/>
                        <a:buFont typeface="Arial" panose="020B0604020202020204" pitchFamily="34" charset="0"/>
                        <a:buChar char="•"/>
                      </a:pP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When converting from another </a:t>
                      </a:r>
                      <a:r>
                        <a:rPr lang="en-US" sz="16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opioid</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first taper the current </a:t>
                      </a:r>
                      <a:r>
                        <a:rPr lang="en-US" sz="16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opioid</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to no more than 30 mg oral morphine sulfate </a:t>
                      </a:r>
                      <a:r>
                        <a:rPr lang="en-US" sz="16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eq</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/day prior to initiating </a:t>
                      </a:r>
                      <a:r>
                        <a:rPr lang="en-US" sz="16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Belbuca</a:t>
                      </a:r>
                      <a:endPar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lnSpc>
                          <a:spcPct val="100000"/>
                        </a:lnSpc>
                        <a:spcBef>
                          <a:spcPts val="600"/>
                        </a:spcBef>
                        <a:buClr>
                          <a:schemeClr val="tx2"/>
                        </a:buClr>
                        <a:buSzPct val="100000"/>
                        <a:buFont typeface="Arial" panose="020B0604020202020204" pitchFamily="34" charset="0"/>
                        <a:buNone/>
                      </a:pPr>
                      <a:r>
                        <a:rPr lang="en-US" sz="14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 If prior daily dose before taper was 30 mg to 89 mg oral morphine sulfate </a:t>
                      </a:r>
                      <a:r>
                        <a:rPr lang="en-US" sz="14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eq</a:t>
                      </a:r>
                      <a:r>
                        <a:rPr lang="en-US" sz="14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initiate with 150 mcg dose every 12 </a:t>
                      </a:r>
                      <a:r>
                        <a:rPr lang="en-US" sz="14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a:t>
                      </a:r>
                      <a:endParaRPr lang="en-US" sz="1400" baseline="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lnSpc>
                          <a:spcPct val="100000"/>
                        </a:lnSpc>
                        <a:spcBef>
                          <a:spcPts val="600"/>
                        </a:spcBef>
                        <a:buClr>
                          <a:schemeClr val="tx2"/>
                        </a:buClr>
                        <a:buSzPct val="100000"/>
                        <a:buFont typeface="Arial" panose="020B0604020202020204" pitchFamily="34" charset="0"/>
                        <a:buNone/>
                      </a:pPr>
                      <a:r>
                        <a:rPr lang="en-US" sz="14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 If prior daily dose before taper was 90 mg to 160 mg oral morphine sulfate </a:t>
                      </a:r>
                      <a:r>
                        <a:rPr lang="en-US" sz="14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eq</a:t>
                      </a:r>
                      <a:r>
                        <a:rPr lang="en-US" sz="14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initiate with 300 mcg dose every 12 </a:t>
                      </a:r>
                      <a:r>
                        <a:rPr lang="en-US" sz="14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a:t>
                      </a:r>
                      <a:endParaRPr lang="en-US" sz="1400" baseline="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lnSpc>
                          <a:spcPct val="100000"/>
                        </a:lnSpc>
                        <a:spcBef>
                          <a:spcPts val="600"/>
                        </a:spcBef>
                        <a:buClr>
                          <a:schemeClr val="tx2"/>
                        </a:buClr>
                        <a:buSzPct val="100000"/>
                        <a:buFont typeface="Arial" panose="020B0604020202020204" pitchFamily="34" charset="0"/>
                        <a:buNone/>
                      </a:pPr>
                      <a:r>
                        <a:rPr lang="en-US" sz="14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 Titration of the dose should proceed in increments of 150 mcg every 12 </a:t>
                      </a:r>
                      <a:r>
                        <a:rPr lang="en-US" sz="14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a:t>
                      </a:r>
                      <a:r>
                        <a:rPr lang="en-US" sz="14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no more frequently than every 4 </a:t>
                      </a:r>
                      <a:r>
                        <a:rPr lang="en-US" sz="14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d</a:t>
                      </a:r>
                      <a:endPar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p:txBody>
          <a:bodyPr/>
          <a:lstStyle/>
          <a:p>
            <a:fld id="{AC93B9EA-9F07-41CA-8155-9C9A9F70FA14}" type="slidenum">
              <a:rPr lang="en-US" smtClean="0"/>
              <a:pPr/>
              <a:t>117</a:t>
            </a:fld>
            <a:r>
              <a:rPr lang="en-US" dirty="0"/>
              <a:t>   |   © CO*RE 2015 </a:t>
            </a:r>
          </a:p>
        </p:txBody>
      </p:sp>
      <p:sp>
        <p:nvSpPr>
          <p:cNvPr id="5" name="TextBox 4"/>
          <p:cNvSpPr txBox="1"/>
          <p:nvPr/>
        </p:nvSpPr>
        <p:spPr>
          <a:xfrm>
            <a:off x="685800" y="609600"/>
            <a:ext cx="6781800" cy="914400"/>
          </a:xfrm>
          <a:prstGeom prst="rect">
            <a:avLst/>
          </a:prstGeom>
          <a:noFill/>
        </p:spPr>
        <p:txBody>
          <a:bodyPr wrap="none" rtlCol="0">
            <a:noAutofit/>
          </a:bodyPr>
          <a:lstStyle/>
          <a:p>
            <a:r>
              <a:rPr lang="en-US" dirty="0">
                <a:solidFill>
                  <a:srgbClr val="3C7D88"/>
                </a:solidFill>
                <a:latin typeface="Segoe UI" panose="020B0502040204020203" pitchFamily="34" charset="0"/>
                <a:cs typeface="Segoe UI" panose="020B0502040204020203" pitchFamily="34" charset="0"/>
              </a:rPr>
              <a:t>75 mcg, 150 mcg, 300 mcg, 450 mcg, 600 mcg, 750 mcg, and 900 mcg</a:t>
            </a:r>
            <a:endParaRPr lang="en-US" dirty="0">
              <a:solidFill>
                <a:srgbClr val="3C7D88"/>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959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94" y="-152400"/>
            <a:ext cx="8888506" cy="990600"/>
          </a:xfrm>
        </p:spPr>
        <p:txBody>
          <a:bodyPr/>
          <a:lstStyle/>
          <a:p>
            <a:r>
              <a:rPr lang="en-US" sz="3600" dirty="0" err="1"/>
              <a:t>Buprenorphine</a:t>
            </a:r>
            <a:r>
              <a:rPr lang="en-US" sz="3600" dirty="0"/>
              <a:t> </a:t>
            </a:r>
            <a:r>
              <a:rPr lang="en-US" sz="3600" dirty="0" err="1"/>
              <a:t>Buccal</a:t>
            </a:r>
            <a:r>
              <a:rPr lang="en-US" sz="3600" dirty="0"/>
              <a:t> Film (</a:t>
            </a:r>
            <a:r>
              <a:rPr lang="en-US" sz="3600" dirty="0" err="1"/>
              <a:t>Belbuca</a:t>
            </a:r>
            <a:r>
              <a:rPr lang="en-US" sz="3600" dirty="0"/>
              <a:t>) cont’d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292127"/>
              </p:ext>
            </p:extLst>
          </p:nvPr>
        </p:nvGraphicFramePr>
        <p:xfrm>
          <a:off x="0" y="457200"/>
          <a:ext cx="8991600" cy="6470657"/>
        </p:xfrm>
        <a:graphic>
          <a:graphicData uri="http://schemas.openxmlformats.org/drawingml/2006/table">
            <a:tbl>
              <a:tblPr bandRow="1">
                <a:tableStyleId>{5C22544A-7EE6-4342-B048-85BDC9FD1C3A}</a:tableStyleId>
              </a:tblPr>
              <a:tblGrid>
                <a:gridCol w="1767580">
                  <a:extLst>
                    <a:ext uri="{9D8B030D-6E8A-4147-A177-3AD203B41FA5}">
                      <a16:colId xmlns:a16="http://schemas.microsoft.com/office/drawing/2014/main" xmlns="" val="20000"/>
                    </a:ext>
                  </a:extLst>
                </a:gridCol>
                <a:gridCol w="7224020">
                  <a:extLst>
                    <a:ext uri="{9D8B030D-6E8A-4147-A177-3AD203B41FA5}">
                      <a16:colId xmlns:a16="http://schemas.microsoft.com/office/drawing/2014/main" xmlns="" val="20001"/>
                    </a:ext>
                  </a:extLst>
                </a:gridCol>
              </a:tblGrid>
              <a:tr h="2159228">
                <a:tc>
                  <a:txBody>
                    <a:bodyPr/>
                    <a:lstStyle/>
                    <a:p>
                      <a:pPr>
                        <a:lnSpc>
                          <a:spcPct val="100000"/>
                        </a:lnSpc>
                        <a:spcBef>
                          <a:spcPts val="600"/>
                        </a:spcBef>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Key instructions </a:t>
                      </a:r>
                    </a:p>
                  </a:txBody>
                  <a:tcPr marL="182880" marR="182880" anchor="ctr">
                    <a:solidFill>
                      <a:schemeClr val="accent2"/>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Maximum dose:  900 mcg every 12 </a:t>
                      </a:r>
                      <a:r>
                        <a:rPr lang="en-US" sz="1600" dirty="0" err="1">
                          <a:solidFill>
                            <a:schemeClr val="tx1"/>
                          </a:solidFill>
                          <a:latin typeface="Segoe UI" panose="020B0502040204020203" pitchFamily="34" charset="0"/>
                          <a:ea typeface="Segoe UI" panose="020B0502040204020203" pitchFamily="34" charset="0"/>
                          <a:cs typeface="Segoe UI" panose="020B0502040204020203" pitchFamily="34" charset="0"/>
                        </a:rPr>
                        <a:t>h</a:t>
                      </a: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 due to the potential for </a:t>
                      </a:r>
                      <a:r>
                        <a:rPr lang="en-US" sz="1600" dirty="0" err="1">
                          <a:solidFill>
                            <a:schemeClr val="tx1"/>
                          </a:solidFill>
                          <a:latin typeface="Segoe UI" panose="020B0502040204020203" pitchFamily="34" charset="0"/>
                          <a:ea typeface="Segoe UI" panose="020B0502040204020203" pitchFamily="34" charset="0"/>
                          <a:cs typeface="Segoe UI" panose="020B0502040204020203" pitchFamily="34" charset="0"/>
                        </a:rPr>
                        <a:t>QTc</a:t>
                      </a: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 prolongation</a:t>
                      </a:r>
                    </a:p>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Severe Hepatic Impairment:  Reduce the starting and incremental dose by half that of patients with normal liver function</a:t>
                      </a:r>
                    </a:p>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Oral </a:t>
                      </a:r>
                      <a:r>
                        <a:rPr lang="en-US" sz="1600" dirty="0" err="1">
                          <a:solidFill>
                            <a:schemeClr val="tx1"/>
                          </a:solidFill>
                          <a:latin typeface="Segoe UI" panose="020B0502040204020203" pitchFamily="34" charset="0"/>
                          <a:ea typeface="Segoe UI" panose="020B0502040204020203" pitchFamily="34" charset="0"/>
                          <a:cs typeface="Segoe UI" panose="020B0502040204020203" pitchFamily="34" charset="0"/>
                        </a:rPr>
                        <a:t>Mucositis</a:t>
                      </a: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  Reduce the starting and incremental dose by half that of patients without</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6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mucositis</a:t>
                      </a:r>
                      <a:endPar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lnSpc>
                          <a:spcPct val="100000"/>
                        </a:lnSpc>
                        <a:spcBef>
                          <a:spcPts val="600"/>
                        </a:spcBef>
                        <a:buClr>
                          <a:schemeClr val="tx2"/>
                        </a:buClr>
                        <a:buSzPct val="100000"/>
                        <a:buFont typeface="Arial" panose="020B0604020202020204" pitchFamily="34" charset="0"/>
                        <a:buChar char="•"/>
                      </a:pP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Do not use if the package seal is broken or the film is cut, damaged, or changed in any way</a:t>
                      </a:r>
                      <a:endPar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231774">
                <a:tc>
                  <a:txBody>
                    <a:bodyPr/>
                    <a:lstStyle/>
                    <a:p>
                      <a:pPr>
                        <a:lnSpc>
                          <a:spcPct val="100000"/>
                        </a:lnSpc>
                        <a:spcBef>
                          <a:spcPts val="600"/>
                        </a:spcBef>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Specific</a:t>
                      </a:r>
                      <a:r>
                        <a:rPr lang="en-US" sz="1600" b="1"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Drug Interactions</a:t>
                      </a:r>
                      <a:endPar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anchor="ctr">
                    <a:solidFill>
                      <a:srgbClr val="3C7D88"/>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CYP3A4</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inhibitors may increase </a:t>
                      </a:r>
                      <a:r>
                        <a:rPr lang="en-US" sz="16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buprenorphine</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levels</a:t>
                      </a:r>
                    </a:p>
                    <a:p>
                      <a:pPr marL="171450" indent="-171450">
                        <a:lnSpc>
                          <a:spcPct val="100000"/>
                        </a:lnSpc>
                        <a:spcBef>
                          <a:spcPts val="600"/>
                        </a:spcBef>
                        <a:buClr>
                          <a:schemeClr val="tx2"/>
                        </a:buClr>
                        <a:buSzPct val="100000"/>
                        <a:buFont typeface="Arial" panose="020B0604020202020204" pitchFamily="34" charset="0"/>
                        <a:buChar char="•"/>
                      </a:pP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CYP3A4 inducers may decrease </a:t>
                      </a:r>
                      <a:r>
                        <a:rPr lang="en-US" sz="16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buprenorphine</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levels</a:t>
                      </a:r>
                    </a:p>
                    <a:p>
                      <a:pPr marL="171450" indent="-171450">
                        <a:lnSpc>
                          <a:spcPct val="100000"/>
                        </a:lnSpc>
                        <a:spcBef>
                          <a:spcPts val="600"/>
                        </a:spcBef>
                        <a:buClr>
                          <a:schemeClr val="tx2"/>
                        </a:buClr>
                        <a:buSzPct val="100000"/>
                        <a:buFont typeface="Arial" panose="020B0604020202020204" pitchFamily="34" charset="0"/>
                        <a:buChar char="•"/>
                      </a:pP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Benzodiazepines may increase respiratory depression</a:t>
                      </a:r>
                    </a:p>
                    <a:p>
                      <a:pPr marL="171450" indent="-171450">
                        <a:lnSpc>
                          <a:spcPct val="100000"/>
                        </a:lnSpc>
                        <a:spcBef>
                          <a:spcPts val="600"/>
                        </a:spcBef>
                        <a:buClr>
                          <a:schemeClr val="tx2"/>
                        </a:buClr>
                        <a:buSzPct val="100000"/>
                        <a:buFont typeface="Arial" panose="020B0604020202020204" pitchFamily="34" charset="0"/>
                        <a:buChar char="•"/>
                      </a:pP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Class IA and III </a:t>
                      </a:r>
                      <a:r>
                        <a:rPr lang="en-US" sz="16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antiarrhythmics</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other potentially </a:t>
                      </a:r>
                      <a:r>
                        <a:rPr lang="en-US" sz="16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arrhythmogenic</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agents, may increase risk for </a:t>
                      </a:r>
                      <a:r>
                        <a:rPr lang="en-US" sz="16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QTc</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prolongation and </a:t>
                      </a:r>
                      <a:r>
                        <a:rPr lang="en-US" sz="16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torsade</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de pointes</a:t>
                      </a:r>
                      <a:endPar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853440">
                <a:tc>
                  <a:txBody>
                    <a:bodyPr/>
                    <a:lstStyle/>
                    <a:p>
                      <a:pPr>
                        <a:lnSpc>
                          <a:spcPct val="100000"/>
                        </a:lnSpc>
                        <a:spcBef>
                          <a:spcPts val="600"/>
                        </a:spcBef>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Use</a:t>
                      </a:r>
                      <a:r>
                        <a:rPr lang="en-US" sz="1600" b="1"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in </a:t>
                      </a:r>
                      <a:r>
                        <a:rPr lang="en-US" sz="16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Opioid</a:t>
                      </a: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-Tolerant Patients</a:t>
                      </a:r>
                    </a:p>
                  </a:txBody>
                  <a:tcPr marL="182880" marR="182880" anchor="ctr">
                    <a:solidFill>
                      <a:srgbClr val="685066"/>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600" dirty="0" err="1">
                          <a:solidFill>
                            <a:schemeClr val="tx1"/>
                          </a:solidFill>
                          <a:latin typeface="Segoe UI" panose="020B0502040204020203" pitchFamily="34" charset="0"/>
                          <a:ea typeface="Segoe UI" panose="020B0502040204020203" pitchFamily="34" charset="0"/>
                          <a:cs typeface="Segoe UI" panose="020B0502040204020203" pitchFamily="34" charset="0"/>
                        </a:rPr>
                        <a:t>Belbuca</a:t>
                      </a: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 600 mcg,</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750 mcg, and 900 mcg are for use following titration from lower doses of </a:t>
                      </a:r>
                      <a:r>
                        <a:rPr lang="en-US" sz="16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Belbuca</a:t>
                      </a:r>
                      <a:endPar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701040">
                <a:tc>
                  <a:txBody>
                    <a:bodyPr/>
                    <a:lstStyle/>
                    <a:p>
                      <a:pPr>
                        <a:lnSpc>
                          <a:spcPct val="100000"/>
                        </a:lnSpc>
                        <a:spcBef>
                          <a:spcPts val="600"/>
                        </a:spcBef>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Product-Specific Safety</a:t>
                      </a:r>
                      <a:r>
                        <a:rPr lang="en-US" sz="1600" b="1"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Concerns</a:t>
                      </a:r>
                      <a:endPar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anchor="ctr">
                    <a:solidFill>
                      <a:srgbClr val="3D7B5C"/>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600" dirty="0" err="1">
                          <a:solidFill>
                            <a:schemeClr val="tx1"/>
                          </a:solidFill>
                          <a:latin typeface="Segoe UI" panose="020B0502040204020203" pitchFamily="34" charset="0"/>
                          <a:ea typeface="Segoe UI" panose="020B0502040204020203" pitchFamily="34" charset="0"/>
                          <a:cs typeface="Segoe UI" panose="020B0502040204020203" pitchFamily="34" charset="0"/>
                        </a:rPr>
                        <a:t>QTc</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prolongation and </a:t>
                      </a:r>
                      <a:r>
                        <a:rPr lang="en-US" sz="16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torsade</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de pointes</a:t>
                      </a:r>
                    </a:p>
                    <a:p>
                      <a:pPr marL="171450" indent="-171450">
                        <a:lnSpc>
                          <a:spcPct val="100000"/>
                        </a:lnSpc>
                        <a:spcBef>
                          <a:spcPts val="600"/>
                        </a:spcBef>
                        <a:buClr>
                          <a:schemeClr val="tx2"/>
                        </a:buClr>
                        <a:buSzPct val="100000"/>
                        <a:buFont typeface="Arial" panose="020B0604020202020204" pitchFamily="34" charset="0"/>
                        <a:buChar char="•"/>
                      </a:pPr>
                      <a:r>
                        <a:rPr lang="en-US" sz="16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Hepatotoxicity</a:t>
                      </a:r>
                      <a:endPar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984257">
                <a:tc>
                  <a:txBody>
                    <a:bodyPr/>
                    <a:lstStyle/>
                    <a:p>
                      <a:pPr>
                        <a:lnSpc>
                          <a:spcPct val="100000"/>
                        </a:lnSpc>
                        <a:spcBef>
                          <a:spcPts val="600"/>
                        </a:spcBef>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Relative Potency: Oral Morphine</a:t>
                      </a:r>
                    </a:p>
                  </a:txBody>
                  <a:tcPr marL="182880" marR="182880" anchor="ctr">
                    <a:solidFill>
                      <a:srgbClr val="808000"/>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600" dirty="0" err="1">
                          <a:solidFill>
                            <a:schemeClr val="tx1"/>
                          </a:solidFill>
                          <a:latin typeface="Segoe UI" panose="020B0502040204020203" pitchFamily="34" charset="0"/>
                          <a:ea typeface="Segoe UI" panose="020B0502040204020203" pitchFamily="34" charset="0"/>
                          <a:cs typeface="Segoe UI" panose="020B0502040204020203" pitchFamily="34" charset="0"/>
                        </a:rPr>
                        <a:t>Equipotency</a:t>
                      </a: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 to oral morphine has not been established.</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12"/>
          </p:nvPr>
        </p:nvSpPr>
        <p:spPr/>
        <p:txBody>
          <a:bodyPr/>
          <a:lstStyle/>
          <a:p>
            <a:fld id="{AC93B9EA-9F07-41CA-8155-9C9A9F70FA14}" type="slidenum">
              <a:rPr lang="en-US" smtClean="0"/>
              <a:pPr/>
              <a:t>118</a:t>
            </a:fld>
            <a:r>
              <a:rPr lang="en-US" dirty="0"/>
              <a:t>   |   © CO*RE 2015 </a:t>
            </a:r>
          </a:p>
        </p:txBody>
      </p:sp>
    </p:spTree>
    <p:extLst>
      <p:ext uri="{BB962C8B-B14F-4D97-AF65-F5344CB8AC3E}">
        <p14:creationId xmlns:p14="http://schemas.microsoft.com/office/powerpoint/2010/main" val="36959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pPr>
              <a:lnSpc>
                <a:spcPct val="90000"/>
              </a:lnSpc>
            </a:pPr>
            <a:r>
              <a:rPr lang="en-US" sz="3600" dirty="0"/>
              <a:t>Buprenorphine Transdermal System (Butrans)</a:t>
            </a:r>
          </a:p>
        </p:txBody>
      </p:sp>
      <p:sp>
        <p:nvSpPr>
          <p:cNvPr id="3" name="Slide Number Placeholder 2"/>
          <p:cNvSpPr>
            <a:spLocks noGrp="1"/>
          </p:cNvSpPr>
          <p:nvPr>
            <p:ph type="sldNum" sz="quarter" idx="12"/>
          </p:nvPr>
        </p:nvSpPr>
        <p:spPr/>
        <p:txBody>
          <a:bodyPr/>
          <a:lstStyle/>
          <a:p>
            <a:fld id="{AC93B9EA-9F07-41CA-8155-9C9A9F70FA14}" type="slidenum">
              <a:rPr lang="en-US" smtClean="0"/>
              <a:pPr/>
              <a:t>119</a:t>
            </a:fld>
            <a:r>
              <a:rPr lang="en-US" dirty="0"/>
              <a:t>   |   © CO*RE 2015 </a:t>
            </a:r>
          </a:p>
        </p:txBody>
      </p:sp>
      <p:graphicFrame>
        <p:nvGraphicFramePr>
          <p:cNvPr id="7" name="Content Placeholder 3"/>
          <p:cNvGraphicFramePr>
            <a:graphicFrameLocks/>
          </p:cNvGraphicFramePr>
          <p:nvPr>
            <p:extLst>
              <p:ext uri="{D42A27DB-BD31-4B8C-83A1-F6EECF244321}">
                <p14:modId xmlns:p14="http://schemas.microsoft.com/office/powerpoint/2010/main" val="3480849322"/>
              </p:ext>
            </p:extLst>
          </p:nvPr>
        </p:nvGraphicFramePr>
        <p:xfrm>
          <a:off x="289560" y="1295400"/>
          <a:ext cx="8564880" cy="4979416"/>
        </p:xfrm>
        <a:graphic>
          <a:graphicData uri="http://schemas.openxmlformats.org/drawingml/2006/table">
            <a:tbl>
              <a:tblPr bandRow="1">
                <a:tableStyleId>{5C22544A-7EE6-4342-B048-85BDC9FD1C3A}</a:tableStyleId>
              </a:tblPr>
              <a:tblGrid>
                <a:gridCol w="1683695">
                  <a:extLst>
                    <a:ext uri="{9D8B030D-6E8A-4147-A177-3AD203B41FA5}">
                      <a16:colId xmlns:a16="http://schemas.microsoft.com/office/drawing/2014/main" xmlns="" val="20000"/>
                    </a:ext>
                  </a:extLst>
                </a:gridCol>
                <a:gridCol w="6881185">
                  <a:extLst>
                    <a:ext uri="{9D8B030D-6E8A-4147-A177-3AD203B41FA5}">
                      <a16:colId xmlns:a16="http://schemas.microsoft.com/office/drawing/2014/main" xmlns="" val="20001"/>
                    </a:ext>
                  </a:extLst>
                </a:gridCol>
              </a:tblGrid>
              <a:tr h="348029">
                <a:tc>
                  <a:txBody>
                    <a:bodyPr/>
                    <a:lstStyle/>
                    <a:p>
                      <a:pPr>
                        <a:lnSpc>
                          <a:spcPct val="95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Dosing interval </a:t>
                      </a:r>
                    </a:p>
                  </a:txBody>
                  <a:tcPr marL="182880" marR="18288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One transdermal system every 7 d </a:t>
                      </a:r>
                    </a:p>
                  </a:txBody>
                  <a:tcPr marL="182880" marR="18288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995372">
                <a:tc>
                  <a:txBody>
                    <a:bodyPr/>
                    <a:lstStyle/>
                    <a:p>
                      <a:pPr>
                        <a:lnSpc>
                          <a:spcPct val="95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Key instructions </a:t>
                      </a:r>
                    </a:p>
                  </a:txBody>
                  <a:tcPr marL="182880" marR="18288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Initial dose in opioid non-tolerant patients on &lt;30 mg morphine equivalents &amp; in mild-moderate hepatic impairment: 5 mcg/h </a:t>
                      </a:r>
                    </a:p>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When converting from 30 mg-80 mg morphine equivalents, first taper to 30 mg morphine equivalent, then initiate w/ 10 mcg/h</a:t>
                      </a:r>
                    </a:p>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Titrate in 5 or 10 mcg/h increments by using no more than 2 patches</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of the </a:t>
                      </a: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5 or 10 mcg/h system(s) w/ minimum of 72 h prior between dose adjustments. Total dose from all patches should be ≤20 mcg/h</a:t>
                      </a:r>
                    </a:p>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Maximum dose: 20 mcg/h due to risk of QTc prolongation</a:t>
                      </a:r>
                    </a:p>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Application </a:t>
                      </a:r>
                    </a:p>
                    <a:p>
                      <a:pPr marL="398463" indent="-171450">
                        <a:lnSpc>
                          <a:spcPct val="100000"/>
                        </a:lnSpc>
                        <a:spcBef>
                          <a:spcPts val="200"/>
                        </a:spcBef>
                        <a:buClr>
                          <a:schemeClr val="tx2"/>
                        </a:buClr>
                        <a:buSzPct val="100000"/>
                        <a:buFont typeface="Arial" panose="020B0604020202020204" pitchFamily="34" charset="0"/>
                        <a:buChar cha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Apply only to sites indicated in PI </a:t>
                      </a:r>
                    </a:p>
                    <a:p>
                      <a:pPr marL="398463" indent="-171450">
                        <a:lnSpc>
                          <a:spcPct val="100000"/>
                        </a:lnSpc>
                        <a:spcBef>
                          <a:spcPts val="200"/>
                        </a:spcBef>
                        <a:buClr>
                          <a:schemeClr val="tx2"/>
                        </a:buClr>
                        <a:buSzPct val="100000"/>
                        <a:buFont typeface="Arial" panose="020B0604020202020204" pitchFamily="34" charset="0"/>
                        <a:buChar cha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Apply to intact/non-irritated skin</a:t>
                      </a:r>
                    </a:p>
                    <a:p>
                      <a:pPr marL="398463" indent="-171450">
                        <a:lnSpc>
                          <a:spcPct val="100000"/>
                        </a:lnSpc>
                        <a:spcBef>
                          <a:spcPts val="200"/>
                        </a:spcBef>
                        <a:buClr>
                          <a:schemeClr val="tx2"/>
                        </a:buClr>
                        <a:buSzPct val="100000"/>
                        <a:buFont typeface="Arial" panose="020B0604020202020204" pitchFamily="34" charset="0"/>
                        <a:buChar cha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Prep skin by clipping hair; wash site w/ water only </a:t>
                      </a:r>
                    </a:p>
                    <a:p>
                      <a:pPr marL="398463" indent="-171450">
                        <a:lnSpc>
                          <a:spcPct val="100000"/>
                        </a:lnSpc>
                        <a:spcBef>
                          <a:spcPts val="200"/>
                        </a:spcBef>
                        <a:buClr>
                          <a:schemeClr val="tx2"/>
                        </a:buClr>
                        <a:buSzPct val="100000"/>
                        <a:buFont typeface="Arial" panose="020B0604020202020204" pitchFamily="34" charset="0"/>
                        <a:buChar cha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Rotate application site (min 3 wks before reapply to same site)</a:t>
                      </a:r>
                    </a:p>
                    <a:p>
                      <a:pPr marL="398463" indent="-171450">
                        <a:lnSpc>
                          <a:spcPct val="100000"/>
                        </a:lnSpc>
                        <a:spcBef>
                          <a:spcPts val="200"/>
                        </a:spcBef>
                        <a:buClr>
                          <a:schemeClr val="tx2"/>
                        </a:buClr>
                        <a:buSzPct val="100000"/>
                        <a:buFont typeface="Arial" panose="020B0604020202020204" pitchFamily="34" charset="0"/>
                        <a:buChar cha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Do not cut </a:t>
                      </a:r>
                    </a:p>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Avoid exposure to heat </a:t>
                      </a:r>
                    </a:p>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Dispose of patches: fold adhesive side together &amp; flush down toilet</a:t>
                      </a:r>
                    </a:p>
                  </a:txBody>
                  <a:tcPr marL="182880" marR="18288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
        <p:nvSpPr>
          <p:cNvPr id="5" name="TextBox 4"/>
          <p:cNvSpPr txBox="1"/>
          <p:nvPr/>
        </p:nvSpPr>
        <p:spPr>
          <a:xfrm>
            <a:off x="609600" y="762000"/>
            <a:ext cx="7848600" cy="914400"/>
          </a:xfrm>
          <a:prstGeom prst="rect">
            <a:avLst/>
          </a:prstGeom>
          <a:noFill/>
        </p:spPr>
        <p:txBody>
          <a:bodyPr wrap="none" rtlCol="0">
            <a:noAutofit/>
          </a:bodyPr>
          <a:lstStyle/>
          <a:p>
            <a:r>
              <a:rPr lang="en-US" dirty="0" err="1">
                <a:solidFill>
                  <a:srgbClr val="3C7D88"/>
                </a:solidFill>
              </a:rPr>
              <a:t>Transdermal</a:t>
            </a:r>
            <a:r>
              <a:rPr lang="en-US" dirty="0">
                <a:solidFill>
                  <a:srgbClr val="3C7D88"/>
                </a:solidFill>
              </a:rPr>
              <a:t> System  5 mcg/hr, 7.5 mcg/hr, 10 mcg/hr, 15 mcg/hr, 20 mcg/hr</a:t>
            </a:r>
            <a:endParaRPr lang="en-US" dirty="0">
              <a:solidFill>
                <a:srgbClr val="3C7D88"/>
              </a:solidFill>
              <a:latin typeface="Segoe UI" pitchFamily="34" charset="0"/>
              <a:ea typeface="Segoe UI" pitchFamily="34" charset="0"/>
              <a:cs typeface="Segoe UI" pitchFamily="34" charset="0"/>
            </a:endParaRPr>
          </a:p>
          <a:p>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4613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447800" y="582933"/>
            <a:ext cx="6248400" cy="679600"/>
          </a:xfrm>
        </p:spPr>
        <p:txBody>
          <a:bodyPr anchor="ctr" anchorCtr="0">
            <a:noAutofit/>
          </a:bodyPr>
          <a:lstStyle/>
          <a:p>
            <a:pPr algn="ctr"/>
            <a:r>
              <a:rPr lang="en-US" sz="4400" b="1" dirty="0"/>
              <a:t>Prescribers of ER/LA</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6162" y="2514260"/>
            <a:ext cx="1971676" cy="2884922"/>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700000">
            <a:off x="3174030" y="2718675"/>
            <a:ext cx="2795940" cy="313782"/>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1185" y="3335697"/>
            <a:ext cx="969446" cy="1400310"/>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2162" y="2605936"/>
            <a:ext cx="969446" cy="1400310"/>
          </a:xfrm>
          <a:prstGeom prst="rect">
            <a:avLst/>
          </a:prstGeom>
        </p:spPr>
      </p:pic>
      <p:sp>
        <p:nvSpPr>
          <p:cNvPr id="11" name="Rectangle 10"/>
          <p:cNvSpPr/>
          <p:nvPr/>
        </p:nvSpPr>
        <p:spPr>
          <a:xfrm>
            <a:off x="259927" y="2133600"/>
            <a:ext cx="2533184" cy="2246769"/>
          </a:xfrm>
          <a:prstGeom prst="rect">
            <a:avLst/>
          </a:prstGeom>
        </p:spPr>
        <p:txBody>
          <a:bodyPr wrap="square">
            <a:spAutoFit/>
          </a:bodyPr>
          <a:lstStyle/>
          <a:p>
            <a:pPr lvl="0">
              <a:lnSpc>
                <a:spcPct val="125000"/>
              </a:lnSpc>
            </a:pPr>
            <a:r>
              <a:rPr lang="en-US" sz="2800" b="1" i="1" dirty="0">
                <a:solidFill>
                  <a:schemeClr val="accent4"/>
                </a:solidFill>
                <a:latin typeface="Segoe UI" pitchFamily="34" charset="0"/>
                <a:ea typeface="Segoe UI" pitchFamily="34" charset="0"/>
                <a:cs typeface="Segoe UI" pitchFamily="34" charset="0"/>
              </a:rPr>
              <a:t>The benefits of prescribing </a:t>
            </a:r>
          </a:p>
          <a:p>
            <a:pPr lvl="0">
              <a:lnSpc>
                <a:spcPct val="125000"/>
              </a:lnSpc>
            </a:pPr>
            <a:r>
              <a:rPr lang="en-US" sz="2800" b="1" i="1" dirty="0">
                <a:solidFill>
                  <a:schemeClr val="accent4"/>
                </a:solidFill>
                <a:latin typeface="Segoe UI" pitchFamily="34" charset="0"/>
                <a:ea typeface="Segoe UI" pitchFamily="34" charset="0"/>
                <a:cs typeface="Segoe UI" pitchFamily="34" charset="0"/>
              </a:rPr>
              <a:t>ER/LA opioids to treat pain</a:t>
            </a:r>
          </a:p>
        </p:txBody>
      </p:sp>
      <p:sp>
        <p:nvSpPr>
          <p:cNvPr id="12" name="Rectangle 11"/>
          <p:cNvSpPr/>
          <p:nvPr/>
        </p:nvSpPr>
        <p:spPr>
          <a:xfrm>
            <a:off x="6727919" y="2209800"/>
            <a:ext cx="2133600" cy="2246769"/>
          </a:xfrm>
          <a:prstGeom prst="rect">
            <a:avLst/>
          </a:prstGeom>
        </p:spPr>
        <p:txBody>
          <a:bodyPr wrap="square">
            <a:spAutoFit/>
          </a:bodyPr>
          <a:lstStyle/>
          <a:p>
            <a:pPr lvl="0">
              <a:lnSpc>
                <a:spcPct val="125000"/>
              </a:lnSpc>
            </a:pPr>
            <a:r>
              <a:rPr lang="en-US" sz="2800" b="1" i="1" dirty="0">
                <a:solidFill>
                  <a:schemeClr val="accent5"/>
                </a:solidFill>
                <a:latin typeface="Segoe UI" pitchFamily="34" charset="0"/>
                <a:ea typeface="Segoe UI" pitchFamily="34" charset="0"/>
                <a:cs typeface="Segoe UI" pitchFamily="34" charset="0"/>
              </a:rPr>
              <a:t>The risks </a:t>
            </a:r>
            <a:br>
              <a:rPr lang="en-US" sz="2800" b="1" i="1" dirty="0">
                <a:solidFill>
                  <a:schemeClr val="accent5"/>
                </a:solidFill>
                <a:latin typeface="Segoe UI" pitchFamily="34" charset="0"/>
                <a:ea typeface="Segoe UI" pitchFamily="34" charset="0"/>
                <a:cs typeface="Segoe UI" pitchFamily="34" charset="0"/>
              </a:rPr>
            </a:br>
            <a:r>
              <a:rPr lang="en-US" sz="2800" b="1" i="1" dirty="0">
                <a:solidFill>
                  <a:schemeClr val="accent5"/>
                </a:solidFill>
                <a:latin typeface="Segoe UI" pitchFamily="34" charset="0"/>
                <a:ea typeface="Segoe UI" pitchFamily="34" charset="0"/>
                <a:cs typeface="Segoe UI" pitchFamily="34" charset="0"/>
              </a:rPr>
              <a:t>of serious adverse </a:t>
            </a:r>
          </a:p>
          <a:p>
            <a:pPr lvl="0">
              <a:lnSpc>
                <a:spcPct val="125000"/>
              </a:lnSpc>
            </a:pPr>
            <a:r>
              <a:rPr lang="en-US" sz="2800" b="1" i="1" dirty="0">
                <a:solidFill>
                  <a:schemeClr val="accent5"/>
                </a:solidFill>
                <a:latin typeface="Segoe UI" pitchFamily="34" charset="0"/>
                <a:ea typeface="Segoe UI" pitchFamily="34" charset="0"/>
                <a:cs typeface="Segoe UI" pitchFamily="34" charset="0"/>
              </a:rPr>
              <a:t>outcomes</a:t>
            </a:r>
          </a:p>
        </p:txBody>
      </p:sp>
      <p:sp>
        <p:nvSpPr>
          <p:cNvPr id="13" name="Title 1"/>
          <p:cNvSpPr txBox="1">
            <a:spLocks/>
          </p:cNvSpPr>
          <p:nvPr/>
        </p:nvSpPr>
        <p:spPr>
          <a:xfrm>
            <a:off x="1447800" y="1172040"/>
            <a:ext cx="6248400" cy="679600"/>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4000" kern="1200" spc="-100" baseline="0">
                <a:solidFill>
                  <a:schemeClr val="accent3"/>
                </a:solidFill>
                <a:latin typeface="Segoe UI Light" panose="020B0502040204020203" pitchFamily="34" charset="0"/>
                <a:ea typeface="Segoe UI" panose="020B0502040204020203" pitchFamily="34" charset="0"/>
                <a:cs typeface="Segoe UI" panose="020B0502040204020203" pitchFamily="34" charset="0"/>
              </a:defRPr>
            </a:lvl1pPr>
          </a:lstStyle>
          <a:p>
            <a:pPr algn="ctr"/>
            <a:r>
              <a:rPr lang="en-US" sz="4400" dirty="0">
                <a:latin typeface="Segoe UI" panose="020B0502040204020203" pitchFamily="34" charset="0"/>
              </a:rPr>
              <a:t>Opioids Should Balance:</a:t>
            </a:r>
          </a:p>
        </p:txBody>
      </p:sp>
      <p:sp>
        <p:nvSpPr>
          <p:cNvPr id="14" name="Slide Number Placeholder 1"/>
          <p:cNvSpPr>
            <a:spLocks noGrp="1"/>
          </p:cNvSpPr>
          <p:nvPr>
            <p:ph type="sldNum" sz="quarter" idx="12"/>
          </p:nvPr>
        </p:nvSpPr>
        <p:spPr/>
        <p:txBody>
          <a:bodyPr/>
          <a:lstStyle/>
          <a:p>
            <a:fld id="{AC93B9EA-9F07-41CA-8155-9C9A9F70FA14}" type="slidenum">
              <a:rPr lang="en-US" smtClean="0"/>
              <a:pPr/>
              <a:t>12</a:t>
            </a:fld>
            <a:r>
              <a:rPr lang="en-US" dirty="0"/>
              <a:t>   |   © CO*RE 2015 </a:t>
            </a:r>
          </a:p>
        </p:txBody>
      </p:sp>
      <p:sp>
        <p:nvSpPr>
          <p:cNvPr id="2" name="Rectangle 1"/>
          <p:cNvSpPr/>
          <p:nvPr/>
        </p:nvSpPr>
        <p:spPr>
          <a:xfrm>
            <a:off x="152400" y="5562600"/>
            <a:ext cx="8709119" cy="677108"/>
          </a:xfrm>
          <a:prstGeom prst="rect">
            <a:avLst/>
          </a:prstGeom>
        </p:spPr>
        <p:txBody>
          <a:bodyPr wrap="square">
            <a:spAutoFit/>
          </a:bodyPr>
          <a:lstStyle/>
          <a:p>
            <a:pPr algn="ctr"/>
            <a:r>
              <a:rPr lang="en-US" sz="1900" i="1" dirty="0">
                <a:latin typeface="Segoe UI" panose="020B0502040204020203" pitchFamily="34" charset="0"/>
                <a:ea typeface="Segoe UI" panose="020B0502040204020203" pitchFamily="34" charset="0"/>
                <a:cs typeface="Segoe UI" panose="020B0502040204020203" pitchFamily="34" charset="0"/>
              </a:rPr>
              <a:t>ER/LA opioid analgesics should be prescribed only by health care professionals who are knowledgeable in the use of potent opioids for the management of pain</a:t>
            </a:r>
          </a:p>
        </p:txBody>
      </p:sp>
    </p:spTree>
    <p:extLst>
      <p:ext uri="{BB962C8B-B14F-4D97-AF65-F5344CB8AC3E}">
        <p14:creationId xmlns:p14="http://schemas.microsoft.com/office/powerpoint/2010/main" val="67119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left)">
                                      <p:cBhvr>
                                        <p:cTn id="12" dur="500"/>
                                        <p:tgtEl>
                                          <p:spTgt spid="13"/>
                                        </p:tgtEl>
                                      </p:cBhvr>
                                    </p:animEffect>
                                  </p:childTnLst>
                                </p:cTn>
                              </p:par>
                              <p:par>
                                <p:cTn id="13" presetID="8" presetClass="emph" presetSubtype="0" fill="hold" nodeType="withEffect">
                                  <p:stCondLst>
                                    <p:cond delay="0"/>
                                  </p:stCondLst>
                                  <p:childTnLst>
                                    <p:animRot by="900000">
                                      <p:cBhvr>
                                        <p:cTn id="14" dur="2000" fill="hold"/>
                                        <p:tgtEl>
                                          <p:spTgt spid="8"/>
                                        </p:tgtEl>
                                        <p:attrNameLst>
                                          <p:attrName>r</p:attrName>
                                        </p:attrNameLst>
                                      </p:cBhvr>
                                    </p:animRot>
                                  </p:childTnLst>
                                </p:cTn>
                              </p:par>
                              <p:par>
                                <p:cTn id="15" presetID="42" presetClass="path" presetSubtype="0" fill="hold" nodeType="withEffect">
                                  <p:stCondLst>
                                    <p:cond delay="0"/>
                                  </p:stCondLst>
                                  <p:childTnLst>
                                    <p:animMotion origin="layout" path="M 2.77778E-7 -3.7037E-7 L 0.0026 0.04977 " pathEditMode="relative" rAng="0" ptsTypes="AA">
                                      <p:cBhvr>
                                        <p:cTn id="16" dur="2000" fill="hold"/>
                                        <p:tgtEl>
                                          <p:spTgt spid="10"/>
                                        </p:tgtEl>
                                        <p:attrNameLst>
                                          <p:attrName>ppt_x</p:attrName>
                                          <p:attrName>ppt_y</p:attrName>
                                        </p:attrNameLst>
                                      </p:cBhvr>
                                      <p:rCtr x="122" y="2477"/>
                                    </p:animMotion>
                                  </p:childTnLst>
                                </p:cTn>
                              </p:par>
                              <p:par>
                                <p:cTn id="17" presetID="42" presetClass="path" presetSubtype="0" fill="hold" nodeType="withEffect">
                                  <p:stCondLst>
                                    <p:cond delay="0"/>
                                  </p:stCondLst>
                                  <p:childTnLst>
                                    <p:animMotion origin="layout" path="M 1.66667E-6 -3.7037E-7 L -0.00556 -0.05509 " pathEditMode="relative" rAng="0" ptsTypes="AA">
                                      <p:cBhvr>
                                        <p:cTn id="18" dur="2000" fill="hold"/>
                                        <p:tgtEl>
                                          <p:spTgt spid="9"/>
                                        </p:tgtEl>
                                        <p:attrNameLst>
                                          <p:attrName>ppt_x</p:attrName>
                                          <p:attrName>ppt_y</p:attrName>
                                        </p:attrNameLst>
                                      </p:cBhvr>
                                      <p:rCtr x="-278" y="-2755"/>
                                    </p:animMotion>
                                  </p:childTnLst>
                                </p:cTn>
                              </p:par>
                              <p:par>
                                <p:cTn id="19" presetID="22" presetClass="entr" presetSubtype="8" fill="hold" nodeType="withEffect">
                                  <p:stCondLst>
                                    <p:cond delay="50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left)">
                                      <p:cBhvr>
                                        <p:cTn id="21" dur="500"/>
                                        <p:tgtEl>
                                          <p:spTgt spid="11">
                                            <p:txEl>
                                              <p:pRg st="0" end="0"/>
                                            </p:txEl>
                                          </p:spTgt>
                                        </p:tgtEl>
                                      </p:cBhvr>
                                    </p:animEffect>
                                  </p:childTnLst>
                                </p:cTn>
                              </p:par>
                              <p:par>
                                <p:cTn id="22" presetID="22" presetClass="entr" presetSubtype="8" fill="hold" nodeType="withEffect">
                                  <p:stCondLst>
                                    <p:cond delay="100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wipe(left)">
                                      <p:cBhvr>
                                        <p:cTn id="24" dur="500"/>
                                        <p:tgtEl>
                                          <p:spTgt spid="11">
                                            <p:txEl>
                                              <p:pRg st="1" end="1"/>
                                            </p:txEl>
                                          </p:spTgt>
                                        </p:tgtEl>
                                      </p:cBhvr>
                                    </p:animEffect>
                                  </p:childTnLst>
                                </p:cTn>
                              </p:par>
                              <p:par>
                                <p:cTn id="25" presetID="22" presetClass="entr" presetSubtype="8" fill="hold" nodeType="withEffect">
                                  <p:stCondLst>
                                    <p:cond delay="50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500"/>
                                        <p:tgtEl>
                                          <p:spTgt spid="12">
                                            <p:txEl>
                                              <p:pRg st="0" end="0"/>
                                            </p:txEl>
                                          </p:spTgt>
                                        </p:tgtEl>
                                      </p:cBhvr>
                                    </p:animEffect>
                                  </p:childTnLst>
                                </p:cTn>
                              </p:par>
                              <p:par>
                                <p:cTn id="28" presetID="22" presetClass="entr" presetSubtype="8" fill="hold" nodeType="withEffect">
                                  <p:stCondLst>
                                    <p:cond delay="100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wipe(left)">
                                      <p:cBhvr>
                                        <p:cTn id="3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3600" dirty="0"/>
              <a:t>Buprenorphine Transdermal System (Butrans) </a:t>
            </a:r>
            <a:r>
              <a:rPr lang="en-US" sz="2300" dirty="0"/>
              <a:t>cont’d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7250754"/>
              </p:ext>
            </p:extLst>
          </p:nvPr>
        </p:nvGraphicFramePr>
        <p:xfrm>
          <a:off x="457200" y="1600200"/>
          <a:ext cx="8534400" cy="4393646"/>
        </p:xfrm>
        <a:graphic>
          <a:graphicData uri="http://schemas.openxmlformats.org/drawingml/2006/table">
            <a:tbl>
              <a:tblPr bandRow="1">
                <a:tableStyleId>{5C22544A-7EE6-4342-B048-85BDC9FD1C3A}</a:tableStyleId>
              </a:tblPr>
              <a:tblGrid>
                <a:gridCol w="1828800">
                  <a:extLst>
                    <a:ext uri="{9D8B030D-6E8A-4147-A177-3AD203B41FA5}">
                      <a16:colId xmlns:a16="http://schemas.microsoft.com/office/drawing/2014/main" xmlns="" val="20000"/>
                    </a:ext>
                  </a:extLst>
                </a:gridCol>
                <a:gridCol w="6705600">
                  <a:extLst>
                    <a:ext uri="{9D8B030D-6E8A-4147-A177-3AD203B41FA5}">
                      <a16:colId xmlns:a16="http://schemas.microsoft.com/office/drawing/2014/main" xmlns="" val="20001"/>
                    </a:ext>
                  </a:extLst>
                </a:gridCol>
              </a:tblGrid>
              <a:tr h="1615694">
                <a:tc>
                  <a:txBody>
                    <a:bodyPr/>
                    <a:lstStyle/>
                    <a:p>
                      <a:pPr>
                        <a:lnSpc>
                          <a:spcPct val="95000"/>
                        </a:lnSpc>
                      </a:pPr>
                      <a:r>
                        <a:rPr lang="en-US" sz="1800" b="1" dirty="0">
                          <a:solidFill>
                            <a:schemeClr val="bg1"/>
                          </a:solidFill>
                          <a:latin typeface="Segoe UI" panose="020B0502040204020203" pitchFamily="34" charset="0"/>
                          <a:ea typeface="Segoe UI" panose="020B0502040204020203" pitchFamily="34" charset="0"/>
                          <a:cs typeface="Segoe UI" panose="020B0502040204020203" pitchFamily="34" charset="0"/>
                        </a:rPr>
                        <a:t>Drug interactions </a:t>
                      </a:r>
                    </a:p>
                  </a:txBody>
                  <a:tcPr marL="182880" marR="182880" anchor="ctr">
                    <a:lnB w="12700" cap="flat" cmpd="sng" algn="ctr">
                      <a:solidFill>
                        <a:schemeClr val="bg1"/>
                      </a:solidFill>
                      <a:prstDash val="solid"/>
                      <a:round/>
                      <a:headEnd type="none" w="med" len="med"/>
                      <a:tailEnd type="none" w="med" len="med"/>
                    </a:lnB>
                    <a:solidFill>
                      <a:schemeClr val="accent1"/>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CYP3A4 inhibitors may increase buprenorphine levels</a:t>
                      </a:r>
                    </a:p>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CYP3A4 inducers may decrease buprenorphine levels</a:t>
                      </a:r>
                    </a:p>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Benzodiazepines may increase respiratory depression</a:t>
                      </a:r>
                    </a:p>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Class IA &amp; III antiarrythmics, other potentially arrhythmogenic agents, may increase risk of QTc prolongation &amp; torsade de pointe</a:t>
                      </a:r>
                    </a:p>
                  </a:txBody>
                  <a:tcPr marL="182880" marR="182880" anchor="ctr">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80058">
                <a:tc>
                  <a:txBody>
                    <a:bodyPr/>
                    <a:lstStyle/>
                    <a:p>
                      <a:pPr>
                        <a:lnSpc>
                          <a:spcPct val="95000"/>
                        </a:lnSpc>
                      </a:pPr>
                      <a:r>
                        <a:rPr lang="en-US" sz="1800" b="1" dirty="0">
                          <a:solidFill>
                            <a:schemeClr val="bg1"/>
                          </a:solidFill>
                          <a:latin typeface="Segoe UI" panose="020B0502040204020203" pitchFamily="34" charset="0"/>
                          <a:ea typeface="Segoe UI" panose="020B0502040204020203" pitchFamily="34" charset="0"/>
                          <a:cs typeface="Segoe UI" panose="020B0502040204020203" pitchFamily="34" charset="0"/>
                        </a:rPr>
                        <a:t>Opioid-tolerant</a:t>
                      </a:r>
                    </a:p>
                  </a:txBody>
                  <a:tcPr marL="182880" marR="18288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171450" indent="-171450" defTabSz="22860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7.5 mcg/h, 10 mcg/h, 15 mcg/h, &amp; 20 mcg/h for use in opioid-tolerant patients only</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083609">
                <a:tc>
                  <a:txBody>
                    <a:bodyPr/>
                    <a:lstStyle/>
                    <a:p>
                      <a:pPr>
                        <a:lnSpc>
                          <a:spcPct val="95000"/>
                        </a:lnSpc>
                      </a:pPr>
                      <a:r>
                        <a:rPr lang="en-US" sz="1800" b="1" dirty="0">
                          <a:solidFill>
                            <a:schemeClr val="bg1"/>
                          </a:solidFill>
                          <a:latin typeface="Segoe UI" panose="020B0502040204020203" pitchFamily="34" charset="0"/>
                          <a:ea typeface="Segoe UI" panose="020B0502040204020203" pitchFamily="34" charset="0"/>
                          <a:cs typeface="Segoe UI" panose="020B0502040204020203" pitchFamily="34" charset="0"/>
                        </a:rPr>
                        <a:t>Product-specific safety concerns </a:t>
                      </a:r>
                    </a:p>
                  </a:txBody>
                  <a:tcPr marL="182880" marR="18288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171450" marR="0" lvl="0" indent="-171450" algn="l" defTabSz="914400" rtl="0" eaLnBrk="1" fontAlgn="auto" latinLnBrk="0" hangingPunct="1">
                        <a:lnSpc>
                          <a:spcPct val="100000"/>
                        </a:lnSpc>
                        <a:spcBef>
                          <a:spcPts val="600"/>
                        </a:spcBef>
                        <a:spcAft>
                          <a:spcPts val="0"/>
                        </a:spcAft>
                        <a:buClr>
                          <a:schemeClr val="tx2"/>
                        </a:buClr>
                        <a:buSzPct val="100000"/>
                        <a:buFont typeface="Arial" panose="020B0604020202020204" pitchFamily="34" charset="0"/>
                        <a:buChar char="•"/>
                        <a:tabLst/>
                        <a:defRPr/>
                      </a:pPr>
                      <a:r>
                        <a:rPr lang="fr-FR" sz="1600" dirty="0">
                          <a:solidFill>
                            <a:schemeClr val="tx1"/>
                          </a:solidFill>
                          <a:latin typeface="Segoe UI" panose="020B0502040204020203" pitchFamily="34" charset="0"/>
                          <a:ea typeface="Segoe UI" panose="020B0502040204020203" pitchFamily="34" charset="0"/>
                          <a:cs typeface="Segoe UI" panose="020B0502040204020203" pitchFamily="34" charset="0"/>
                        </a:rPr>
                        <a:t>QTc prolongation &amp; torsade de pointe</a:t>
                      </a:r>
                    </a:p>
                    <a:p>
                      <a:pPr marL="171450" marR="0" lvl="0" indent="-171450" algn="l" defTabSz="914400" rtl="0" eaLnBrk="1" fontAlgn="auto" latinLnBrk="0" hangingPunct="1">
                        <a:lnSpc>
                          <a:spcPct val="100000"/>
                        </a:lnSpc>
                        <a:spcBef>
                          <a:spcPts val="600"/>
                        </a:spcBef>
                        <a:spcAft>
                          <a:spcPts val="0"/>
                        </a:spcAft>
                        <a:buClr>
                          <a:schemeClr val="tx2"/>
                        </a:buClr>
                        <a:buSzPct val="100000"/>
                        <a:buFont typeface="Arial" panose="020B0604020202020204" pitchFamily="34" charset="0"/>
                        <a:buChar char="•"/>
                        <a:tabLst/>
                        <a:defRP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Hepatotoxicity</a:t>
                      </a:r>
                    </a:p>
                    <a:p>
                      <a:pPr marL="171450" marR="0" lvl="0" indent="-171450" algn="l" defTabSz="914400" rtl="0" eaLnBrk="1" fontAlgn="auto" latinLnBrk="0" hangingPunct="1">
                        <a:lnSpc>
                          <a:spcPct val="100000"/>
                        </a:lnSpc>
                        <a:spcBef>
                          <a:spcPts val="600"/>
                        </a:spcBef>
                        <a:spcAft>
                          <a:spcPts val="0"/>
                        </a:spcAft>
                        <a:buClr>
                          <a:schemeClr val="tx2"/>
                        </a:buClr>
                        <a:buSzPct val="100000"/>
                        <a:buFont typeface="Arial" panose="020B0604020202020204" pitchFamily="34" charset="0"/>
                        <a:buChar char="•"/>
                        <a:tabLst/>
                        <a:defRP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Application site skin reactions </a:t>
                      </a:r>
                      <a:endParaRPr kumimoji="0" lang="en-US" sz="16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964038">
                <a:tc>
                  <a:txBody>
                    <a:bodyPr/>
                    <a:lstStyle/>
                    <a:p>
                      <a:pPr>
                        <a:lnSpc>
                          <a:spcPct val="95000"/>
                        </a:lnSpc>
                      </a:pPr>
                      <a:r>
                        <a:rPr lang="en-US" sz="1800" b="1" dirty="0">
                          <a:solidFill>
                            <a:schemeClr val="bg1"/>
                          </a:solidFill>
                          <a:latin typeface="Segoe UI" panose="020B0502040204020203" pitchFamily="34" charset="0"/>
                          <a:ea typeface="Segoe UI" panose="020B0502040204020203" pitchFamily="34" charset="0"/>
                          <a:cs typeface="Segoe UI" panose="020B0502040204020203" pitchFamily="34" charset="0"/>
                        </a:rPr>
                        <a:t>Relative potency:</a:t>
                      </a:r>
                      <a:r>
                        <a:rPr lang="en-US" sz="1800" b="1"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1800" b="1" dirty="0">
                          <a:solidFill>
                            <a:schemeClr val="bg1"/>
                          </a:solidFill>
                          <a:latin typeface="Segoe UI" panose="020B0502040204020203" pitchFamily="34" charset="0"/>
                          <a:ea typeface="Segoe UI" panose="020B0502040204020203" pitchFamily="34" charset="0"/>
                          <a:cs typeface="Segoe UI" panose="020B0502040204020203" pitchFamily="34" charset="0"/>
                        </a:rPr>
                        <a:t>oral morphine </a:t>
                      </a:r>
                    </a:p>
                  </a:txBody>
                  <a:tcPr marL="182880" marR="182880" anchor="ctr">
                    <a:lnT w="12700" cap="flat" cmpd="sng" algn="ctr">
                      <a:solidFill>
                        <a:schemeClr val="bg1"/>
                      </a:solidFill>
                      <a:prstDash val="solid"/>
                      <a:round/>
                      <a:headEnd type="none" w="med" len="med"/>
                      <a:tailEnd type="none" w="med" len="med"/>
                    </a:lnT>
                    <a:solidFill>
                      <a:schemeClr val="accent4"/>
                    </a:solidFill>
                  </a:tcPr>
                </a:tc>
                <a:tc>
                  <a:txBody>
                    <a:bodyPr/>
                    <a:lstStyle/>
                    <a:p>
                      <a:pPr marL="171450" marR="0" lvl="0" indent="-171450" algn="l" defTabSz="914400" rtl="0" eaLnBrk="1" fontAlgn="auto" latinLnBrk="0" hangingPunct="1">
                        <a:lnSpc>
                          <a:spcPct val="100000"/>
                        </a:lnSpc>
                        <a:spcBef>
                          <a:spcPts val="600"/>
                        </a:spcBef>
                        <a:spcAft>
                          <a:spcPts val="0"/>
                        </a:spcAft>
                        <a:buClr>
                          <a:schemeClr val="tx2"/>
                        </a:buClr>
                        <a:buSzPct val="100000"/>
                        <a:buFont typeface="Arial" panose="020B0604020202020204" pitchFamily="34" charset="0"/>
                        <a:buChar char="•"/>
                        <a:tabLst/>
                        <a:defRP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Equipotency to oral morphine not established</a:t>
                      </a:r>
                      <a:endParaRPr kumimoji="0" lang="en-US" sz="16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a:txBody>
                  <a:tcPr marL="182880" marR="182880" anchor="ctr">
                    <a:lnT w="12700" cap="flat" cmpd="sng" algn="ctr">
                      <a:solidFill>
                        <a:schemeClr val="tx1">
                          <a:lumMod val="50000"/>
                          <a:lumOff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AC93B9EA-9F07-41CA-8155-9C9A9F70FA14}" type="slidenum">
              <a:rPr lang="en-US" smtClean="0"/>
              <a:pPr/>
              <a:t>120</a:t>
            </a:fld>
            <a:r>
              <a:rPr lang="en-US" dirty="0"/>
              <a:t>   |   © CO*RE 2015</a:t>
            </a:r>
          </a:p>
        </p:txBody>
      </p:sp>
    </p:spTree>
    <p:extLst>
      <p:ext uri="{BB962C8B-B14F-4D97-AF65-F5344CB8AC3E}">
        <p14:creationId xmlns:p14="http://schemas.microsoft.com/office/powerpoint/2010/main" val="267513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990600"/>
          </a:xfrm>
        </p:spPr>
        <p:txBody>
          <a:bodyPr/>
          <a:lstStyle/>
          <a:p>
            <a:pPr>
              <a:lnSpc>
                <a:spcPct val="95000"/>
              </a:lnSpc>
            </a:pPr>
            <a:r>
              <a:rPr lang="en-US" sz="3600" dirty="0"/>
              <a:t>Methadone Hydrochloride Tablets (Dolophine)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0423031"/>
              </p:ext>
            </p:extLst>
          </p:nvPr>
        </p:nvGraphicFramePr>
        <p:xfrm>
          <a:off x="304800" y="762000"/>
          <a:ext cx="8553450" cy="5486401"/>
        </p:xfrm>
        <a:graphic>
          <a:graphicData uri="http://schemas.openxmlformats.org/drawingml/2006/table">
            <a:tbl>
              <a:tblPr bandRow="1">
                <a:tableStyleId>{5C22544A-7EE6-4342-B048-85BDC9FD1C3A}</a:tableStyleId>
              </a:tblPr>
              <a:tblGrid>
                <a:gridCol w="1600200">
                  <a:extLst>
                    <a:ext uri="{9D8B030D-6E8A-4147-A177-3AD203B41FA5}">
                      <a16:colId xmlns:a16="http://schemas.microsoft.com/office/drawing/2014/main" xmlns="" val="20000"/>
                    </a:ext>
                  </a:extLst>
                </a:gridCol>
                <a:gridCol w="6953250">
                  <a:extLst>
                    <a:ext uri="{9D8B030D-6E8A-4147-A177-3AD203B41FA5}">
                      <a16:colId xmlns:a16="http://schemas.microsoft.com/office/drawing/2014/main" xmlns="" val="20001"/>
                    </a:ext>
                  </a:extLst>
                </a:gridCol>
              </a:tblGrid>
              <a:tr h="585720">
                <a:tc>
                  <a:txBody>
                    <a:bodyPr/>
                    <a:lstStyle/>
                    <a:p>
                      <a:pPr>
                        <a:lnSpc>
                          <a:spcPct val="100000"/>
                        </a:lnSpc>
                        <a:spcBef>
                          <a:spcPts val="600"/>
                        </a:spcBef>
                        <a:spcAft>
                          <a:spcPts val="0"/>
                        </a:spcAft>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Dosing interval </a:t>
                      </a:r>
                    </a:p>
                  </a:txBody>
                  <a:tcPr marL="182880" marR="182880" anchor="ctr">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171450" indent="-171450">
                        <a:lnSpc>
                          <a:spcPct val="100000"/>
                        </a:lnSpc>
                        <a:spcBef>
                          <a:spcPts val="400"/>
                        </a:spcBef>
                        <a:spcAft>
                          <a:spcPts val="0"/>
                        </a:spcAft>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Every 8 to 12 h 	</a:t>
                      </a:r>
                    </a:p>
                  </a:txBody>
                  <a:tcPr marL="182880" marR="182880" anchor="ctr">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010806">
                <a:tc>
                  <a:txBody>
                    <a:bodyPr/>
                    <a:lstStyle/>
                    <a:p>
                      <a:pPr>
                        <a:lnSpc>
                          <a:spcPct val="100000"/>
                        </a:lnSpc>
                        <a:spcBef>
                          <a:spcPts val="600"/>
                        </a:spcBef>
                        <a:spcAft>
                          <a:spcPts val="0"/>
                        </a:spcAft>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Key instructions </a:t>
                      </a:r>
                    </a:p>
                  </a:txBody>
                  <a:tcPr marL="182880" marR="18288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a:txBody>
                    <a:bodyPr/>
                    <a:lstStyle/>
                    <a:p>
                      <a:pPr marL="171450" indent="-171450">
                        <a:lnSpc>
                          <a:spcPct val="100000"/>
                        </a:lnSpc>
                        <a:spcBef>
                          <a:spcPts val="400"/>
                        </a:spcBef>
                        <a:spcAft>
                          <a:spcPts val="0"/>
                        </a:spcAft>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Initial dose in opioid non-tolerant patients: 2.5 – 10 mg  </a:t>
                      </a:r>
                    </a:p>
                    <a:p>
                      <a:pPr marL="171450" indent="-171450">
                        <a:lnSpc>
                          <a:spcPct val="100000"/>
                        </a:lnSpc>
                        <a:spcBef>
                          <a:spcPts val="400"/>
                        </a:spcBef>
                        <a:spcAft>
                          <a:spcPts val="0"/>
                        </a:spcAft>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Conversion of opioid-tolerant patients using equianalgesic tables can result in overdose</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&amp; death. Use low doses according to table in full PI</a:t>
                      </a:r>
                    </a:p>
                    <a:p>
                      <a:pPr marL="171450" indent="-171450">
                        <a:lnSpc>
                          <a:spcPct val="100000"/>
                        </a:lnSpc>
                        <a:spcBef>
                          <a:spcPts val="400"/>
                        </a:spcBef>
                        <a:spcAft>
                          <a:spcPts val="0"/>
                        </a:spcAft>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Titrate slowly with dose increases no more frequent than every 3-5 </a:t>
                      </a:r>
                      <a:r>
                        <a:rPr lang="en-US" sz="1600" dirty="0" err="1">
                          <a:solidFill>
                            <a:schemeClr val="tx1"/>
                          </a:solidFill>
                          <a:latin typeface="Segoe UI" panose="020B0502040204020203" pitchFamily="34" charset="0"/>
                          <a:ea typeface="Segoe UI" panose="020B0502040204020203" pitchFamily="34" charset="0"/>
                          <a:cs typeface="Segoe UI" panose="020B0502040204020203" pitchFamily="34" charset="0"/>
                        </a:rPr>
                        <a:t>d</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Because of high variability in methadone metabolism, some patients may require substantially longer periods between dose increases (up to 12 </a:t>
                      </a:r>
                      <a:r>
                        <a:rPr lang="en-US" sz="16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d</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endParaRPr lang="en-US" sz="1600" i="1" u="sng"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lnSpc>
                          <a:spcPct val="100000"/>
                        </a:lnSpc>
                        <a:spcBef>
                          <a:spcPts val="400"/>
                        </a:spcBef>
                        <a:spcAft>
                          <a:spcPts val="0"/>
                        </a:spcAft>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High inter-patient variability in absorption, metabolism, &amp; relative analgesic potency</a:t>
                      </a:r>
                    </a:p>
                    <a:p>
                      <a:pPr marL="171450" indent="-171450">
                        <a:lnSpc>
                          <a:spcPct val="100000"/>
                        </a:lnSpc>
                        <a:spcBef>
                          <a:spcPts val="400"/>
                        </a:spcBef>
                        <a:spcAft>
                          <a:spcPts val="0"/>
                        </a:spcAft>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Opioid detoxification or maintenance treatment only provided in a federally certified opioid (addiction) treatment program </a:t>
                      </a:r>
                      <a:r>
                        <a:rPr lang="en-US" sz="1200" dirty="0">
                          <a:solidFill>
                            <a:schemeClr val="tx1"/>
                          </a:solidFill>
                          <a:latin typeface="Segoe UI" panose="020B0502040204020203" pitchFamily="34" charset="0"/>
                          <a:ea typeface="Segoe UI" panose="020B0502040204020203" pitchFamily="34" charset="0"/>
                          <a:cs typeface="Segoe UI" panose="020B0502040204020203" pitchFamily="34" charset="0"/>
                        </a:rPr>
                        <a:t>(CFR, Title 42, Sec 8)</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889875">
                <a:tc>
                  <a:txBody>
                    <a:bodyPr/>
                    <a:lstStyle/>
                    <a:p>
                      <a:pPr>
                        <a:lnSpc>
                          <a:spcPct val="100000"/>
                        </a:lnSpc>
                        <a:spcBef>
                          <a:spcPts val="600"/>
                        </a:spcBef>
                        <a:spcAft>
                          <a:spcPts val="0"/>
                        </a:spcAft>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Drug interactions </a:t>
                      </a:r>
                    </a:p>
                  </a:txBody>
                  <a:tcPr marL="182880" marR="182880" anchor="ctr">
                    <a:lnT w="12700" cap="flat" cmpd="sng" algn="ctr">
                      <a:solidFill>
                        <a:schemeClr val="bg1">
                          <a:lumMod val="85000"/>
                        </a:schemeClr>
                      </a:solidFill>
                      <a:prstDash val="solid"/>
                      <a:round/>
                      <a:headEnd type="none" w="med" len="med"/>
                      <a:tailEnd type="none" w="med" len="med"/>
                    </a:lnT>
                    <a:solidFill>
                      <a:schemeClr val="accent3"/>
                    </a:solidFill>
                  </a:tcPr>
                </a:tc>
                <a:tc>
                  <a:txBody>
                    <a:bodyPr/>
                    <a:lstStyle/>
                    <a:p>
                      <a:pPr marL="171450" indent="-171450">
                        <a:lnSpc>
                          <a:spcPct val="100000"/>
                        </a:lnSpc>
                        <a:spcBef>
                          <a:spcPts val="400"/>
                        </a:spcBef>
                        <a:spcAft>
                          <a:spcPts val="0"/>
                        </a:spcAft>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Pharmacokinetic drug-drug interactions w/ methadone are complex</a:t>
                      </a:r>
                    </a:p>
                    <a:p>
                      <a:pPr marL="571500" marR="0" lvl="1" indent="-228600" algn="l" defTabSz="914400" rtl="0" eaLnBrk="1" fontAlgn="auto" latinLnBrk="0" hangingPunct="1">
                        <a:lnSpc>
                          <a:spcPct val="100000"/>
                        </a:lnSpc>
                        <a:spcBef>
                          <a:spcPts val="200"/>
                        </a:spcBef>
                        <a:spcAft>
                          <a:spcPts val="0"/>
                        </a:spcAft>
                        <a:buClr>
                          <a:schemeClr val="tx2"/>
                        </a:buClr>
                        <a:buSzPct val="100000"/>
                        <a:buFont typeface="Segoe UI" panose="020B0502040204020203" pitchFamily="34" charset="0"/>
                        <a:buChar char="−"/>
                        <a:tabLst/>
                        <a:defRPr/>
                      </a:pPr>
                      <a:r>
                        <a:rPr lang="en-US" sz="1200" dirty="0">
                          <a:solidFill>
                            <a:schemeClr val="tx1"/>
                          </a:solidFill>
                          <a:latin typeface="Segoe UI" panose="020B0502040204020203" pitchFamily="34" charset="0"/>
                          <a:ea typeface="Segoe UI" panose="020B0502040204020203" pitchFamily="34" charset="0"/>
                          <a:cs typeface="Segoe UI" panose="020B0502040204020203" pitchFamily="34" charset="0"/>
                        </a:rPr>
                        <a:t>CYP 450 inducers may decrease methadone levels</a:t>
                      </a:r>
                    </a:p>
                    <a:p>
                      <a:pPr marL="571500" marR="0" lvl="1" indent="-228600" algn="l" defTabSz="914400" rtl="0" eaLnBrk="1" fontAlgn="auto" latinLnBrk="0" hangingPunct="1">
                        <a:lnSpc>
                          <a:spcPct val="100000"/>
                        </a:lnSpc>
                        <a:spcBef>
                          <a:spcPts val="200"/>
                        </a:spcBef>
                        <a:spcAft>
                          <a:spcPts val="0"/>
                        </a:spcAft>
                        <a:buClr>
                          <a:schemeClr val="tx2"/>
                        </a:buClr>
                        <a:buSzPct val="100000"/>
                        <a:buFont typeface="Segoe UI" panose="020B0502040204020203" pitchFamily="34" charset="0"/>
                        <a:buChar char="−"/>
                        <a:tabLst/>
                        <a:defRPr/>
                      </a:pPr>
                      <a:r>
                        <a:rPr lang="en-US" sz="1200" dirty="0">
                          <a:solidFill>
                            <a:schemeClr val="tx1"/>
                          </a:solidFill>
                          <a:latin typeface="Segoe UI" panose="020B0502040204020203" pitchFamily="34" charset="0"/>
                          <a:ea typeface="Segoe UI" panose="020B0502040204020203" pitchFamily="34" charset="0"/>
                          <a:cs typeface="Segoe UI" panose="020B0502040204020203" pitchFamily="34" charset="0"/>
                        </a:rPr>
                        <a:t>CYP 450 inhibitors may increase methadone levels</a:t>
                      </a:r>
                    </a:p>
                    <a:p>
                      <a:pPr marL="571500" marR="0" lvl="1" indent="-228600" algn="l" defTabSz="914400" rtl="0" eaLnBrk="1" fontAlgn="auto" latinLnBrk="0" hangingPunct="1">
                        <a:lnSpc>
                          <a:spcPct val="100000"/>
                        </a:lnSpc>
                        <a:spcBef>
                          <a:spcPts val="200"/>
                        </a:spcBef>
                        <a:spcAft>
                          <a:spcPts val="0"/>
                        </a:spcAft>
                        <a:buClr>
                          <a:schemeClr val="tx2"/>
                        </a:buClr>
                        <a:buSzPct val="100000"/>
                        <a:buFont typeface="Segoe UI" panose="020B0502040204020203" pitchFamily="34" charset="0"/>
                        <a:buChar char="−"/>
                        <a:tabLst/>
                        <a:defRPr/>
                      </a:pPr>
                      <a:r>
                        <a:rPr lang="en-US" sz="1200" dirty="0">
                          <a:solidFill>
                            <a:schemeClr val="tx1"/>
                          </a:solidFill>
                          <a:latin typeface="Segoe UI" panose="020B0502040204020203" pitchFamily="34" charset="0"/>
                          <a:ea typeface="Segoe UI" panose="020B0502040204020203" pitchFamily="34" charset="0"/>
                          <a:cs typeface="Segoe UI" panose="020B0502040204020203" pitchFamily="34" charset="0"/>
                        </a:rPr>
                        <a:t>Anti-retroviral agents have mixed effects on methadone levels</a:t>
                      </a:r>
                    </a:p>
                    <a:p>
                      <a:pPr marL="171450" indent="-171450">
                        <a:lnSpc>
                          <a:spcPct val="100000"/>
                        </a:lnSpc>
                        <a:spcBef>
                          <a:spcPts val="400"/>
                        </a:spcBef>
                        <a:spcAft>
                          <a:spcPts val="0"/>
                        </a:spcAft>
                        <a:buClr>
                          <a:schemeClr val="tx2"/>
                        </a:buClr>
                        <a:buSzPct val="100000"/>
                        <a:buFont typeface="Arial" panose="020B0604020202020204" pitchFamily="34" charset="0"/>
                        <a:buChar char="•"/>
                        <a:tabLst/>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Potentially arrhythmogenic agents may increase risk for QTc prolongation &amp; torsade de pointe</a:t>
                      </a:r>
                    </a:p>
                    <a:p>
                      <a:pPr marL="171450" indent="-171450">
                        <a:lnSpc>
                          <a:spcPct val="100000"/>
                        </a:lnSpc>
                        <a:spcBef>
                          <a:spcPts val="400"/>
                        </a:spcBef>
                        <a:spcAft>
                          <a:spcPts val="0"/>
                        </a:spcAft>
                        <a:buClr>
                          <a:schemeClr val="tx2"/>
                        </a:buClr>
                        <a:buSzPct val="100000"/>
                        <a:buFont typeface="Arial" panose="020B0604020202020204" pitchFamily="34" charset="0"/>
                        <a:buChar char="•"/>
                        <a:tabLst/>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Benzodiazepines may increase respiratory depression 	</a:t>
                      </a:r>
                    </a:p>
                  </a:txBody>
                  <a:tcPr marL="182880" marR="182880" anchor="ctr">
                    <a:lnT w="12700" cap="flat" cmpd="sng" algn="ctr">
                      <a:solidFill>
                        <a:schemeClr val="tx1">
                          <a:lumMod val="50000"/>
                          <a:lumOff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fld id="{AC93B9EA-9F07-41CA-8155-9C9A9F70FA14}" type="slidenum">
              <a:rPr lang="en-US" smtClean="0">
                <a:solidFill>
                  <a:prstClr val="white">
                    <a:lumMod val="65000"/>
                  </a:prstClr>
                </a:solidFill>
              </a:rPr>
              <a:pPr/>
              <a:t>121</a:t>
            </a:fld>
            <a:r>
              <a:rPr lang="en-US" dirty="0">
                <a:solidFill>
                  <a:prstClr val="white">
                    <a:lumMod val="65000"/>
                  </a:prstClr>
                </a:solidFill>
              </a:rPr>
              <a:t>   |   © CO*RE 2013 </a:t>
            </a:r>
          </a:p>
        </p:txBody>
      </p:sp>
      <p:sp>
        <p:nvSpPr>
          <p:cNvPr id="5" name="Footer Placeholder 3"/>
          <p:cNvSpPr>
            <a:spLocks noGrp="1"/>
          </p:cNvSpPr>
          <p:nvPr>
            <p:ph type="ftr" sz="quarter" idx="11"/>
          </p:nvPr>
        </p:nvSpPr>
        <p:spPr>
          <a:xfrm>
            <a:off x="228600" y="6219824"/>
            <a:ext cx="8839200" cy="381001"/>
          </a:xfrm>
        </p:spPr>
        <p:txBody>
          <a:bodyPr/>
          <a:lstStyle/>
          <a:p>
            <a:pPr>
              <a:lnSpc>
                <a:spcPct val="90000"/>
              </a:lnSpc>
            </a:pPr>
            <a:r>
              <a:rPr lang="en-US" sz="800" dirty="0">
                <a:solidFill>
                  <a:prstClr val="black">
                    <a:lumMod val="50000"/>
                    <a:lumOff val="50000"/>
                  </a:prstClr>
                </a:solidFill>
              </a:rPr>
              <a:t>FDA. </a:t>
            </a:r>
            <a:r>
              <a:rPr lang="en-US" sz="800" i="1" dirty="0">
                <a:solidFill>
                  <a:prstClr val="black">
                    <a:lumMod val="50000"/>
                    <a:lumOff val="50000"/>
                  </a:prstClr>
                </a:solidFill>
              </a:rPr>
              <a:t>Blueprint for Prescriber Education for Extended-Release and Long-Acting Opioid Analgesics. </a:t>
            </a:r>
            <a:r>
              <a:rPr lang="en-US" sz="800" dirty="0">
                <a:solidFill>
                  <a:prstClr val="black">
                    <a:lumMod val="50000"/>
                    <a:lumOff val="50000"/>
                  </a:prstClr>
                </a:solidFill>
              </a:rPr>
              <a:t>08/2014.  </a:t>
            </a:r>
            <a:r>
              <a:rPr lang="en-US" sz="800" u="sng" dirty="0">
                <a:solidFill>
                  <a:srgbClr val="FF0000"/>
                </a:solidFill>
                <a:hlinkClick r:id="rId3"/>
              </a:rPr>
              <a:t>www.fda.gov/downloads/Drugs/DrugSafety/PostmarketDrugSafetyInformationforPatientsandProviders/UCM311290.pdf</a:t>
            </a:r>
            <a:r>
              <a:rPr lang="en-US" sz="800" dirty="0">
                <a:solidFill>
                  <a:srgbClr val="FF0000"/>
                </a:solidFill>
              </a:rPr>
              <a:t> </a:t>
            </a:r>
          </a:p>
        </p:txBody>
      </p:sp>
    </p:spTree>
    <p:extLst>
      <p:ext uri="{BB962C8B-B14F-4D97-AF65-F5344CB8AC3E}">
        <p14:creationId xmlns:p14="http://schemas.microsoft.com/office/powerpoint/2010/main" val="51799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3600" dirty="0"/>
              <a:t>Methadone Hydrochloride Tablets (Dolophine) </a:t>
            </a:r>
            <a:r>
              <a:rPr lang="en-US" sz="3200" dirty="0"/>
              <a:t>cont’d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4118779"/>
              </p:ext>
            </p:extLst>
          </p:nvPr>
        </p:nvGraphicFramePr>
        <p:xfrm>
          <a:off x="457200" y="1600200"/>
          <a:ext cx="8153400" cy="4343400"/>
        </p:xfrm>
        <a:graphic>
          <a:graphicData uri="http://schemas.openxmlformats.org/drawingml/2006/table">
            <a:tbl>
              <a:tblPr bandRow="1">
                <a:tableStyleId>{5C22544A-7EE6-4342-B048-85BDC9FD1C3A}</a:tableStyleId>
              </a:tblPr>
              <a:tblGrid>
                <a:gridCol w="1533119">
                  <a:extLst>
                    <a:ext uri="{9D8B030D-6E8A-4147-A177-3AD203B41FA5}">
                      <a16:colId xmlns:a16="http://schemas.microsoft.com/office/drawing/2014/main" xmlns="" val="20000"/>
                    </a:ext>
                  </a:extLst>
                </a:gridCol>
                <a:gridCol w="6620281">
                  <a:extLst>
                    <a:ext uri="{9D8B030D-6E8A-4147-A177-3AD203B41FA5}">
                      <a16:colId xmlns:a16="http://schemas.microsoft.com/office/drawing/2014/main" xmlns="" val="20001"/>
                    </a:ext>
                  </a:extLst>
                </a:gridCol>
              </a:tblGrid>
              <a:tr h="931561">
                <a:tc>
                  <a:txBody>
                    <a:bodyPr/>
                    <a:lstStyle/>
                    <a:p>
                      <a:pPr>
                        <a:lnSpc>
                          <a:spcPct val="95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Opioid-tolerant</a:t>
                      </a:r>
                    </a:p>
                  </a:txBody>
                  <a:tcPr marL="182880" marR="182880" anchor="ctr">
                    <a:solidFill>
                      <a:schemeClr val="accent1"/>
                    </a:solidFill>
                  </a:tcPr>
                </a:tc>
                <a:tc>
                  <a:txBody>
                    <a:bodyPr/>
                    <a:lstStyle/>
                    <a:p>
                      <a:pPr marL="171450" indent="-171450">
                        <a:lnSpc>
                          <a:spcPct val="100000"/>
                        </a:lnSpc>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Refer to full PI	</a:t>
                      </a:r>
                    </a:p>
                  </a:txBody>
                  <a:tcPr marL="182880" marR="182880" anchor="ctr">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138354">
                <a:tc>
                  <a:txBody>
                    <a:bodyPr/>
                    <a:lstStyle/>
                    <a:p>
                      <a:pPr>
                        <a:lnSpc>
                          <a:spcPct val="95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Product-specific safety concerns </a:t>
                      </a:r>
                    </a:p>
                  </a:txBody>
                  <a:tcPr marL="182880" marR="182880" anchor="ctr">
                    <a:solidFill>
                      <a:schemeClr val="accent2"/>
                    </a:solidFill>
                  </a:tcPr>
                </a:tc>
                <a:tc>
                  <a:txBody>
                    <a:bodyPr/>
                    <a:lstStyle/>
                    <a:p>
                      <a:pPr marL="171450" indent="-171450">
                        <a:lnSpc>
                          <a:spcPct val="100000"/>
                        </a:lnSpc>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QTc prolongation &amp; torsade de pointe</a:t>
                      </a:r>
                    </a:p>
                    <a:p>
                      <a:pPr marL="171450" indent="-171450">
                        <a:lnSpc>
                          <a:spcPct val="100000"/>
                        </a:lnSpc>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Peak respiratory depression occurs later &amp; persists longer than analgesic effect</a:t>
                      </a:r>
                    </a:p>
                    <a:p>
                      <a:pPr marL="171450" indent="-171450">
                        <a:lnSpc>
                          <a:spcPct val="100000"/>
                        </a:lnSpc>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Clearance may increase during pregnancy</a:t>
                      </a:r>
                    </a:p>
                    <a:p>
                      <a:pPr marL="171450" indent="-171450">
                        <a:lnSpc>
                          <a:spcPct val="100000"/>
                        </a:lnSpc>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False-positive UDT possible 	</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273485">
                <a:tc>
                  <a:txBody>
                    <a:bodyPr/>
                    <a:lstStyle/>
                    <a:p>
                      <a:pPr>
                        <a:lnSpc>
                          <a:spcPct val="95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Relative potency:</a:t>
                      </a:r>
                      <a:r>
                        <a:rPr lang="en-US" sz="1600" b="1"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oral morphine </a:t>
                      </a:r>
                    </a:p>
                  </a:txBody>
                  <a:tcPr marL="182880" marR="182880" anchor="ctr">
                    <a:solidFill>
                      <a:schemeClr val="accent3"/>
                    </a:solidFill>
                  </a:tcPr>
                </a:tc>
                <a:tc>
                  <a:txBody>
                    <a:bodyPr/>
                    <a:lstStyle/>
                    <a:p>
                      <a:pPr marL="171450" indent="-171450">
                        <a:lnSpc>
                          <a:spcPct val="100000"/>
                        </a:lnSpc>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Varies depending on patient’s prior opioid experience 	</a:t>
                      </a:r>
                    </a:p>
                  </a:txBody>
                  <a:tcPr marL="182880" marR="182880" anchor="ctr">
                    <a:lnT w="12700" cap="flat" cmpd="sng" algn="ctr">
                      <a:solidFill>
                        <a:schemeClr val="tx1">
                          <a:lumMod val="50000"/>
                          <a:lumOff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fld id="{AC93B9EA-9F07-41CA-8155-9C9A9F70FA14}" type="slidenum">
              <a:rPr lang="en-US" smtClean="0"/>
              <a:pPr/>
              <a:t>122</a:t>
            </a:fld>
            <a:r>
              <a:rPr lang="en-US" dirty="0"/>
              <a:t>   |   © CO*RE 2015</a:t>
            </a:r>
          </a:p>
        </p:txBody>
      </p:sp>
    </p:spTree>
    <p:extLst>
      <p:ext uri="{BB962C8B-B14F-4D97-AF65-F5344CB8AC3E}">
        <p14:creationId xmlns:p14="http://schemas.microsoft.com/office/powerpoint/2010/main" val="305896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94" y="13447"/>
            <a:ext cx="8888506" cy="990600"/>
          </a:xfrm>
        </p:spPr>
        <p:txBody>
          <a:bodyPr/>
          <a:lstStyle/>
          <a:p>
            <a:r>
              <a:rPr lang="en-US" sz="3600" dirty="0"/>
              <a:t>Fentanyl Transdermal System (Duragesic)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292127"/>
              </p:ext>
            </p:extLst>
          </p:nvPr>
        </p:nvGraphicFramePr>
        <p:xfrm>
          <a:off x="457200" y="1600200"/>
          <a:ext cx="8305800" cy="4460253"/>
        </p:xfrm>
        <a:graphic>
          <a:graphicData uri="http://schemas.openxmlformats.org/drawingml/2006/table">
            <a:tbl>
              <a:tblPr bandRow="1">
                <a:tableStyleId>{5C22544A-7EE6-4342-B048-85BDC9FD1C3A}</a:tableStyleId>
              </a:tblPr>
              <a:tblGrid>
                <a:gridCol w="1632765">
                  <a:extLst>
                    <a:ext uri="{9D8B030D-6E8A-4147-A177-3AD203B41FA5}">
                      <a16:colId xmlns:a16="http://schemas.microsoft.com/office/drawing/2014/main" xmlns="" val="20000"/>
                    </a:ext>
                  </a:extLst>
                </a:gridCol>
                <a:gridCol w="6673035">
                  <a:extLst>
                    <a:ext uri="{9D8B030D-6E8A-4147-A177-3AD203B41FA5}">
                      <a16:colId xmlns:a16="http://schemas.microsoft.com/office/drawing/2014/main" xmlns="" val="20001"/>
                    </a:ext>
                  </a:extLst>
                </a:gridCol>
              </a:tblGrid>
              <a:tr h="599453">
                <a:tc>
                  <a:txBody>
                    <a:bodyPr/>
                    <a:lstStyle/>
                    <a:p>
                      <a:pPr>
                        <a:lnSpc>
                          <a:spcPct val="100000"/>
                        </a:lnSpc>
                        <a:spcBef>
                          <a:spcPts val="600"/>
                        </a:spcBef>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Dosing interval </a:t>
                      </a:r>
                    </a:p>
                  </a:txBody>
                  <a:tcPr marL="182880" marR="182880" anchor="ctr">
                    <a:solidFill>
                      <a:schemeClr val="accent1"/>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Every 72 h (3 d) 	</a:t>
                      </a:r>
                    </a:p>
                  </a:txBody>
                  <a:tcPr marL="182880" marR="182880" anchor="ctr">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743947">
                <a:tc>
                  <a:txBody>
                    <a:bodyPr/>
                    <a:lstStyle/>
                    <a:p>
                      <a:pPr>
                        <a:lnSpc>
                          <a:spcPct val="100000"/>
                        </a:lnSpc>
                        <a:spcBef>
                          <a:spcPts val="600"/>
                        </a:spcBef>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Key instructions </a:t>
                      </a:r>
                    </a:p>
                  </a:txBody>
                  <a:tcPr marL="182880" marR="182880" anchor="ctr">
                    <a:solidFill>
                      <a:schemeClr val="accent2"/>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Use product-specific information for dose conversion from prior opioid</a:t>
                      </a:r>
                    </a:p>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Hepatic or renal impairment: use 50% of dose if mild/moderate, avoid use if severe</a:t>
                      </a:r>
                    </a:p>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Application</a:t>
                      </a:r>
                    </a:p>
                    <a:p>
                      <a:pPr marL="457200" marR="0" lvl="1" indent="-228600" algn="l" defTabSz="914400" rtl="0" eaLnBrk="1" fontAlgn="auto" latinLnBrk="0" hangingPunct="1">
                        <a:lnSpc>
                          <a:spcPct val="100000"/>
                        </a:lnSpc>
                        <a:spcBef>
                          <a:spcPts val="200"/>
                        </a:spcBef>
                        <a:spcAft>
                          <a:spcPts val="0"/>
                        </a:spcAft>
                        <a:buClr>
                          <a:schemeClr val="tx2"/>
                        </a:buClr>
                        <a:buSzPct val="100000"/>
                        <a:buFont typeface="Segoe UI" panose="020B0502040204020203" pitchFamily="34" charset="0"/>
                        <a:buChar char="−"/>
                        <a:tabLst/>
                        <a:defRP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Apply to intact/non-irritated/non-irradiated skin on a flat surface</a:t>
                      </a:r>
                    </a:p>
                    <a:p>
                      <a:pPr marL="457200" marR="0" lvl="1" indent="-228600" algn="l" defTabSz="914400" rtl="0" eaLnBrk="1" fontAlgn="auto" latinLnBrk="0" hangingPunct="1">
                        <a:lnSpc>
                          <a:spcPct val="100000"/>
                        </a:lnSpc>
                        <a:spcBef>
                          <a:spcPts val="200"/>
                        </a:spcBef>
                        <a:spcAft>
                          <a:spcPts val="0"/>
                        </a:spcAft>
                        <a:buClr>
                          <a:schemeClr val="tx2"/>
                        </a:buClr>
                        <a:buSzPct val="100000"/>
                        <a:buFont typeface="Segoe UI" panose="020B0502040204020203" pitchFamily="34" charset="0"/>
                        <a:buChar char="−"/>
                        <a:tabLst/>
                        <a:defRP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Prep skin by clipping hair, washing site w/ water only</a:t>
                      </a:r>
                    </a:p>
                    <a:p>
                      <a:pPr marL="457200" marR="0" lvl="1" indent="-228600" algn="l" defTabSz="914400" rtl="0" eaLnBrk="1" fontAlgn="auto" latinLnBrk="0" hangingPunct="1">
                        <a:lnSpc>
                          <a:spcPct val="100000"/>
                        </a:lnSpc>
                        <a:spcBef>
                          <a:spcPts val="200"/>
                        </a:spcBef>
                        <a:spcAft>
                          <a:spcPts val="0"/>
                        </a:spcAft>
                        <a:buClr>
                          <a:schemeClr val="tx2"/>
                        </a:buClr>
                        <a:buSzPct val="100000"/>
                        <a:buFont typeface="Segoe UI" panose="020B0502040204020203" pitchFamily="34" charset="0"/>
                        <a:buChar char="−"/>
                        <a:tabLst/>
                        <a:defRP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Rotate site of application</a:t>
                      </a:r>
                    </a:p>
                    <a:p>
                      <a:pPr marL="457200" marR="0" lvl="1" indent="-228600" algn="l" defTabSz="914400" rtl="0" eaLnBrk="1" fontAlgn="auto" latinLnBrk="0" hangingPunct="1">
                        <a:lnSpc>
                          <a:spcPct val="100000"/>
                        </a:lnSpc>
                        <a:spcBef>
                          <a:spcPts val="200"/>
                        </a:spcBef>
                        <a:spcAft>
                          <a:spcPts val="0"/>
                        </a:spcAft>
                        <a:buClr>
                          <a:schemeClr val="tx2"/>
                        </a:buClr>
                        <a:buSzPct val="100000"/>
                        <a:buFont typeface="Segoe UI" panose="020B0502040204020203" pitchFamily="34" charset="0"/>
                        <a:buChar char="−"/>
                        <a:tabLst/>
                        <a:defRP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Titrate using a minimum of 72 h intervals between dose adjustments</a:t>
                      </a:r>
                    </a:p>
                    <a:p>
                      <a:pPr marL="457200" marR="0" lvl="1" indent="-228600" algn="l" defTabSz="914400" rtl="0" eaLnBrk="1" fontAlgn="auto" latinLnBrk="0" hangingPunct="1">
                        <a:lnSpc>
                          <a:spcPct val="100000"/>
                        </a:lnSpc>
                        <a:spcBef>
                          <a:spcPts val="200"/>
                        </a:spcBef>
                        <a:spcAft>
                          <a:spcPts val="0"/>
                        </a:spcAft>
                        <a:buClr>
                          <a:schemeClr val="tx2"/>
                        </a:buClr>
                        <a:buSzPct val="100000"/>
                        <a:buFont typeface="Segoe UI" panose="020B0502040204020203" pitchFamily="34" charset="0"/>
                        <a:buChar char="−"/>
                        <a:tabLst/>
                        <a:defRP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Do not cut</a:t>
                      </a:r>
                    </a:p>
                    <a:p>
                      <a:pPr marL="171450" marR="0" lvl="0" indent="-171450" algn="l" defTabSz="914400" rtl="0" eaLnBrk="1" fontAlgn="auto" latinLnBrk="0" hangingPunct="1">
                        <a:lnSpc>
                          <a:spcPct val="100000"/>
                        </a:lnSpc>
                        <a:spcBef>
                          <a:spcPts val="600"/>
                        </a:spcBef>
                        <a:spcAft>
                          <a:spcPts val="0"/>
                        </a:spcAft>
                        <a:buClr>
                          <a:schemeClr val="tx2"/>
                        </a:buClr>
                        <a:buSzPct val="100000"/>
                        <a:buFont typeface="Arial" panose="020B0604020202020204" pitchFamily="34" charset="0"/>
                        <a:buChar char="•"/>
                        <a:tabLst/>
                        <a:defRP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Avoid exposure to heat</a:t>
                      </a:r>
                    </a:p>
                    <a:p>
                      <a:pPr marL="171450" marR="0" lvl="0" indent="-171450" algn="l" defTabSz="914400" rtl="0" eaLnBrk="1" fontAlgn="auto" latinLnBrk="0" hangingPunct="1">
                        <a:lnSpc>
                          <a:spcPct val="100000"/>
                        </a:lnSpc>
                        <a:spcBef>
                          <a:spcPts val="600"/>
                        </a:spcBef>
                        <a:spcAft>
                          <a:spcPts val="0"/>
                        </a:spcAft>
                        <a:buClr>
                          <a:schemeClr val="tx2"/>
                        </a:buClr>
                        <a:buSzPct val="100000"/>
                        <a:buFont typeface="Arial" panose="020B0604020202020204" pitchFamily="34" charset="0"/>
                        <a:buChar char="•"/>
                        <a:tabLst/>
                        <a:defRP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Avoid accidental contact when holding or caring for children</a:t>
                      </a:r>
                    </a:p>
                    <a:p>
                      <a:pPr marL="171450" marR="0" lvl="0" indent="-171450" algn="l" defTabSz="914400" rtl="0" eaLnBrk="1" fontAlgn="auto" latinLnBrk="0" hangingPunct="1">
                        <a:lnSpc>
                          <a:spcPct val="100000"/>
                        </a:lnSpc>
                        <a:spcBef>
                          <a:spcPts val="600"/>
                        </a:spcBef>
                        <a:spcAft>
                          <a:spcPts val="0"/>
                        </a:spcAft>
                        <a:buClr>
                          <a:schemeClr val="tx2"/>
                        </a:buClr>
                        <a:buSzPct val="100000"/>
                        <a:buFont typeface="Arial" panose="020B0604020202020204" pitchFamily="34" charset="0"/>
                        <a:buChar char="•"/>
                        <a:tabLst/>
                        <a:defRP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Dispose of used/unused patches: fold adhesive side together &amp; </a:t>
                      </a:r>
                      <a:b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flush down toilet</a:t>
                      </a:r>
                    </a:p>
                  </a:txBody>
                  <a:tcPr marL="182880" marR="182880" anchor="ctr">
                    <a:lnT w="12700" cap="flat" cmpd="sng" algn="ctr">
                      <a:solidFill>
                        <a:schemeClr val="tx1">
                          <a:lumMod val="50000"/>
                          <a:lumOff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p:txBody>
          <a:bodyPr/>
          <a:lstStyle/>
          <a:p>
            <a:fld id="{AC93B9EA-9F07-41CA-8155-9C9A9F70FA14}" type="slidenum">
              <a:rPr lang="en-US" smtClean="0"/>
              <a:pPr/>
              <a:t>123</a:t>
            </a:fld>
            <a:r>
              <a:rPr lang="en-US" dirty="0"/>
              <a:t>   |   © CO*RE 2015 </a:t>
            </a:r>
          </a:p>
        </p:txBody>
      </p:sp>
      <p:sp>
        <p:nvSpPr>
          <p:cNvPr id="5" name="TextBox 4"/>
          <p:cNvSpPr txBox="1"/>
          <p:nvPr/>
        </p:nvSpPr>
        <p:spPr>
          <a:xfrm>
            <a:off x="1676400" y="685800"/>
            <a:ext cx="6781800" cy="914400"/>
          </a:xfrm>
          <a:prstGeom prst="rect">
            <a:avLst/>
          </a:prstGeom>
          <a:noFill/>
        </p:spPr>
        <p:txBody>
          <a:bodyPr wrap="none" rtlCol="0">
            <a:noAutofit/>
          </a:bodyPr>
          <a:lstStyle/>
          <a:p>
            <a:r>
              <a:rPr lang="en-US" dirty="0">
                <a:solidFill>
                  <a:srgbClr val="3C7D88"/>
                </a:solidFill>
                <a:latin typeface="Segoe UI" panose="020B0502040204020203" pitchFamily="34" charset="0"/>
                <a:cs typeface="Segoe UI" panose="020B0502040204020203" pitchFamily="34" charset="0"/>
              </a:rPr>
              <a:t>12, 25, 37.5*, 50, 62.5*, 75, 87.5*, and 100 mcg/hr </a:t>
            </a:r>
          </a:p>
          <a:p>
            <a:r>
              <a:rPr lang="en-US" dirty="0">
                <a:solidFill>
                  <a:srgbClr val="3C7D88"/>
                </a:solidFill>
                <a:latin typeface="Segoe UI" panose="020B0502040204020203" pitchFamily="34" charset="0"/>
                <a:cs typeface="Segoe UI" panose="020B0502040204020203" pitchFamily="34" charset="0"/>
              </a:rPr>
              <a:t>(*These strengths are available only in generic form) </a:t>
            </a:r>
            <a:endParaRPr lang="en-US" dirty="0">
              <a:solidFill>
                <a:srgbClr val="3C7D88"/>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959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pPr>
              <a:lnSpc>
                <a:spcPct val="95000"/>
              </a:lnSpc>
            </a:pPr>
            <a:r>
              <a:rPr lang="en-US" sz="3600" dirty="0"/>
              <a:t>Fentanyl Transdermal System (Duragesic), </a:t>
            </a:r>
            <a:r>
              <a:rPr lang="en-US" sz="3200" dirty="0"/>
              <a:t>cont’d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9356689"/>
              </p:ext>
            </p:extLst>
          </p:nvPr>
        </p:nvGraphicFramePr>
        <p:xfrm>
          <a:off x="228600" y="1600200"/>
          <a:ext cx="8763000" cy="4629378"/>
        </p:xfrm>
        <a:graphic>
          <a:graphicData uri="http://schemas.openxmlformats.org/drawingml/2006/table">
            <a:tbl>
              <a:tblPr bandRow="1">
                <a:tableStyleId>{5C22544A-7EE6-4342-B048-85BDC9FD1C3A}</a:tableStyleId>
              </a:tblPr>
              <a:tblGrid>
                <a:gridCol w="2271889">
                  <a:extLst>
                    <a:ext uri="{9D8B030D-6E8A-4147-A177-3AD203B41FA5}">
                      <a16:colId xmlns:a16="http://schemas.microsoft.com/office/drawing/2014/main" xmlns="" val="20000"/>
                    </a:ext>
                  </a:extLst>
                </a:gridCol>
                <a:gridCol w="6491111">
                  <a:extLst>
                    <a:ext uri="{9D8B030D-6E8A-4147-A177-3AD203B41FA5}">
                      <a16:colId xmlns:a16="http://schemas.microsoft.com/office/drawing/2014/main" xmlns="" val="20001"/>
                    </a:ext>
                  </a:extLst>
                </a:gridCol>
              </a:tblGrid>
              <a:tr h="1295400">
                <a:tc>
                  <a:txBody>
                    <a:bodyPr/>
                    <a:lstStyle/>
                    <a:p>
                      <a:pPr>
                        <a:lnSpc>
                          <a:spcPct val="95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Key instructions </a:t>
                      </a:r>
                    </a:p>
                  </a:txBody>
                  <a:tcPr marL="182880" marR="182880" marT="27432" marB="27432" anchor="ctr">
                    <a:solidFill>
                      <a:schemeClr val="accent1"/>
                    </a:solidFill>
                  </a:tcPr>
                </a:tc>
                <a:tc>
                  <a:txBody>
                    <a:bodyPr/>
                    <a:lstStyle/>
                    <a:p>
                      <a:pPr marL="0" marR="0" lvl="0" indent="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None/>
                        <a:tabLst/>
                        <a:defRPr/>
                      </a:pPr>
                      <a:r>
                        <a:rPr lang="en-US"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Specific contraindications:</a:t>
                      </a:r>
                    </a:p>
                    <a:p>
                      <a:pPr marL="171450" marR="0" lvl="0" indent="-17145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Char char="•"/>
                        <a:tabLst/>
                        <a:defRP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Patients who are not opioid-tolerant</a:t>
                      </a:r>
                    </a:p>
                    <a:p>
                      <a:pPr marL="171450" marR="0" lvl="0" indent="-17145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Char char="•"/>
                        <a:tabLst/>
                        <a:defRP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Management of</a:t>
                      </a:r>
                    </a:p>
                    <a:p>
                      <a:pPr marL="400050" marR="0" lvl="1" indent="-171450" algn="l" defTabSz="914400" rtl="0" eaLnBrk="1" fontAlgn="auto" latinLnBrk="0" hangingPunct="1">
                        <a:lnSpc>
                          <a:spcPct val="95000"/>
                        </a:lnSpc>
                        <a:spcBef>
                          <a:spcPts val="200"/>
                        </a:spcBef>
                        <a:spcAft>
                          <a:spcPts val="0"/>
                        </a:spcAft>
                        <a:buClr>
                          <a:schemeClr val="tx2"/>
                        </a:buClr>
                        <a:buSzPct val="100000"/>
                        <a:buFont typeface="Segoe UI" panose="020B0502040204020203" pitchFamily="34" charset="0"/>
                        <a:buChar char="−"/>
                        <a:tabLst/>
                        <a:defRPr/>
                      </a:pPr>
                      <a:r>
                        <a:rPr lang="en-US" sz="1200" dirty="0">
                          <a:solidFill>
                            <a:schemeClr val="tx1"/>
                          </a:solidFill>
                          <a:latin typeface="Segoe UI" panose="020B0502040204020203" pitchFamily="34" charset="0"/>
                          <a:ea typeface="Segoe UI" panose="020B0502040204020203" pitchFamily="34" charset="0"/>
                          <a:cs typeface="Segoe UI" panose="020B0502040204020203" pitchFamily="34" charset="0"/>
                        </a:rPr>
                        <a:t>Acute or intermittent pain, or patients who require opioid analgesia for a short time</a:t>
                      </a:r>
                    </a:p>
                    <a:p>
                      <a:pPr marL="400050" marR="0" lvl="1" indent="-171450" algn="l" defTabSz="914400" rtl="0" eaLnBrk="1" fontAlgn="auto" latinLnBrk="0" hangingPunct="1">
                        <a:lnSpc>
                          <a:spcPct val="95000"/>
                        </a:lnSpc>
                        <a:spcBef>
                          <a:spcPts val="200"/>
                        </a:spcBef>
                        <a:spcAft>
                          <a:spcPts val="0"/>
                        </a:spcAft>
                        <a:buClr>
                          <a:schemeClr val="tx2"/>
                        </a:buClr>
                        <a:buSzPct val="100000"/>
                        <a:buFont typeface="Segoe UI" panose="020B0502040204020203" pitchFamily="34" charset="0"/>
                        <a:buChar char="−"/>
                        <a:tabLst/>
                        <a:defRPr/>
                      </a:pPr>
                      <a:r>
                        <a:rPr lang="en-US" sz="1200" dirty="0">
                          <a:solidFill>
                            <a:schemeClr val="tx1"/>
                          </a:solidFill>
                          <a:latin typeface="Segoe UI" panose="020B0502040204020203" pitchFamily="34" charset="0"/>
                          <a:ea typeface="Segoe UI" panose="020B0502040204020203" pitchFamily="34" charset="0"/>
                          <a:cs typeface="Segoe UI" panose="020B0502040204020203" pitchFamily="34" charset="0"/>
                        </a:rPr>
                        <a:t>Post-operative pain, out-patient, or day surgery</a:t>
                      </a:r>
                    </a:p>
                    <a:p>
                      <a:pPr marL="400050" marR="0" lvl="1" indent="-171450" algn="l" defTabSz="914400" rtl="0" eaLnBrk="1" fontAlgn="auto" latinLnBrk="0" hangingPunct="1">
                        <a:lnSpc>
                          <a:spcPct val="95000"/>
                        </a:lnSpc>
                        <a:spcBef>
                          <a:spcPts val="200"/>
                        </a:spcBef>
                        <a:spcAft>
                          <a:spcPts val="0"/>
                        </a:spcAft>
                        <a:buClr>
                          <a:schemeClr val="tx2"/>
                        </a:buClr>
                        <a:buSzPct val="100000"/>
                        <a:buFont typeface="Segoe UI" panose="020B0502040204020203" pitchFamily="34" charset="0"/>
                        <a:buChar char="−"/>
                        <a:tabLst/>
                        <a:defRPr/>
                      </a:pPr>
                      <a:r>
                        <a:rPr lang="en-US" sz="1200" dirty="0">
                          <a:solidFill>
                            <a:schemeClr val="tx1"/>
                          </a:solidFill>
                          <a:latin typeface="Segoe UI" panose="020B0502040204020203" pitchFamily="34" charset="0"/>
                          <a:ea typeface="Segoe UI" panose="020B0502040204020203" pitchFamily="34" charset="0"/>
                          <a:cs typeface="Segoe UI" panose="020B0502040204020203" pitchFamily="34" charset="0"/>
                        </a:rPr>
                        <a:t>Mild pain</a:t>
                      </a:r>
                    </a:p>
                  </a:txBody>
                  <a:tcPr marL="182880" marR="182880" marT="27432" marB="27432" anchor="ctr">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71528">
                <a:tc>
                  <a:txBody>
                    <a:bodyPr/>
                    <a:lstStyle/>
                    <a:p>
                      <a:r>
                        <a:rPr lang="en-US" sz="1600" b="1"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Drug interactions</a:t>
                      </a:r>
                      <a:endParaRPr lang="en-US" sz="18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marT="27432" marB="27432" anchor="ctr">
                    <a:solidFill>
                      <a:schemeClr val="accent2"/>
                    </a:solidFill>
                  </a:tcPr>
                </a:tc>
                <a:tc>
                  <a:txBody>
                    <a:bodyPr/>
                    <a:lstStyle/>
                    <a:p>
                      <a:pPr marL="171450" marR="0" lvl="0" indent="-17145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Char char="•"/>
                        <a:tabLst/>
                        <a:defRPr/>
                      </a:pPr>
                      <a:r>
                        <a:rPr lang="en-US" sz="14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CYP3A4 inhibitors may increase fentanyl exposure</a:t>
                      </a:r>
                    </a:p>
                    <a:p>
                      <a:pPr marL="171450" marR="0" lvl="0" indent="-17145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Char char="•"/>
                        <a:tabLst/>
                        <a:defRPr/>
                      </a:pPr>
                      <a:r>
                        <a:rPr lang="en-US" sz="14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CYP3A4 inducers may decrease fentanyl exposure</a:t>
                      </a:r>
                    </a:p>
                    <a:p>
                      <a:pPr marL="171450" marR="0" lvl="0" indent="-17145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Char char="•"/>
                        <a:tabLst/>
                        <a:defRPr/>
                      </a:pPr>
                      <a:r>
                        <a:rPr lang="en-US" sz="14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Discontinuation of concomitant CYP P450 3A4 inducer may increase fentanyl plasma concentration</a:t>
                      </a:r>
                      <a:endPar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marT="27432" marB="27432"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85764">
                <a:tc>
                  <a:txBody>
                    <a:bodyPr/>
                    <a:lstStyle/>
                    <a:p>
                      <a:r>
                        <a:rPr lang="en-US" sz="1600" b="1"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Opioid-tolerant </a:t>
                      </a:r>
                      <a:endPar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marT="27432" marB="27432" anchor="ctr">
                    <a:solidFill>
                      <a:schemeClr val="accent3"/>
                    </a:solidFill>
                  </a:tcPr>
                </a:tc>
                <a:tc>
                  <a:txBody>
                    <a:bodyPr/>
                    <a:lstStyle/>
                    <a:p>
                      <a:pPr marL="171450" marR="0" lvl="0" indent="-17145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Char char="•"/>
                        <a:tabLst/>
                        <a:defRPr/>
                      </a:pPr>
                      <a:r>
                        <a:rPr lang="en-US" sz="14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All doses indicated for opioid-tolerant patients only</a:t>
                      </a:r>
                      <a:endPar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marT="27432" marB="27432"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381734">
                <a:tc>
                  <a:txBody>
                    <a:bodyPr/>
                    <a:lstStyle/>
                    <a:p>
                      <a:pPr>
                        <a:lnSpc>
                          <a:spcPct val="95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Product-specific safety concerns </a:t>
                      </a:r>
                    </a:p>
                  </a:txBody>
                  <a:tcPr marL="182880" marR="182880" marT="27432" marB="27432" anchor="ctr">
                    <a:solidFill>
                      <a:schemeClr val="accent4"/>
                    </a:solidFill>
                  </a:tcPr>
                </a:tc>
                <a:tc>
                  <a:txBody>
                    <a:bodyPr/>
                    <a:lstStyle/>
                    <a:p>
                      <a:pPr marL="171450" marR="0" lvl="0" indent="-17145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Char char="•"/>
                        <a:tabLst/>
                        <a:defRP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Accidental exposure due to secondary exposure to unwashed/unclothed application site</a:t>
                      </a:r>
                    </a:p>
                    <a:p>
                      <a:pPr marL="171450" marR="0" lvl="0" indent="-17145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Char char="•"/>
                        <a:tabLst/>
                        <a:defRP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Increased drug exposure w/ increased core body temp or fever</a:t>
                      </a:r>
                    </a:p>
                    <a:p>
                      <a:pPr marL="171450" marR="0" lvl="0" indent="-17145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Char char="•"/>
                        <a:tabLst/>
                        <a:defRP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Bradycardia</a:t>
                      </a:r>
                    </a:p>
                    <a:p>
                      <a:pPr marL="171450" marR="0" lvl="0" indent="-17145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Char char="•"/>
                        <a:tabLst/>
                        <a:defRP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Application site skin reactions</a:t>
                      </a:r>
                    </a:p>
                  </a:txBody>
                  <a:tcPr marL="182880" marR="182880" marT="27432" marB="27432"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90345">
                <a:tc>
                  <a:txBody>
                    <a:bodyPr/>
                    <a:lstStyle/>
                    <a:p>
                      <a:pPr>
                        <a:lnSpc>
                          <a:spcPct val="95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Relative potency:</a:t>
                      </a:r>
                      <a:r>
                        <a:rPr lang="en-US" sz="1600" b="1"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oral morphine </a:t>
                      </a:r>
                    </a:p>
                  </a:txBody>
                  <a:tcPr marL="182880" marR="182880" marT="27432" marB="27432" anchor="ctr">
                    <a:solidFill>
                      <a:schemeClr val="accent5"/>
                    </a:solidFill>
                  </a:tcPr>
                </a:tc>
                <a:tc>
                  <a:txBody>
                    <a:bodyPr/>
                    <a:lstStyle/>
                    <a:p>
                      <a:pPr marL="171450" marR="0" lvl="0" indent="-17145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Char char="•"/>
                        <a:tabLst/>
                        <a:defRP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See individual PI</a:t>
                      </a:r>
                      <a:r>
                        <a:rPr lang="en-US" sz="14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for conversion recommendations from prior opioid</a:t>
                      </a:r>
                    </a:p>
                  </a:txBody>
                  <a:tcPr marL="182880" marR="182880" marT="27432" marB="27432" anchor="ctr">
                    <a:lnT w="12700" cap="flat" cmpd="sng" algn="ctr">
                      <a:solidFill>
                        <a:schemeClr val="tx1">
                          <a:lumMod val="50000"/>
                          <a:lumOff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12"/>
          </p:nvPr>
        </p:nvSpPr>
        <p:spPr/>
        <p:txBody>
          <a:bodyPr/>
          <a:lstStyle/>
          <a:p>
            <a:fld id="{AC93B9EA-9F07-41CA-8155-9C9A9F70FA14}" type="slidenum">
              <a:rPr lang="en-US" smtClean="0"/>
              <a:pPr/>
              <a:t>124</a:t>
            </a:fld>
            <a:r>
              <a:rPr lang="en-US" dirty="0"/>
              <a:t>   |   © CO*RE 2015 </a:t>
            </a:r>
          </a:p>
        </p:txBody>
      </p:sp>
    </p:spTree>
    <p:extLst>
      <p:ext uri="{BB962C8B-B14F-4D97-AF65-F5344CB8AC3E}">
        <p14:creationId xmlns:p14="http://schemas.microsoft.com/office/powerpoint/2010/main" val="345578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3600" dirty="0"/>
              <a:t>Morphine Sulfate ER-</a:t>
            </a:r>
            <a:r>
              <a:rPr lang="en-US" sz="3600" dirty="0" err="1"/>
              <a:t>Naltrexone</a:t>
            </a:r>
            <a:r>
              <a:rPr lang="en-US" sz="3600" dirty="0"/>
              <a:t> (</a:t>
            </a:r>
            <a:r>
              <a:rPr lang="en-US" sz="3600" dirty="0" err="1"/>
              <a:t>Embeda</a:t>
            </a:r>
            <a:r>
              <a:rPr lang="en-US" sz="3600"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5968864"/>
              </p:ext>
            </p:extLst>
          </p:nvPr>
        </p:nvGraphicFramePr>
        <p:xfrm>
          <a:off x="381000" y="1752600"/>
          <a:ext cx="8305800" cy="4519935"/>
        </p:xfrm>
        <a:graphic>
          <a:graphicData uri="http://schemas.openxmlformats.org/drawingml/2006/table">
            <a:tbl>
              <a:tblPr bandRow="1">
                <a:tableStyleId>{5C22544A-7EE6-4342-B048-85BDC9FD1C3A}</a:tableStyleId>
              </a:tblPr>
              <a:tblGrid>
                <a:gridCol w="1981200">
                  <a:extLst>
                    <a:ext uri="{9D8B030D-6E8A-4147-A177-3AD203B41FA5}">
                      <a16:colId xmlns:a16="http://schemas.microsoft.com/office/drawing/2014/main" xmlns="" val="20000"/>
                    </a:ext>
                  </a:extLst>
                </a:gridCol>
                <a:gridCol w="6324600">
                  <a:extLst>
                    <a:ext uri="{9D8B030D-6E8A-4147-A177-3AD203B41FA5}">
                      <a16:colId xmlns:a16="http://schemas.microsoft.com/office/drawing/2014/main" xmlns="" val="20001"/>
                    </a:ext>
                  </a:extLst>
                </a:gridCol>
              </a:tblGrid>
              <a:tr h="472156">
                <a:tc>
                  <a:txBody>
                    <a:bodyPr/>
                    <a:lstStyle/>
                    <a:p>
                      <a:pPr>
                        <a:lnSpc>
                          <a:spcPct val="95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Dosing interval </a:t>
                      </a:r>
                    </a:p>
                  </a:txBody>
                  <a:tcPr marL="182880" marR="182880" anchor="ctr">
                    <a:solidFill>
                      <a:schemeClr val="accent1"/>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Once a day or every 12 h</a:t>
                      </a:r>
                    </a:p>
                  </a:txBody>
                  <a:tcPr marL="182880" marR="182880" anchor="ctr">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795929">
                <a:tc>
                  <a:txBody>
                    <a:bodyPr/>
                    <a:lstStyle/>
                    <a:p>
                      <a:pPr>
                        <a:lnSpc>
                          <a:spcPct val="95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Key instructions </a:t>
                      </a:r>
                    </a:p>
                  </a:txBody>
                  <a:tcPr marL="182880" marR="182880" anchor="ctr">
                    <a:solidFill>
                      <a:schemeClr val="accent2"/>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Initial dose as first opioid: 20 mg/0.8 mg</a:t>
                      </a:r>
                    </a:p>
                    <a:p>
                      <a:pPr marL="171450" indent="-171450">
                        <a:lnSpc>
                          <a:spcPct val="100000"/>
                        </a:lnSpc>
                        <a:spcBef>
                          <a:spcPts val="600"/>
                        </a:spcBef>
                        <a:buClr>
                          <a:schemeClr val="tx2"/>
                        </a:buClr>
                        <a:buSzPct val="100000"/>
                        <a:buFont typeface="Arial" panose="020B0604020202020204" pitchFamily="34" charset="0"/>
                        <a:buChar cha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Titrate using a </a:t>
                      </a:r>
                      <a:r>
                        <a:rPr lang="en-US" sz="1400" b="0" dirty="0">
                          <a:solidFill>
                            <a:schemeClr val="tx1"/>
                          </a:solidFill>
                          <a:latin typeface="Segoe UI" panose="020B0502040204020203" pitchFamily="34" charset="0"/>
                          <a:ea typeface="Segoe UI" panose="020B0502040204020203" pitchFamily="34" charset="0"/>
                          <a:cs typeface="Segoe UI" panose="020B0502040204020203" pitchFamily="34" charset="0"/>
                        </a:rPr>
                        <a:t>minimum of 1-2 d intervals</a:t>
                      </a:r>
                    </a:p>
                    <a:p>
                      <a:pPr marL="171450" indent="-171450">
                        <a:lnSpc>
                          <a:spcPct val="100000"/>
                        </a:lnSpc>
                        <a:spcBef>
                          <a:spcPts val="600"/>
                        </a:spcBef>
                        <a:buClr>
                          <a:schemeClr val="tx2"/>
                        </a:buClr>
                        <a:buSzPct val="100000"/>
                        <a:buFont typeface="Arial" panose="020B0604020202020204" pitchFamily="34" charset="0"/>
                        <a:buChar cha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Swallow capsules whole (do not chew, crush, or dissolve)</a:t>
                      </a:r>
                    </a:p>
                    <a:p>
                      <a:pPr marL="171450" indent="-171450">
                        <a:lnSpc>
                          <a:spcPct val="100000"/>
                        </a:lnSpc>
                        <a:spcBef>
                          <a:spcPts val="600"/>
                        </a:spcBef>
                        <a:buClr>
                          <a:schemeClr val="tx2"/>
                        </a:buClr>
                        <a:buSzPct val="100000"/>
                        <a:buFont typeface="Arial" panose="020B0604020202020204" pitchFamily="34" charset="0"/>
                        <a:buChar cha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Crushing or chewing will release morphine, possibly resulting in fatal overdose, &amp; naltrexone, possibly resulting in withdrawal symptoms</a:t>
                      </a:r>
                    </a:p>
                    <a:p>
                      <a:pPr marL="171450" indent="-171450">
                        <a:lnSpc>
                          <a:spcPct val="100000"/>
                        </a:lnSpc>
                        <a:spcBef>
                          <a:spcPts val="600"/>
                        </a:spcBef>
                        <a:buClr>
                          <a:schemeClr val="tx2"/>
                        </a:buClr>
                        <a:buSzPct val="100000"/>
                        <a:buFont typeface="Arial" panose="020B0604020202020204" pitchFamily="34" charset="0"/>
                        <a:buChar cha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May open capsule &amp; sprinkle pellets on applesauce for patients who can reliably swallow without chewing, use immediately</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970381">
                <a:tc>
                  <a:txBody>
                    <a:bodyPr/>
                    <a:lstStyle/>
                    <a:p>
                      <a:pPr>
                        <a:lnSpc>
                          <a:spcPct val="95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Drug interactions </a:t>
                      </a:r>
                    </a:p>
                  </a:txBody>
                  <a:tcPr marL="182880" marR="182880" anchor="ctr">
                    <a:solidFill>
                      <a:schemeClr val="accent3"/>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Alcoholic beverages or medications w/ alcohol may result in rapid release &amp; absorption of potentially fatal dose</a:t>
                      </a:r>
                    </a:p>
                    <a:p>
                      <a:pPr marL="171450" indent="-171450">
                        <a:lnSpc>
                          <a:spcPct val="100000"/>
                        </a:lnSpc>
                        <a:spcBef>
                          <a:spcPts val="600"/>
                        </a:spcBef>
                        <a:buClr>
                          <a:schemeClr val="tx2"/>
                        </a:buClr>
                        <a:buSzPct val="100000"/>
                        <a:buFont typeface="Arial" panose="020B0604020202020204" pitchFamily="34" charset="0"/>
                        <a:buChar cha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P-gp inhibitors (e.g., quinidine) may increase absorption/exposure of morphine by ~2-fold</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72156">
                <a:tc>
                  <a:txBody>
                    <a:bodyPr/>
                    <a:lstStyle/>
                    <a:p>
                      <a:pPr>
                        <a:lnSpc>
                          <a:spcPct val="95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Opioid-tolerant</a:t>
                      </a:r>
                    </a:p>
                  </a:txBody>
                  <a:tcPr marL="182880" marR="182880" anchor="ctr">
                    <a:solidFill>
                      <a:schemeClr val="accent4"/>
                    </a:solidFill>
                  </a:tcPr>
                </a:tc>
                <a:tc>
                  <a:txBody>
                    <a:bodyPr/>
                    <a:lstStyle/>
                    <a:p>
                      <a:pPr marL="171450" indent="-171450" defTabSz="228600">
                        <a:lnSpc>
                          <a:spcPct val="100000"/>
                        </a:lnSpc>
                        <a:spcBef>
                          <a:spcPts val="600"/>
                        </a:spcBef>
                        <a:buClr>
                          <a:schemeClr val="tx2"/>
                        </a:buClr>
                        <a:buSzPct val="100000"/>
                        <a:buFont typeface="Arial" panose="020B0604020202020204" pitchFamily="34" charset="0"/>
                        <a:buChar cha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100 mg/4 mg capsule for use in opioid-tolerant patients only</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64783">
                <a:tc>
                  <a:txBody>
                    <a:bodyPr/>
                    <a:lstStyle/>
                    <a:p>
                      <a:pPr>
                        <a:lnSpc>
                          <a:spcPct val="95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Product-specific safety concerns </a:t>
                      </a:r>
                    </a:p>
                  </a:txBody>
                  <a:tcPr marL="182880" marR="182880" anchor="ctr">
                    <a:solidFill>
                      <a:schemeClr val="accent5"/>
                    </a:solidFill>
                  </a:tcPr>
                </a:tc>
                <a:tc>
                  <a:txBody>
                    <a:bodyPr/>
                    <a:lstStyle/>
                    <a:p>
                      <a:pPr marL="171450" marR="0" lvl="0" indent="-171450" algn="l" defTabSz="914400" rtl="0" eaLnBrk="1" fontAlgn="auto" latinLnBrk="0" hangingPunct="1">
                        <a:lnSpc>
                          <a:spcPct val="100000"/>
                        </a:lnSpc>
                        <a:spcBef>
                          <a:spcPts val="600"/>
                        </a:spcBef>
                        <a:spcAft>
                          <a:spcPts val="0"/>
                        </a:spcAft>
                        <a:buClr>
                          <a:schemeClr val="tx2"/>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None</a:t>
                      </a:r>
                    </a:p>
                  </a:txBody>
                  <a:tcPr marL="182880" marR="182880" anchor="ctr">
                    <a:lnT w="12700" cap="flat" cmpd="sng" algn="ctr">
                      <a:solidFill>
                        <a:schemeClr val="tx1">
                          <a:lumMod val="50000"/>
                          <a:lumOff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12"/>
          </p:nvPr>
        </p:nvSpPr>
        <p:spPr/>
        <p:txBody>
          <a:bodyPr/>
          <a:lstStyle/>
          <a:p>
            <a:fld id="{AC93B9EA-9F07-41CA-8155-9C9A9F70FA14}" type="slidenum">
              <a:rPr lang="en-US" smtClean="0"/>
              <a:pPr/>
              <a:t>125</a:t>
            </a:fld>
            <a:r>
              <a:rPr lang="en-US" dirty="0"/>
              <a:t>   |   © CO*RE 2015</a:t>
            </a:r>
          </a:p>
        </p:txBody>
      </p:sp>
      <p:sp>
        <p:nvSpPr>
          <p:cNvPr id="6" name="TextBox 5"/>
          <p:cNvSpPr txBox="1"/>
          <p:nvPr/>
        </p:nvSpPr>
        <p:spPr>
          <a:xfrm>
            <a:off x="304800" y="838200"/>
            <a:ext cx="914400" cy="914400"/>
          </a:xfrm>
          <a:prstGeom prst="rect">
            <a:avLst/>
          </a:prstGeom>
          <a:noFill/>
        </p:spPr>
        <p:txBody>
          <a:bodyPr wrap="none" rtlCol="0">
            <a:noAutofit/>
          </a:bodyPr>
          <a:lstStyle/>
          <a:p>
            <a:r>
              <a:rPr lang="en-US" dirty="0">
                <a:solidFill>
                  <a:srgbClr val="3C7D88"/>
                </a:solidFill>
              </a:rPr>
              <a:t>Capsules 20 mg/0.8 mg</a:t>
            </a:r>
            <a:r>
              <a:rPr lang="en-US">
                <a:solidFill>
                  <a:srgbClr val="3C7D88"/>
                </a:solidFill>
              </a:rPr>
              <a:t>, 30 mg</a:t>
            </a:r>
            <a:r>
              <a:rPr lang="en-US" dirty="0">
                <a:solidFill>
                  <a:srgbClr val="3C7D88"/>
                </a:solidFill>
              </a:rPr>
              <a:t>/1.2 mg, 50 mg/2 mg, 60 mg/2.4 mg, </a:t>
            </a:r>
          </a:p>
          <a:p>
            <a:r>
              <a:rPr lang="en-US" dirty="0">
                <a:solidFill>
                  <a:srgbClr val="3C7D88"/>
                </a:solidFill>
              </a:rPr>
              <a:t>80 mg, 3.2 mg, 100 mg/4 mg</a:t>
            </a:r>
          </a:p>
          <a:p>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9922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90600"/>
          </a:xfrm>
        </p:spPr>
        <p:txBody>
          <a:bodyPr/>
          <a:lstStyle/>
          <a:p>
            <a:r>
              <a:rPr lang="en-US" dirty="0" err="1"/>
              <a:t>Hydromorphone</a:t>
            </a:r>
            <a:r>
              <a:rPr lang="en-US" dirty="0"/>
              <a:t> Hydrochloride (Exalgo)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6535627"/>
              </p:ext>
            </p:extLst>
          </p:nvPr>
        </p:nvGraphicFramePr>
        <p:xfrm>
          <a:off x="457200" y="1600201"/>
          <a:ext cx="8458200" cy="4498266"/>
        </p:xfrm>
        <a:graphic>
          <a:graphicData uri="http://schemas.openxmlformats.org/drawingml/2006/table">
            <a:tbl>
              <a:tblPr bandRow="1">
                <a:tableStyleId>{5C22544A-7EE6-4342-B048-85BDC9FD1C3A}</a:tableStyleId>
              </a:tblPr>
              <a:tblGrid>
                <a:gridCol w="2017552">
                  <a:extLst>
                    <a:ext uri="{9D8B030D-6E8A-4147-A177-3AD203B41FA5}">
                      <a16:colId xmlns:a16="http://schemas.microsoft.com/office/drawing/2014/main" xmlns="" val="20000"/>
                    </a:ext>
                  </a:extLst>
                </a:gridCol>
                <a:gridCol w="6440648">
                  <a:extLst>
                    <a:ext uri="{9D8B030D-6E8A-4147-A177-3AD203B41FA5}">
                      <a16:colId xmlns:a16="http://schemas.microsoft.com/office/drawing/2014/main" xmlns="" val="20001"/>
                    </a:ext>
                  </a:extLst>
                </a:gridCol>
              </a:tblGrid>
              <a:tr h="294067">
                <a:tc>
                  <a:txBody>
                    <a:bodyPr/>
                    <a:lstStyle/>
                    <a:p>
                      <a:pPr>
                        <a:lnSpc>
                          <a:spcPct val="95000"/>
                        </a:lnSpc>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Dosing interval </a:t>
                      </a:r>
                    </a:p>
                  </a:txBody>
                  <a:tcPr marL="182880" marR="182880" anchor="ctr">
                    <a:solidFill>
                      <a:schemeClr val="accent1"/>
                    </a:solidFill>
                  </a:tcPr>
                </a:tc>
                <a:tc>
                  <a:txBody>
                    <a:bodyPr/>
                    <a:lstStyle/>
                    <a:p>
                      <a:pPr marL="171450" indent="-171450">
                        <a:lnSpc>
                          <a:spcPct val="95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Once a day</a:t>
                      </a:r>
                    </a:p>
                  </a:txBody>
                  <a:tcPr marL="182880" marR="182880" anchor="ctr">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422812">
                <a:tc>
                  <a:txBody>
                    <a:bodyPr/>
                    <a:lstStyle/>
                    <a:p>
                      <a:pPr>
                        <a:lnSpc>
                          <a:spcPct val="95000"/>
                        </a:lnSpc>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Key instructions </a:t>
                      </a:r>
                    </a:p>
                  </a:txBody>
                  <a:tcPr marL="182880" marR="182880" anchor="ctr">
                    <a:solidFill>
                      <a:schemeClr val="accent2"/>
                    </a:solidFill>
                  </a:tcPr>
                </a:tc>
                <a:tc>
                  <a:txBody>
                    <a:bodyPr/>
                    <a:lstStyle/>
                    <a:p>
                      <a:pPr marL="171450" indent="-171450">
                        <a:lnSpc>
                          <a:spcPct val="95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Use conversion ratios in individual PI</a:t>
                      </a:r>
                    </a:p>
                    <a:p>
                      <a:pPr marL="171450" indent="-171450">
                        <a:lnSpc>
                          <a:spcPct val="95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Start patients w/ moderate hepatic impairment on 25% dose prescribed for patient w/ normal function</a:t>
                      </a:r>
                    </a:p>
                    <a:p>
                      <a:pPr marL="171450" indent="-171450">
                        <a:lnSpc>
                          <a:spcPct val="95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Renal impairment:</a:t>
                      </a: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s</a:t>
                      </a: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tart patients w/ moderate on 50% &amp; patients w/ severe on 25% dose prescribed for patient w/ normal function</a:t>
                      </a:r>
                    </a:p>
                    <a:p>
                      <a:pPr marL="171450" indent="-171450">
                        <a:lnSpc>
                          <a:spcPct val="95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Titrate in increments of 4-8 mg using a minimum of 3-4 d intervals</a:t>
                      </a:r>
                    </a:p>
                    <a:p>
                      <a:pPr marL="171450" indent="-171450">
                        <a:lnSpc>
                          <a:spcPct val="95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Swallow tablets whole (do not chew, crush, or dissolve)</a:t>
                      </a:r>
                    </a:p>
                    <a:p>
                      <a:pPr marL="171450" indent="-171450">
                        <a:lnSpc>
                          <a:spcPct val="95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Do not use in patients w/ sulfite allergy (contains sodium metabisulfite)</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94067">
                <a:tc>
                  <a:txBody>
                    <a:bodyPr/>
                    <a:lstStyle/>
                    <a:p>
                      <a:pPr>
                        <a:lnSpc>
                          <a:spcPct val="95000"/>
                        </a:lnSpc>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Drug interactions </a:t>
                      </a:r>
                    </a:p>
                  </a:txBody>
                  <a:tcPr marL="182880" marR="182880" anchor="ctr">
                    <a:solidFill>
                      <a:schemeClr val="accent3"/>
                    </a:solidFill>
                  </a:tcPr>
                </a:tc>
                <a:tc>
                  <a:txBody>
                    <a:bodyPr/>
                    <a:lstStyle/>
                    <a:p>
                      <a:pPr marL="171450" indent="-171450">
                        <a:lnSpc>
                          <a:spcPct val="95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None</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94067">
                <a:tc>
                  <a:txBody>
                    <a:bodyPr/>
                    <a:lstStyle/>
                    <a:p>
                      <a:pPr>
                        <a:lnSpc>
                          <a:spcPct val="95000"/>
                        </a:lnSpc>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Opioid-tolerant</a:t>
                      </a:r>
                    </a:p>
                  </a:txBody>
                  <a:tcPr marL="182880" marR="182880" anchor="ctr">
                    <a:solidFill>
                      <a:schemeClr val="accent4"/>
                    </a:solidFill>
                  </a:tcPr>
                </a:tc>
                <a:tc>
                  <a:txBody>
                    <a:bodyPr/>
                    <a:lstStyle/>
                    <a:p>
                      <a:pPr marL="171450" indent="-171450" defTabSz="228600">
                        <a:lnSpc>
                          <a:spcPct val="95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All doses are indicated for opioid-tolerant patients only 	</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61788">
                <a:tc>
                  <a:txBody>
                    <a:bodyPr/>
                    <a:lstStyle/>
                    <a:p>
                      <a:pPr>
                        <a:lnSpc>
                          <a:spcPct val="95000"/>
                        </a:lnSpc>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Product-specific adverse</a:t>
                      </a:r>
                      <a:r>
                        <a:rPr lang="en-US" sz="1400" b="1"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reactions</a:t>
                      </a:r>
                      <a:endPar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anchor="ctr">
                    <a:solidFill>
                      <a:schemeClr val="accent5"/>
                    </a:solidFill>
                  </a:tcPr>
                </a:tc>
                <a:tc>
                  <a:txBody>
                    <a:bodyPr/>
                    <a:lstStyle/>
                    <a:p>
                      <a:pPr marL="171450" marR="0" lvl="0" indent="-171450" algn="l" defTabSz="914400" rtl="0" eaLnBrk="1" fontAlgn="auto" latinLnBrk="0" hangingPunct="1">
                        <a:lnSpc>
                          <a:spcPct val="95000"/>
                        </a:lnSpc>
                        <a:spcBef>
                          <a:spcPts val="400"/>
                        </a:spcBef>
                        <a:spcAft>
                          <a:spcPts val="0"/>
                        </a:spcAft>
                        <a:buClr>
                          <a:schemeClr val="tx2"/>
                        </a:buClr>
                        <a:buSzPct val="100000"/>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Allergic manifestations to sulfite component</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652800">
                <a:tc>
                  <a:txBody>
                    <a:bodyPr/>
                    <a:lstStyle/>
                    <a:p>
                      <a:r>
                        <a:rPr lang="en-US" sz="1400" b="1"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Relative potency: oral morphine </a:t>
                      </a:r>
                    </a:p>
                  </a:txBody>
                  <a:tcPr marL="182880" marR="182880" anchor="ctr">
                    <a:solidFill>
                      <a:schemeClr val="tx2"/>
                    </a:solidFill>
                  </a:tcPr>
                </a:tc>
                <a:tc>
                  <a:txBody>
                    <a:bodyPr/>
                    <a:lstStyle/>
                    <a:p>
                      <a:pPr marL="171450" marR="0" lvl="0" indent="-171450" algn="l" defTabSz="914400" rtl="0" eaLnBrk="1" fontAlgn="auto" latinLnBrk="0" hangingPunct="1">
                        <a:lnSpc>
                          <a:spcPct val="95000"/>
                        </a:lnSpc>
                        <a:spcBef>
                          <a:spcPts val="400"/>
                        </a:spcBef>
                        <a:spcAft>
                          <a:spcPts val="0"/>
                        </a:spcAft>
                        <a:buClr>
                          <a:schemeClr val="tx2"/>
                        </a:buClr>
                        <a:buSzPct val="100000"/>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~5:1 oral morphine to hydromorphone oral dose ratio, use conversion recommendations in individual product information</a:t>
                      </a:r>
                    </a:p>
                  </a:txBody>
                  <a:tcPr marL="182880" marR="182880" anchor="ctr">
                    <a:lnT w="12700" cap="flat" cmpd="sng" algn="ctr">
                      <a:solidFill>
                        <a:schemeClr val="tx1">
                          <a:lumMod val="50000"/>
                          <a:lumOff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2"/>
          </p:nvPr>
        </p:nvSpPr>
        <p:spPr/>
        <p:txBody>
          <a:bodyPr/>
          <a:lstStyle/>
          <a:p>
            <a:fld id="{AC93B9EA-9F07-41CA-8155-9C9A9F70FA14}" type="slidenum">
              <a:rPr lang="en-US" smtClean="0"/>
              <a:pPr/>
              <a:t>126</a:t>
            </a:fld>
            <a:r>
              <a:rPr lang="en-US" dirty="0"/>
              <a:t>   |   © CO*RE 2015 </a:t>
            </a:r>
          </a:p>
        </p:txBody>
      </p:sp>
      <p:sp>
        <p:nvSpPr>
          <p:cNvPr id="5" name="TextBox 4"/>
          <p:cNvSpPr txBox="1"/>
          <p:nvPr/>
        </p:nvSpPr>
        <p:spPr>
          <a:xfrm>
            <a:off x="914400" y="990600"/>
            <a:ext cx="6781800" cy="533400"/>
          </a:xfrm>
          <a:prstGeom prst="rect">
            <a:avLst/>
          </a:prstGeom>
          <a:noFill/>
        </p:spPr>
        <p:txBody>
          <a:bodyPr wrap="none" rtlCol="0">
            <a:noAutofit/>
          </a:bodyPr>
          <a:lstStyle/>
          <a:p>
            <a:r>
              <a:rPr lang="en-US" sz="2000" dirty="0">
                <a:solidFill>
                  <a:srgbClr val="3C7D88"/>
                </a:solidFill>
              </a:rPr>
              <a:t>ER Tablets 8 mg, 12 mg, 16 mg, 32 mg</a:t>
            </a:r>
            <a:endParaRPr lang="en-US" sz="2000" dirty="0">
              <a:solidFill>
                <a:srgbClr val="3C7D88"/>
              </a:solidFill>
              <a:latin typeface="Segoe UI" pitchFamily="34" charset="0"/>
              <a:ea typeface="Segoe UI" pitchFamily="34" charset="0"/>
              <a:cs typeface="Segoe UI" pitchFamily="34" charset="0"/>
            </a:endParaRPr>
          </a:p>
          <a:p>
            <a:endParaRPr lang="en-US" sz="20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88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990600"/>
          </a:xfrm>
        </p:spPr>
        <p:txBody>
          <a:bodyPr/>
          <a:lstStyle/>
          <a:p>
            <a:r>
              <a:rPr lang="en-US" dirty="0"/>
              <a:t>Hydrocodone Bitartrate (Hysingla ER)</a:t>
            </a:r>
            <a:br>
              <a:rPr lang="en-US" dirty="0"/>
            </a:b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5381086"/>
              </p:ext>
            </p:extLst>
          </p:nvPr>
        </p:nvGraphicFramePr>
        <p:xfrm>
          <a:off x="457200" y="1676400"/>
          <a:ext cx="8305800" cy="4343400"/>
        </p:xfrm>
        <a:graphic>
          <a:graphicData uri="http://schemas.openxmlformats.org/drawingml/2006/table">
            <a:tbl>
              <a:tblPr bandRow="1">
                <a:tableStyleId>{5C22544A-7EE6-4342-B048-85BDC9FD1C3A}</a:tableStyleId>
              </a:tblPr>
              <a:tblGrid>
                <a:gridCol w="1632765">
                  <a:extLst>
                    <a:ext uri="{9D8B030D-6E8A-4147-A177-3AD203B41FA5}">
                      <a16:colId xmlns:a16="http://schemas.microsoft.com/office/drawing/2014/main" xmlns="" val="20000"/>
                    </a:ext>
                  </a:extLst>
                </a:gridCol>
                <a:gridCol w="6673035">
                  <a:extLst>
                    <a:ext uri="{9D8B030D-6E8A-4147-A177-3AD203B41FA5}">
                      <a16:colId xmlns:a16="http://schemas.microsoft.com/office/drawing/2014/main" xmlns="" val="20001"/>
                    </a:ext>
                  </a:extLst>
                </a:gridCol>
              </a:tblGrid>
              <a:tr h="599453">
                <a:tc>
                  <a:txBody>
                    <a:bodyPr/>
                    <a:lstStyle/>
                    <a:p>
                      <a:pPr>
                        <a:lnSpc>
                          <a:spcPct val="100000"/>
                        </a:lnSpc>
                        <a:spcBef>
                          <a:spcPts val="600"/>
                        </a:spcBef>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Dosing interval </a:t>
                      </a:r>
                    </a:p>
                  </a:txBody>
                  <a:tcPr marL="182880" marR="182880" anchor="ctr">
                    <a:solidFill>
                      <a:schemeClr val="accent1"/>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Once a day 	</a:t>
                      </a:r>
                    </a:p>
                  </a:txBody>
                  <a:tcPr marL="182880" marR="182880" anchor="ctr">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743947">
                <a:tc>
                  <a:txBody>
                    <a:bodyPr/>
                    <a:lstStyle/>
                    <a:p>
                      <a:pPr>
                        <a:lnSpc>
                          <a:spcPct val="100000"/>
                        </a:lnSpc>
                        <a:spcBef>
                          <a:spcPts val="600"/>
                        </a:spcBef>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Key instructions </a:t>
                      </a:r>
                    </a:p>
                  </a:txBody>
                  <a:tcPr marL="182880" marR="182880" anchor="ctr">
                    <a:solidFill>
                      <a:schemeClr val="accent2"/>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400" dirty="0">
                          <a:latin typeface="Segoe UI" panose="020B0502040204020203" pitchFamily="34" charset="0"/>
                          <a:cs typeface="Segoe UI" panose="020B0502040204020203" pitchFamily="34" charset="0"/>
                        </a:rPr>
                        <a:t>Opioid-naïve patients: initiate treatment with 20 mg orally once daily. </a:t>
                      </a:r>
                    </a:p>
                    <a:p>
                      <a:pPr marL="171450" indent="-171450">
                        <a:lnSpc>
                          <a:spcPct val="100000"/>
                        </a:lnSpc>
                        <a:spcBef>
                          <a:spcPts val="600"/>
                        </a:spcBef>
                        <a:buClr>
                          <a:schemeClr val="tx2"/>
                        </a:buClr>
                        <a:buSzPct val="100000"/>
                        <a:buFont typeface="Arial" panose="020B0604020202020204" pitchFamily="34" charset="0"/>
                        <a:buChar char="•"/>
                      </a:pPr>
                      <a:r>
                        <a:rPr lang="en-US" sz="1400" dirty="0">
                          <a:latin typeface="Segoe UI" panose="020B0502040204020203" pitchFamily="34" charset="0"/>
                          <a:cs typeface="Segoe UI" panose="020B0502040204020203" pitchFamily="34" charset="0"/>
                        </a:rPr>
                        <a:t>During titration, adjust the dose in increments of 10 mg to 20 mg every 3 to 5 days until adequate analgesia is achieved. </a:t>
                      </a:r>
                    </a:p>
                    <a:p>
                      <a:pPr marL="171450" indent="-171450">
                        <a:lnSpc>
                          <a:spcPct val="100000"/>
                        </a:lnSpc>
                        <a:spcBef>
                          <a:spcPts val="600"/>
                        </a:spcBef>
                        <a:buClr>
                          <a:schemeClr val="tx2"/>
                        </a:buClr>
                        <a:buSzPct val="100000"/>
                        <a:buFont typeface="Arial" panose="020B0604020202020204" pitchFamily="34" charset="0"/>
                        <a:buChar char="•"/>
                      </a:pPr>
                      <a:r>
                        <a:rPr lang="en-US" sz="1400" dirty="0">
                          <a:latin typeface="Segoe UI" panose="020B0502040204020203" pitchFamily="34" charset="0"/>
                          <a:cs typeface="Segoe UI" panose="020B0502040204020203" pitchFamily="34" charset="0"/>
                        </a:rPr>
                        <a:t>Swallow tablets whole (do not chew, crush, or dissolve). </a:t>
                      </a:r>
                    </a:p>
                    <a:p>
                      <a:pPr marL="171450" indent="-171450">
                        <a:lnSpc>
                          <a:spcPct val="100000"/>
                        </a:lnSpc>
                        <a:spcBef>
                          <a:spcPts val="600"/>
                        </a:spcBef>
                        <a:buClr>
                          <a:schemeClr val="tx2"/>
                        </a:buClr>
                        <a:buSzPct val="100000"/>
                        <a:buFont typeface="Arial" panose="020B0604020202020204" pitchFamily="34" charset="0"/>
                        <a:buChar char="•"/>
                      </a:pPr>
                      <a:r>
                        <a:rPr lang="en-US" sz="1400" dirty="0">
                          <a:latin typeface="Segoe UI" panose="020B0502040204020203" pitchFamily="34" charset="0"/>
                          <a:cs typeface="Segoe UI" panose="020B0502040204020203" pitchFamily="34" charset="0"/>
                        </a:rPr>
                        <a:t>Consider use of an alternative analgesic in patients who have difficulty swallowing or have underlying gastrointestinal disorders that may predispose them to obstruction. </a:t>
                      </a:r>
                    </a:p>
                    <a:p>
                      <a:pPr marL="171450" indent="-171450">
                        <a:lnSpc>
                          <a:spcPct val="100000"/>
                        </a:lnSpc>
                        <a:spcBef>
                          <a:spcPts val="600"/>
                        </a:spcBef>
                        <a:buClr>
                          <a:schemeClr val="tx2"/>
                        </a:buClr>
                        <a:buSzPct val="100000"/>
                        <a:buFont typeface="Arial" panose="020B0604020202020204" pitchFamily="34" charset="0"/>
                        <a:buChar char="•"/>
                      </a:pPr>
                      <a:r>
                        <a:rPr lang="en-US" sz="1400" dirty="0">
                          <a:latin typeface="Segoe UI" panose="020B0502040204020203" pitchFamily="34" charset="0"/>
                          <a:cs typeface="Segoe UI" panose="020B0502040204020203" pitchFamily="34" charset="0"/>
                        </a:rPr>
                        <a:t>Take one tablet at a time, with enough water to ensure complete swallowing immediately after placing in the mouth. </a:t>
                      </a:r>
                    </a:p>
                    <a:p>
                      <a:pPr marL="171450" indent="-171450">
                        <a:lnSpc>
                          <a:spcPct val="100000"/>
                        </a:lnSpc>
                        <a:spcBef>
                          <a:spcPts val="600"/>
                        </a:spcBef>
                        <a:buClr>
                          <a:schemeClr val="tx2"/>
                        </a:buClr>
                        <a:buSzPct val="100000"/>
                        <a:buFont typeface="Arial" panose="020B0604020202020204" pitchFamily="34" charset="0"/>
                        <a:buChar char="•"/>
                      </a:pPr>
                      <a:r>
                        <a:rPr lang="en-US" sz="1400" dirty="0">
                          <a:latin typeface="Segoe UI" panose="020B0502040204020203" pitchFamily="34" charset="0"/>
                          <a:cs typeface="Segoe UI" panose="020B0502040204020203" pitchFamily="34" charset="0"/>
                        </a:rPr>
                        <a:t>Use 1/2 of the initial dose and monitor closely for adverse events, such as respiratory depression and sedation, when administering Hysingla ER to patients with severe hepatic impairment or patients with moderate to severe renal impairment. </a:t>
                      </a:r>
                      <a:endPar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anchor="ctr">
                    <a:lnT w="12700" cap="flat" cmpd="sng" algn="ctr">
                      <a:solidFill>
                        <a:schemeClr val="tx1">
                          <a:lumMod val="50000"/>
                          <a:lumOff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p:txBody>
          <a:bodyPr/>
          <a:lstStyle/>
          <a:p>
            <a:fld id="{AC93B9EA-9F07-41CA-8155-9C9A9F70FA14}" type="slidenum">
              <a:rPr lang="en-US" smtClean="0"/>
              <a:pPr/>
              <a:t>127</a:t>
            </a:fld>
            <a:r>
              <a:rPr lang="en-US" dirty="0"/>
              <a:t>   |   © CO*RE 2015 </a:t>
            </a:r>
          </a:p>
        </p:txBody>
      </p:sp>
      <p:sp>
        <p:nvSpPr>
          <p:cNvPr id="5" name="TextBox 4"/>
          <p:cNvSpPr txBox="1"/>
          <p:nvPr/>
        </p:nvSpPr>
        <p:spPr>
          <a:xfrm>
            <a:off x="457200" y="990600"/>
            <a:ext cx="8686800" cy="381000"/>
          </a:xfrm>
          <a:prstGeom prst="rect">
            <a:avLst/>
          </a:prstGeom>
          <a:noFill/>
        </p:spPr>
        <p:txBody>
          <a:bodyPr wrap="none" rtlCol="0">
            <a:noAutofit/>
          </a:bodyPr>
          <a:lstStyle/>
          <a:p>
            <a:r>
              <a:rPr lang="en-US" sz="2000" dirty="0">
                <a:solidFill>
                  <a:srgbClr val="3C7D88"/>
                </a:solidFill>
              </a:rPr>
              <a:t>ER Tablets, 20 mg, 30 mg, 40 mg, 60 mg, 80 mg, 100 mg, 120mg</a:t>
            </a:r>
            <a:endParaRPr lang="en-US" sz="2000" dirty="0">
              <a:solidFill>
                <a:srgbClr val="3C7D88"/>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1647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lnSpc>
                <a:spcPct val="95000"/>
              </a:lnSpc>
            </a:pPr>
            <a:r>
              <a:rPr lang="en-US" dirty="0"/>
              <a:t>Hydrocodone Bitartrate (Hysingla ER), </a:t>
            </a:r>
            <a:r>
              <a:rPr lang="en-US" sz="2000" dirty="0"/>
              <a:t>cont’d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9802612"/>
              </p:ext>
            </p:extLst>
          </p:nvPr>
        </p:nvGraphicFramePr>
        <p:xfrm>
          <a:off x="0" y="854964"/>
          <a:ext cx="8763000" cy="6003036"/>
        </p:xfrm>
        <a:graphic>
          <a:graphicData uri="http://schemas.openxmlformats.org/drawingml/2006/table">
            <a:tbl>
              <a:tblPr bandRow="1">
                <a:tableStyleId>{5C22544A-7EE6-4342-B048-85BDC9FD1C3A}</a:tableStyleId>
              </a:tblPr>
              <a:tblGrid>
                <a:gridCol w="2271889">
                  <a:extLst>
                    <a:ext uri="{9D8B030D-6E8A-4147-A177-3AD203B41FA5}">
                      <a16:colId xmlns:a16="http://schemas.microsoft.com/office/drawing/2014/main" xmlns="" val="20000"/>
                    </a:ext>
                  </a:extLst>
                </a:gridCol>
                <a:gridCol w="6491111">
                  <a:extLst>
                    <a:ext uri="{9D8B030D-6E8A-4147-A177-3AD203B41FA5}">
                      <a16:colId xmlns:a16="http://schemas.microsoft.com/office/drawing/2014/main" xmlns="" val="20001"/>
                    </a:ext>
                  </a:extLst>
                </a:gridCol>
              </a:tblGrid>
              <a:tr h="258976">
                <a:tc>
                  <a:txBody>
                    <a:bodyPr/>
                    <a:lstStyle/>
                    <a:p>
                      <a:pPr>
                        <a:lnSpc>
                          <a:spcPct val="95000"/>
                        </a:lnSpc>
                      </a:pPr>
                      <a:endPar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marT="27432" marB="27432" anchor="ctr">
                    <a:solidFill>
                      <a:schemeClr val="accent1"/>
                    </a:solidFill>
                  </a:tcPr>
                </a:tc>
                <a:tc>
                  <a:txBody>
                    <a:bodyPr/>
                    <a:lstStyle/>
                    <a:p>
                      <a:pPr marL="400050" marR="0" lvl="1" indent="-171450" algn="l" defTabSz="914400" rtl="0" eaLnBrk="1" fontAlgn="auto" latinLnBrk="0" hangingPunct="1">
                        <a:lnSpc>
                          <a:spcPct val="95000"/>
                        </a:lnSpc>
                        <a:spcBef>
                          <a:spcPts val="200"/>
                        </a:spcBef>
                        <a:spcAft>
                          <a:spcPts val="0"/>
                        </a:spcAft>
                        <a:buClr>
                          <a:schemeClr val="tx2"/>
                        </a:buClr>
                        <a:buSzPct val="100000"/>
                        <a:buFont typeface="Segoe UI" panose="020B0502040204020203" pitchFamily="34" charset="0"/>
                        <a:buChar char="−"/>
                        <a:tabLst/>
                        <a:defRPr/>
                      </a:pPr>
                      <a:endParaRPr lang="en-US"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marT="27432" marB="27432" anchor="ctr">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538705">
                <a:tc>
                  <a:txBody>
                    <a:bodyPr/>
                    <a:lstStyle/>
                    <a:p>
                      <a:r>
                        <a:rPr lang="en-US" sz="1600" b="1"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Drug interactions</a:t>
                      </a:r>
                      <a:endParaRPr lang="en-US" sz="18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marT="27432" marB="27432" anchor="ctr">
                    <a:solidFill>
                      <a:schemeClr val="accent2"/>
                    </a:solidFill>
                  </a:tcPr>
                </a:tc>
                <a:tc>
                  <a:txBody>
                    <a:bodyPr/>
                    <a:lstStyle/>
                    <a:p>
                      <a:pPr marL="171450" marR="0" lvl="0" indent="-17145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Char char="•"/>
                        <a:tabLst/>
                        <a:defRPr/>
                      </a:pPr>
                      <a:r>
                        <a:rPr lang="en-US" sz="1400" dirty="0">
                          <a:latin typeface="Segoe UI" panose="020B0502040204020203" pitchFamily="34" charset="0"/>
                          <a:cs typeface="Segoe UI" panose="020B0502040204020203" pitchFamily="34" charset="0"/>
                        </a:rPr>
                        <a:t>CYP3A4 inhibitors may increase hydrocodone exposure. </a:t>
                      </a:r>
                    </a:p>
                    <a:p>
                      <a:pPr marL="171450" marR="0" lvl="0" indent="-17145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Char char="•"/>
                        <a:tabLst/>
                        <a:defRPr/>
                      </a:pPr>
                      <a:r>
                        <a:rPr lang="en-US" sz="1400" dirty="0">
                          <a:latin typeface="Segoe UI" panose="020B0502040204020203" pitchFamily="34" charset="0"/>
                          <a:cs typeface="Segoe UI" panose="020B0502040204020203" pitchFamily="34" charset="0"/>
                        </a:rPr>
                        <a:t>CYP3A4 inducers may decrease hydrocodone exposure. </a:t>
                      </a:r>
                    </a:p>
                    <a:p>
                      <a:pPr marL="171450" marR="0" lvl="0" indent="-17145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Char char="•"/>
                        <a:tabLst/>
                        <a:defRPr/>
                      </a:pPr>
                      <a:r>
                        <a:rPr lang="en-US" sz="1400" dirty="0">
                          <a:latin typeface="Segoe UI" panose="020B0502040204020203" pitchFamily="34" charset="0"/>
                          <a:cs typeface="Segoe UI" panose="020B0502040204020203" pitchFamily="34" charset="0"/>
                        </a:rPr>
                        <a:t>Concomitant use of Hysingla ER with strong laxatives (e.g., Lactulose) that rapidly increase GI motility may decrease hydrocodone absorption and result in decreased hydrocodone plasma levels. </a:t>
                      </a:r>
                    </a:p>
                    <a:p>
                      <a:pPr marL="171450" marR="0" lvl="0" indent="-17145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Char char="•"/>
                        <a:tabLst/>
                        <a:defRPr/>
                      </a:pPr>
                      <a:r>
                        <a:rPr lang="en-US" sz="1400" dirty="0">
                          <a:latin typeface="Segoe UI" panose="020B0502040204020203" pitchFamily="34" charset="0"/>
                          <a:cs typeface="Segoe UI" panose="020B0502040204020203" pitchFamily="34" charset="0"/>
                        </a:rPr>
                        <a:t>The use of MAO inhibitors or tricyclic antidepressants with Hysingla ER may increase the effect of either the antidepressant or Hysingla ER</a:t>
                      </a:r>
                      <a:r>
                        <a:rPr lang="en-US" sz="1400" dirty="0"/>
                        <a:t>. </a:t>
                      </a:r>
                      <a:endPar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marT="27432" marB="27432"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69997">
                <a:tc>
                  <a:txBody>
                    <a:bodyPr/>
                    <a:lstStyle/>
                    <a:p>
                      <a:r>
                        <a:rPr lang="en-US" sz="1600" b="1"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Opioid-tolerant </a:t>
                      </a:r>
                      <a:endPar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marT="27432" marB="27432" anchor="ctr">
                    <a:solidFill>
                      <a:schemeClr val="accent3"/>
                    </a:solidFill>
                  </a:tcPr>
                </a:tc>
                <a:tc>
                  <a:txBody>
                    <a:bodyPr/>
                    <a:lstStyle/>
                    <a:p>
                      <a:pPr marL="171450" marR="0" lvl="0" indent="-17145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Char char="•"/>
                        <a:tabLst/>
                        <a:defRPr/>
                      </a:pPr>
                      <a:r>
                        <a:rPr lang="en-US" sz="1400" dirty="0">
                          <a:latin typeface="Segoe UI" panose="020B0502040204020203" pitchFamily="34" charset="0"/>
                          <a:cs typeface="Segoe UI" panose="020B0502040204020203" pitchFamily="34" charset="0"/>
                        </a:rPr>
                        <a:t>A single dose ≥ 80 mg is only for use in opioid tolerant patients</a:t>
                      </a:r>
                      <a:r>
                        <a:rPr lang="en-US" sz="1400" dirty="0"/>
                        <a:t>. </a:t>
                      </a:r>
                      <a:endPar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marT="27432" marB="27432"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890065">
                <a:tc>
                  <a:txBody>
                    <a:bodyPr/>
                    <a:lstStyle/>
                    <a:p>
                      <a:pPr>
                        <a:lnSpc>
                          <a:spcPct val="95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Product-specific safety concerns </a:t>
                      </a:r>
                    </a:p>
                  </a:txBody>
                  <a:tcPr marL="182880" marR="182880" marT="27432" marB="27432" anchor="ctr">
                    <a:solidFill>
                      <a:schemeClr val="accent4"/>
                    </a:solidFill>
                  </a:tcPr>
                </a:tc>
                <a:tc>
                  <a:txBody>
                    <a:bodyPr/>
                    <a:lstStyle/>
                    <a:p>
                      <a:pPr marL="171450" marR="0" lvl="0" indent="-17145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Char char="•"/>
                        <a:tabLst/>
                        <a:defRPr/>
                      </a:pPr>
                      <a:r>
                        <a:rPr lang="en-US" sz="1400" dirty="0">
                          <a:latin typeface="Segoe UI" panose="020B0502040204020203" pitchFamily="34" charset="0"/>
                          <a:cs typeface="Segoe UI" panose="020B0502040204020203" pitchFamily="34" charset="0"/>
                        </a:rPr>
                        <a:t>Use with caution in patients with difficulty swallowing the tablet or underlying gastrointestinal disorders that may predispose patients to obstruction. </a:t>
                      </a:r>
                    </a:p>
                    <a:p>
                      <a:pPr marL="171450" marR="0" lvl="0" indent="-17145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Char char="•"/>
                        <a:tabLst/>
                        <a:defRPr/>
                      </a:pPr>
                      <a:r>
                        <a:rPr lang="en-US" sz="1400" dirty="0">
                          <a:latin typeface="Segoe UI" panose="020B0502040204020203" pitchFamily="34" charset="0"/>
                          <a:cs typeface="Segoe UI" panose="020B0502040204020203" pitchFamily="34" charset="0"/>
                        </a:rPr>
                        <a:t>Esophageal obstruction, dysphagia, and choking have been reported with Hysingla ER. </a:t>
                      </a:r>
                    </a:p>
                    <a:p>
                      <a:pPr marL="171450" marR="0" lvl="0" indent="-17145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Char char="•"/>
                        <a:tabLst/>
                        <a:defRPr/>
                      </a:pPr>
                      <a:r>
                        <a:rPr lang="en-US" sz="1400" dirty="0">
                          <a:latin typeface="Segoe UI" panose="020B0502040204020203" pitchFamily="34" charset="0"/>
                          <a:cs typeface="Segoe UI" panose="020B0502040204020203" pitchFamily="34" charset="0"/>
                        </a:rPr>
                        <a:t>In nursing mothers, discontinue nursing or discontinue drug. QTc prolongation has been observed with Hysingla ER following daily doses of 160 mg. </a:t>
                      </a:r>
                    </a:p>
                    <a:p>
                      <a:pPr marL="171450" marR="0" lvl="0" indent="-17145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Char char="•"/>
                        <a:tabLst/>
                        <a:defRPr/>
                      </a:pPr>
                      <a:r>
                        <a:rPr lang="en-US" sz="1400" dirty="0">
                          <a:latin typeface="Segoe UI" panose="020B0502040204020203" pitchFamily="34" charset="0"/>
                          <a:cs typeface="Segoe UI" panose="020B0502040204020203" pitchFamily="34" charset="0"/>
                        </a:rPr>
                        <a:t>Avoid use in patients with congenital long QTc syndrome. This observation should be considered in making clinical decisions regarding patient monitoring when prescribing Hysingla ER in patients with congestive heart failure, bradyarrhythmias, electrolyte abnormalities, or who are taking medications that are known to prolong the QTc interval.</a:t>
                      </a:r>
                    </a:p>
                    <a:p>
                      <a:pPr marL="171450" marR="0" lvl="0" indent="-17145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Char char="•"/>
                        <a:tabLst/>
                        <a:defRPr/>
                      </a:pPr>
                      <a:r>
                        <a:rPr lang="en-US" sz="1400" dirty="0">
                          <a:latin typeface="Segoe UI" panose="020B0502040204020203" pitchFamily="34" charset="0"/>
                          <a:cs typeface="Segoe UI" panose="020B0502040204020203" pitchFamily="34" charset="0"/>
                        </a:rPr>
                        <a:t> In patients who develop QTc prolongation, consider reducing the dose. </a:t>
                      </a:r>
                      <a:endPar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marT="27432" marB="27432"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68361">
                <a:tc>
                  <a:txBody>
                    <a:bodyPr/>
                    <a:lstStyle/>
                    <a:p>
                      <a:pPr>
                        <a:lnSpc>
                          <a:spcPct val="95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Relative potency:</a:t>
                      </a:r>
                      <a:r>
                        <a:rPr lang="en-US" sz="1600" b="1"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oral morphine </a:t>
                      </a:r>
                    </a:p>
                  </a:txBody>
                  <a:tcPr marL="182880" marR="182880" marT="27432" marB="27432" anchor="ctr">
                    <a:solidFill>
                      <a:schemeClr val="accent5"/>
                    </a:solidFill>
                  </a:tcPr>
                </a:tc>
                <a:tc>
                  <a:txBody>
                    <a:bodyPr/>
                    <a:lstStyle/>
                    <a:p>
                      <a:pPr marL="171450" marR="0" lvl="0" indent="-171450" algn="l" defTabSz="914400" rtl="0" eaLnBrk="1" fontAlgn="auto" latinLnBrk="0" hangingPunct="1">
                        <a:lnSpc>
                          <a:spcPct val="95000"/>
                        </a:lnSpc>
                        <a:spcBef>
                          <a:spcPts val="600"/>
                        </a:spcBef>
                        <a:spcAft>
                          <a:spcPts val="0"/>
                        </a:spcAft>
                        <a:buClr>
                          <a:schemeClr val="tx2"/>
                        </a:buClr>
                        <a:buSzPct val="100000"/>
                        <a:buFont typeface="Arial" panose="020B0604020202020204" pitchFamily="34" charset="0"/>
                        <a:buChar char="•"/>
                        <a:tabLst/>
                        <a:defRP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See individual PI</a:t>
                      </a:r>
                      <a:r>
                        <a:rPr lang="en-US" sz="14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for conversion recommendations from prior opioid</a:t>
                      </a:r>
                    </a:p>
                  </a:txBody>
                  <a:tcPr marL="182880" marR="182880" marT="27432" marB="27432" anchor="ctr">
                    <a:lnT w="12700" cap="flat" cmpd="sng" algn="ctr">
                      <a:solidFill>
                        <a:schemeClr val="tx1">
                          <a:lumMod val="50000"/>
                          <a:lumOff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11477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144000" cy="990600"/>
          </a:xfrm>
        </p:spPr>
        <p:txBody>
          <a:bodyPr/>
          <a:lstStyle/>
          <a:p>
            <a:r>
              <a:rPr lang="en-US" dirty="0"/>
              <a:t>Morphine Sulfate (Kadian)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9983958"/>
              </p:ext>
            </p:extLst>
          </p:nvPr>
        </p:nvGraphicFramePr>
        <p:xfrm>
          <a:off x="457200" y="1752600"/>
          <a:ext cx="8229600" cy="4491821"/>
        </p:xfrm>
        <a:graphic>
          <a:graphicData uri="http://schemas.openxmlformats.org/drawingml/2006/table">
            <a:tbl>
              <a:tblPr bandRow="1">
                <a:tableStyleId>{5C22544A-7EE6-4342-B048-85BDC9FD1C3A}</a:tableStyleId>
              </a:tblPr>
              <a:tblGrid>
                <a:gridCol w="1828800">
                  <a:extLst>
                    <a:ext uri="{9D8B030D-6E8A-4147-A177-3AD203B41FA5}">
                      <a16:colId xmlns:a16="http://schemas.microsoft.com/office/drawing/2014/main" xmlns="" val="20000"/>
                    </a:ext>
                  </a:extLst>
                </a:gridCol>
                <a:gridCol w="6400800">
                  <a:extLst>
                    <a:ext uri="{9D8B030D-6E8A-4147-A177-3AD203B41FA5}">
                      <a16:colId xmlns:a16="http://schemas.microsoft.com/office/drawing/2014/main" xmlns="" val="20001"/>
                    </a:ext>
                  </a:extLst>
                </a:gridCol>
              </a:tblGrid>
              <a:tr h="400220">
                <a:tc>
                  <a:txBody>
                    <a:bodyPr/>
                    <a:lstStyle/>
                    <a:p>
                      <a:pPr>
                        <a:lnSpc>
                          <a:spcPct val="100000"/>
                        </a:lnSpc>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Dosing interval </a:t>
                      </a:r>
                    </a:p>
                  </a:txBody>
                  <a:tcPr marL="182880" marR="182880" anchor="ctr">
                    <a:solidFill>
                      <a:schemeClr val="accent1"/>
                    </a:solidFill>
                  </a:tcPr>
                </a:tc>
                <a:tc>
                  <a:txBody>
                    <a:bodyPr/>
                    <a:lstStyle/>
                    <a:p>
                      <a:pPr marL="171450" indent="-171450">
                        <a:lnSpc>
                          <a:spcPct val="100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Once a day or every 12 h</a:t>
                      </a:r>
                    </a:p>
                  </a:txBody>
                  <a:tcPr marL="182880" marR="182880" anchor="ctr">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639325">
                <a:tc>
                  <a:txBody>
                    <a:bodyPr/>
                    <a:lstStyle/>
                    <a:p>
                      <a:pPr>
                        <a:lnSpc>
                          <a:spcPct val="100000"/>
                        </a:lnSpc>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Key instructions </a:t>
                      </a:r>
                    </a:p>
                  </a:txBody>
                  <a:tcPr marL="182880" marR="182880" anchor="ctr">
                    <a:solidFill>
                      <a:schemeClr val="accent2"/>
                    </a:solidFill>
                  </a:tcPr>
                </a:tc>
                <a:tc>
                  <a:txBody>
                    <a:bodyPr/>
                    <a:lstStyle/>
                    <a:p>
                      <a:pPr marL="171450" indent="-171450">
                        <a:lnSpc>
                          <a:spcPct val="100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PI recommends not using as first opioid</a:t>
                      </a:r>
                    </a:p>
                    <a:p>
                      <a:pPr marL="171450" indent="-171450">
                        <a:lnSpc>
                          <a:spcPct val="100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Titrate using minimum of 2-d intervals</a:t>
                      </a:r>
                    </a:p>
                    <a:p>
                      <a:pPr marL="171450" indent="-171450">
                        <a:lnSpc>
                          <a:spcPct val="100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Swallow capsules whole (do not chew, crush, or dissolve)</a:t>
                      </a:r>
                    </a:p>
                    <a:p>
                      <a:pPr marL="171450" indent="-171450">
                        <a:lnSpc>
                          <a:spcPct val="100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May open capsule &amp; sprinkle pellets on applesauce for patients who can reliably swallow without chewing, use immediately 	</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227617">
                <a:tc>
                  <a:txBody>
                    <a:bodyPr/>
                    <a:lstStyle/>
                    <a:p>
                      <a:pPr>
                        <a:lnSpc>
                          <a:spcPct val="100000"/>
                        </a:lnSpc>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Drug interactions </a:t>
                      </a:r>
                    </a:p>
                  </a:txBody>
                  <a:tcPr marL="182880" marR="182880" anchor="ctr">
                    <a:solidFill>
                      <a:schemeClr val="accent3"/>
                    </a:solidFill>
                  </a:tcPr>
                </a:tc>
                <a:tc>
                  <a:txBody>
                    <a:bodyPr/>
                    <a:lstStyle/>
                    <a:p>
                      <a:pPr marL="171450" indent="-171450">
                        <a:lnSpc>
                          <a:spcPct val="100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Alcoholic beverages or medications w/ alcohol may result in rapid release &amp; absorption of potentially fatal dose of morphine</a:t>
                      </a:r>
                    </a:p>
                    <a:p>
                      <a:pPr marL="171450" indent="-171450">
                        <a:lnSpc>
                          <a:spcPct val="100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P-gp inhibitors (e.g., quinidine) may increase absorption/exposure of morphine by ~2-fold 	</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00220">
                <a:tc>
                  <a:txBody>
                    <a:bodyPr/>
                    <a:lstStyle/>
                    <a:p>
                      <a:pPr>
                        <a:lnSpc>
                          <a:spcPct val="100000"/>
                        </a:lnSpc>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Opioid-tolerant</a:t>
                      </a:r>
                    </a:p>
                  </a:txBody>
                  <a:tcPr marL="182880" marR="182880" anchor="ctr">
                    <a:solidFill>
                      <a:schemeClr val="accent4"/>
                    </a:solidFill>
                  </a:tcPr>
                </a:tc>
                <a:tc>
                  <a:txBody>
                    <a:bodyPr/>
                    <a:lstStyle/>
                    <a:p>
                      <a:pPr marL="171450" indent="-171450" defTabSz="228600">
                        <a:lnSpc>
                          <a:spcPct val="100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100 mg,</a:t>
                      </a: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130 mg, 150 mg,</a:t>
                      </a: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 200 mg capsules for use in opioid-tolerant patients only	</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76019">
                <a:tc>
                  <a:txBody>
                    <a:bodyPr/>
                    <a:lstStyle/>
                    <a:p>
                      <a:pPr>
                        <a:lnSpc>
                          <a:spcPct val="100000"/>
                        </a:lnSpc>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Product-specific safety concerns</a:t>
                      </a:r>
                    </a:p>
                  </a:txBody>
                  <a:tcPr marL="182880" marR="182880" anchor="ctr">
                    <a:solidFill>
                      <a:schemeClr val="accent5"/>
                    </a:solidFill>
                  </a:tcPr>
                </a:tc>
                <a:tc>
                  <a:txBody>
                    <a:bodyPr/>
                    <a:lstStyle/>
                    <a:p>
                      <a:pPr marL="171450" marR="0" lvl="0" indent="-171450" algn="l" defTabSz="914400" rtl="0" eaLnBrk="1" fontAlgn="auto" latinLnBrk="0" hangingPunct="1">
                        <a:lnSpc>
                          <a:spcPct val="100000"/>
                        </a:lnSpc>
                        <a:spcBef>
                          <a:spcPts val="400"/>
                        </a:spcBef>
                        <a:spcAft>
                          <a:spcPts val="0"/>
                        </a:spcAft>
                        <a:buClr>
                          <a:schemeClr val="tx2"/>
                        </a:buClr>
                        <a:buSzPct val="100000"/>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None</a:t>
                      </a:r>
                    </a:p>
                  </a:txBody>
                  <a:tcPr marL="182880" marR="182880" anchor="ctr">
                    <a:lnT w="12700" cap="flat" cmpd="sng" algn="ctr">
                      <a:solidFill>
                        <a:schemeClr val="tx1">
                          <a:lumMod val="50000"/>
                          <a:lumOff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12"/>
          </p:nvPr>
        </p:nvSpPr>
        <p:spPr/>
        <p:txBody>
          <a:bodyPr/>
          <a:lstStyle/>
          <a:p>
            <a:fld id="{AC93B9EA-9F07-41CA-8155-9C9A9F70FA14}" type="slidenum">
              <a:rPr lang="en-US" smtClean="0"/>
              <a:pPr/>
              <a:t>129</a:t>
            </a:fld>
            <a:r>
              <a:rPr lang="en-US" dirty="0"/>
              <a:t>   |   © CO*RE 2015 </a:t>
            </a:r>
          </a:p>
        </p:txBody>
      </p:sp>
      <p:sp>
        <p:nvSpPr>
          <p:cNvPr id="5" name="TextBox 4"/>
          <p:cNvSpPr txBox="1"/>
          <p:nvPr/>
        </p:nvSpPr>
        <p:spPr>
          <a:xfrm>
            <a:off x="1524000" y="990600"/>
            <a:ext cx="914400" cy="914400"/>
          </a:xfrm>
          <a:prstGeom prst="rect">
            <a:avLst/>
          </a:prstGeom>
          <a:noFill/>
        </p:spPr>
        <p:txBody>
          <a:bodyPr wrap="none" rtlCol="0">
            <a:noAutofit/>
          </a:bodyPr>
          <a:lstStyle/>
          <a:p>
            <a:endParaRPr lang="en-US" dirty="0">
              <a:latin typeface="Segoe UI" pitchFamily="34" charset="0"/>
              <a:ea typeface="Segoe UI" pitchFamily="34" charset="0"/>
              <a:cs typeface="Segoe UI" pitchFamily="34" charset="0"/>
            </a:endParaRPr>
          </a:p>
        </p:txBody>
      </p:sp>
      <p:sp>
        <p:nvSpPr>
          <p:cNvPr id="6" name="TextBox 5"/>
          <p:cNvSpPr txBox="1"/>
          <p:nvPr/>
        </p:nvSpPr>
        <p:spPr>
          <a:xfrm>
            <a:off x="685800" y="838200"/>
            <a:ext cx="914400" cy="914400"/>
          </a:xfrm>
          <a:prstGeom prst="rect">
            <a:avLst/>
          </a:prstGeom>
          <a:noFill/>
        </p:spPr>
        <p:txBody>
          <a:bodyPr wrap="none" rtlCol="0">
            <a:noAutofit/>
          </a:bodyPr>
          <a:lstStyle/>
          <a:p>
            <a:r>
              <a:rPr lang="en-US" dirty="0">
                <a:solidFill>
                  <a:srgbClr val="3C7D88"/>
                </a:solidFill>
              </a:rPr>
              <a:t>ER Capsules 10 mg, 20 mg, 30 mg, 40 mg, 50 mg, 60 mg, 70 mg, 80 mg, </a:t>
            </a:r>
          </a:p>
          <a:p>
            <a:r>
              <a:rPr lang="en-US" dirty="0">
                <a:solidFill>
                  <a:srgbClr val="3C7D88"/>
                </a:solidFill>
              </a:rPr>
              <a:t>100 mg, 130mg, 150 mg, 200 mg</a:t>
            </a:r>
            <a:endParaRPr lang="en-US" dirty="0">
              <a:solidFill>
                <a:srgbClr val="3C7D88"/>
              </a:solidFill>
              <a:latin typeface="Segoe UI" pitchFamily="34" charset="0"/>
              <a:ea typeface="Segoe UI" pitchFamily="34" charset="0"/>
              <a:cs typeface="Segoe UI" pitchFamily="34" charset="0"/>
            </a:endParaRPr>
          </a:p>
          <a:p>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1981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Opioid Misuse/Abuse is a Major Public Health Problem</a:t>
            </a:r>
          </a:p>
        </p:txBody>
      </p:sp>
      <p:sp>
        <p:nvSpPr>
          <p:cNvPr id="15" name="Slide Number Placeholder 2"/>
          <p:cNvSpPr>
            <a:spLocks noGrp="1"/>
          </p:cNvSpPr>
          <p:nvPr>
            <p:ph type="sldNum" sz="quarter" idx="12"/>
          </p:nvPr>
        </p:nvSpPr>
        <p:spPr/>
        <p:txBody>
          <a:bodyPr/>
          <a:lstStyle/>
          <a:p>
            <a:fld id="{AC93B9EA-9F07-41CA-8155-9C9A9F70FA14}" type="slidenum">
              <a:rPr lang="en-US" smtClean="0"/>
              <a:pPr/>
              <a:t>13</a:t>
            </a:fld>
            <a:r>
              <a:rPr lang="en-US" dirty="0"/>
              <a:t>   |   © CO*RE 2015</a:t>
            </a:r>
          </a:p>
        </p:txBody>
      </p:sp>
      <p:sp>
        <p:nvSpPr>
          <p:cNvPr id="8" name="Round Same Side Corner Rectangle 7"/>
          <p:cNvSpPr/>
          <p:nvPr/>
        </p:nvSpPr>
        <p:spPr>
          <a:xfrm>
            <a:off x="533400" y="4059922"/>
            <a:ext cx="3886200" cy="4572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itchFamily="34" charset="0"/>
                <a:ea typeface="Segoe UI" pitchFamily="34" charset="0"/>
                <a:cs typeface="Segoe UI" pitchFamily="34" charset="0"/>
              </a:rPr>
              <a:t>In </a:t>
            </a:r>
            <a:r>
              <a:rPr lang="en-US" sz="2400" b="1" dirty="0">
                <a:solidFill>
                  <a:schemeClr val="bg1"/>
                </a:solidFill>
                <a:latin typeface="Segoe UI" pitchFamily="34" charset="0"/>
                <a:ea typeface="Segoe UI" pitchFamily="34" charset="0"/>
                <a:cs typeface="Segoe UI" pitchFamily="34" charset="0"/>
              </a:rPr>
              <a:t>2012</a:t>
            </a:r>
          </a:p>
        </p:txBody>
      </p:sp>
      <p:sp>
        <p:nvSpPr>
          <p:cNvPr id="9" name="Round Same Side Corner Rectangle 8"/>
          <p:cNvSpPr/>
          <p:nvPr/>
        </p:nvSpPr>
        <p:spPr>
          <a:xfrm>
            <a:off x="4724400" y="4059922"/>
            <a:ext cx="3886200" cy="4572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itchFamily="34" charset="0"/>
                <a:ea typeface="Segoe UI" pitchFamily="34" charset="0"/>
                <a:cs typeface="Segoe UI" pitchFamily="34" charset="0"/>
              </a:rPr>
              <a:t>In </a:t>
            </a:r>
            <a:r>
              <a:rPr lang="en-US" sz="2400" b="1" dirty="0">
                <a:solidFill>
                  <a:schemeClr val="bg1"/>
                </a:solidFill>
                <a:latin typeface="Segoe UI" pitchFamily="34" charset="0"/>
                <a:ea typeface="Segoe UI" pitchFamily="34" charset="0"/>
                <a:cs typeface="Segoe UI" pitchFamily="34" charset="0"/>
              </a:rPr>
              <a:t>2011</a:t>
            </a:r>
          </a:p>
        </p:txBody>
      </p:sp>
      <p:sp>
        <p:nvSpPr>
          <p:cNvPr id="10" name="Rectangle 9"/>
          <p:cNvSpPr/>
          <p:nvPr/>
        </p:nvSpPr>
        <p:spPr>
          <a:xfrm>
            <a:off x="533400" y="4517122"/>
            <a:ext cx="3886200" cy="12740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r>
              <a:rPr lang="en-US" sz="2000" dirty="0">
                <a:solidFill>
                  <a:schemeClr val="tx1"/>
                </a:solidFill>
                <a:latin typeface="Segoe UI" pitchFamily="34" charset="0"/>
                <a:ea typeface="Segoe UI" pitchFamily="34" charset="0"/>
                <a:cs typeface="Segoe UI" pitchFamily="34" charset="0"/>
              </a:rPr>
              <a:t>37 million Americans age ≥12 had used an opioid for nonmedical use some </a:t>
            </a:r>
            <a:br>
              <a:rPr lang="en-US" sz="2000" dirty="0">
                <a:solidFill>
                  <a:schemeClr val="tx1"/>
                </a:solidFill>
                <a:latin typeface="Segoe UI" pitchFamily="34" charset="0"/>
                <a:ea typeface="Segoe UI" pitchFamily="34" charset="0"/>
                <a:cs typeface="Segoe UI" pitchFamily="34" charset="0"/>
              </a:rPr>
            </a:br>
            <a:r>
              <a:rPr lang="en-US" sz="2000" dirty="0">
                <a:solidFill>
                  <a:schemeClr val="tx1"/>
                </a:solidFill>
                <a:latin typeface="Segoe UI" pitchFamily="34" charset="0"/>
                <a:ea typeface="Segoe UI" pitchFamily="34" charset="0"/>
                <a:cs typeface="Segoe UI" pitchFamily="34" charset="0"/>
              </a:rPr>
              <a:t>time in their life</a:t>
            </a:r>
          </a:p>
        </p:txBody>
      </p:sp>
      <p:sp>
        <p:nvSpPr>
          <p:cNvPr id="11" name="Rectangle 10"/>
          <p:cNvSpPr/>
          <p:nvPr/>
        </p:nvSpPr>
        <p:spPr>
          <a:xfrm>
            <a:off x="4724400" y="4517122"/>
            <a:ext cx="3886200" cy="12740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r>
              <a:rPr lang="en-US" sz="2000" dirty="0">
                <a:solidFill>
                  <a:schemeClr val="tx1"/>
                </a:solidFill>
                <a:latin typeface="Segoe UI" pitchFamily="34" charset="0"/>
                <a:ea typeface="Segoe UI" pitchFamily="34" charset="0"/>
                <a:cs typeface="Segoe UI" pitchFamily="34" charset="0"/>
              </a:rPr>
              <a:t>488,004 ED visits involved nonmedical use of opioids</a:t>
            </a:r>
          </a:p>
          <a:p>
            <a:pPr marL="111125" indent="-111125" algn="ctr">
              <a:buFont typeface="Arial" pitchFamily="34" charset="0"/>
              <a:buChar char="•"/>
            </a:pPr>
            <a:r>
              <a:rPr lang="en-US" sz="1200" i="1" dirty="0">
                <a:solidFill>
                  <a:schemeClr val="tx1"/>
                </a:solidFill>
                <a:latin typeface="Segoe UI" pitchFamily="34" charset="0"/>
                <a:ea typeface="Segoe UI" pitchFamily="34" charset="0"/>
                <a:cs typeface="Segoe UI" pitchFamily="34" charset="0"/>
              </a:rPr>
              <a:t>Methadone involved in 30% of </a:t>
            </a:r>
            <a:br>
              <a:rPr lang="en-US" sz="1200" i="1" dirty="0">
                <a:solidFill>
                  <a:schemeClr val="tx1"/>
                </a:solidFill>
                <a:latin typeface="Segoe UI" pitchFamily="34" charset="0"/>
                <a:ea typeface="Segoe UI" pitchFamily="34" charset="0"/>
                <a:cs typeface="Segoe UI" pitchFamily="34" charset="0"/>
              </a:rPr>
            </a:br>
            <a:r>
              <a:rPr lang="en-US" sz="1200" i="1" dirty="0">
                <a:solidFill>
                  <a:schemeClr val="tx1"/>
                </a:solidFill>
                <a:latin typeface="Segoe UI" pitchFamily="34" charset="0"/>
                <a:ea typeface="Segoe UI" pitchFamily="34" charset="0"/>
                <a:cs typeface="Segoe UI" pitchFamily="34" charset="0"/>
              </a:rPr>
              <a:t>prescription opioid deaths</a:t>
            </a:r>
          </a:p>
        </p:txBody>
      </p:sp>
      <p:sp>
        <p:nvSpPr>
          <p:cNvPr id="12" name="Title 1"/>
          <p:cNvSpPr txBox="1">
            <a:spLocks/>
          </p:cNvSpPr>
          <p:nvPr/>
        </p:nvSpPr>
        <p:spPr>
          <a:xfrm>
            <a:off x="457200" y="1532394"/>
            <a:ext cx="8229600" cy="13716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kern="1200" spc="-100" baseline="0">
                <a:solidFill>
                  <a:schemeClr val="accent3"/>
                </a:solidFill>
                <a:latin typeface="Segoe UI Light" panose="020B0502040204020203" pitchFamily="34" charset="0"/>
                <a:ea typeface="Segoe UI" panose="020B0502040204020203" pitchFamily="34" charset="0"/>
                <a:cs typeface="Segoe UI" panose="020B0502040204020203" pitchFamily="34" charset="0"/>
              </a:defRPr>
            </a:lvl1pPr>
          </a:lstStyle>
          <a:p>
            <a:pPr>
              <a:spcBef>
                <a:spcPts val="1100"/>
              </a:spcBef>
            </a:pPr>
            <a:r>
              <a:rPr lang="en-US" sz="2800" dirty="0">
                <a:solidFill>
                  <a:schemeClr val="accent6"/>
                </a:solidFill>
                <a:latin typeface="Segoe UI" pitchFamily="34" charset="0"/>
              </a:rPr>
              <a:t>Improper use of any opioid can result in serious AEs including overdose &amp; death</a:t>
            </a:r>
            <a:endParaRPr lang="en-US" sz="2800" i="1" dirty="0">
              <a:solidFill>
                <a:schemeClr val="accent2"/>
              </a:solidFill>
              <a:latin typeface="Segoe UI" pitchFamily="34" charset="0"/>
            </a:endParaRPr>
          </a:p>
          <a:p>
            <a:pPr>
              <a:spcBef>
                <a:spcPts val="1100"/>
              </a:spcBef>
            </a:pPr>
            <a:r>
              <a:rPr lang="en-US" sz="2000" b="1" i="1" dirty="0">
                <a:solidFill>
                  <a:schemeClr val="accent2"/>
                </a:solidFill>
                <a:latin typeface="Segoe UI" pitchFamily="34" charset="0"/>
              </a:rPr>
              <a:t>This risk can be greater w/ ER/LA opioids</a:t>
            </a:r>
          </a:p>
        </p:txBody>
      </p:sp>
      <p:sp>
        <p:nvSpPr>
          <p:cNvPr id="13" name="Rectangle 12"/>
          <p:cNvSpPr/>
          <p:nvPr/>
        </p:nvSpPr>
        <p:spPr>
          <a:xfrm>
            <a:off x="533400" y="3014444"/>
            <a:ext cx="3886200" cy="97492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i="1" dirty="0">
                <a:solidFill>
                  <a:schemeClr val="bg1"/>
                </a:solidFill>
                <a:latin typeface="Segoe UI" pitchFamily="34" charset="0"/>
                <a:ea typeface="Segoe UI" pitchFamily="34" charset="0"/>
                <a:cs typeface="Segoe UI" pitchFamily="34" charset="0"/>
              </a:rPr>
              <a:t>ER opioid dosage units contain more opioid than IR formulations </a:t>
            </a:r>
          </a:p>
        </p:txBody>
      </p:sp>
      <p:sp>
        <p:nvSpPr>
          <p:cNvPr id="14" name="Rectangle 13"/>
          <p:cNvSpPr/>
          <p:nvPr/>
        </p:nvSpPr>
        <p:spPr>
          <a:xfrm>
            <a:off x="4724400" y="3014444"/>
            <a:ext cx="3886200" cy="97492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i="1" dirty="0">
                <a:solidFill>
                  <a:schemeClr val="bg1"/>
                </a:solidFill>
                <a:latin typeface="Segoe UI" pitchFamily="34" charset="0"/>
                <a:ea typeface="Segoe UI" pitchFamily="34" charset="0"/>
                <a:cs typeface="Segoe UI" pitchFamily="34" charset="0"/>
              </a:rPr>
              <a:t>Methadone is a potent opioid with </a:t>
            </a:r>
            <a:br>
              <a:rPr lang="en-US" i="1" dirty="0">
                <a:solidFill>
                  <a:schemeClr val="bg1"/>
                </a:solidFill>
                <a:latin typeface="Segoe UI" pitchFamily="34" charset="0"/>
                <a:ea typeface="Segoe UI" pitchFamily="34" charset="0"/>
                <a:cs typeface="Segoe UI" pitchFamily="34" charset="0"/>
              </a:rPr>
            </a:br>
            <a:r>
              <a:rPr lang="en-US" i="1" dirty="0">
                <a:solidFill>
                  <a:schemeClr val="bg1"/>
                </a:solidFill>
                <a:latin typeface="Segoe UI" pitchFamily="34" charset="0"/>
                <a:ea typeface="Segoe UI" pitchFamily="34" charset="0"/>
                <a:cs typeface="Segoe UI" pitchFamily="34" charset="0"/>
              </a:rPr>
              <a:t>a long,  highly variable half-life</a:t>
            </a:r>
          </a:p>
        </p:txBody>
      </p:sp>
      <p:sp>
        <p:nvSpPr>
          <p:cNvPr id="16" name="Footer Placeholder 9"/>
          <p:cNvSpPr>
            <a:spLocks noGrp="1"/>
          </p:cNvSpPr>
          <p:nvPr/>
        </p:nvSpPr>
        <p:spPr>
          <a:xfrm>
            <a:off x="228600" y="5562600"/>
            <a:ext cx="8305800" cy="11430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latin typeface="Segoe UI" pitchFamily="34" charset="0"/>
                <a:ea typeface="Segoe UI" pitchFamily="34" charset="0"/>
                <a:cs typeface="Segoe UI" pitchFamily="34" charset="0"/>
              </a:rPr>
              <a:t>SAMHSA. (2013). </a:t>
            </a:r>
            <a:r>
              <a:rPr lang="en-US" sz="800" i="1" dirty="0">
                <a:solidFill>
                  <a:schemeClr val="tx1"/>
                </a:solidFill>
                <a:latin typeface="Segoe UI" pitchFamily="34" charset="0"/>
                <a:ea typeface="Segoe UI" pitchFamily="34" charset="0"/>
                <a:cs typeface="Segoe UI" pitchFamily="34" charset="0"/>
              </a:rPr>
              <a:t>Results from the 2012 National Survey on Drug Use and Health: Detailed Tables.</a:t>
            </a:r>
            <a:r>
              <a:rPr lang="en-US" sz="800" dirty="0">
                <a:solidFill>
                  <a:schemeClr val="tx1"/>
                </a:solidFill>
                <a:latin typeface="Segoe UI" pitchFamily="34" charset="0"/>
                <a:ea typeface="Segoe UI" pitchFamily="34" charset="0"/>
                <a:cs typeface="Segoe UI" pitchFamily="34" charset="0"/>
              </a:rPr>
              <a:t> NSDUH Series H-46, HHS Publication No. (SMA) 13-4795. Rockville, MD.   SAMHSA. (2013). </a:t>
            </a:r>
            <a:r>
              <a:rPr lang="en-US" sz="800" i="1" dirty="0">
                <a:solidFill>
                  <a:schemeClr val="tx1"/>
                </a:solidFill>
                <a:latin typeface="Segoe UI" pitchFamily="34" charset="0"/>
                <a:ea typeface="Segoe UI" pitchFamily="34" charset="0"/>
                <a:cs typeface="Segoe UI" pitchFamily="34" charset="0"/>
              </a:rPr>
              <a:t>Drug Abuse Warning Network, 2011: National Estimates of Drug-Related Emergency Department Visits</a:t>
            </a:r>
            <a:r>
              <a:rPr lang="en-US" sz="800" dirty="0">
                <a:solidFill>
                  <a:schemeClr val="tx1"/>
                </a:solidFill>
                <a:latin typeface="Segoe UI" pitchFamily="34" charset="0"/>
                <a:ea typeface="Segoe UI" pitchFamily="34" charset="0"/>
                <a:cs typeface="Segoe UI" pitchFamily="34" charset="0"/>
              </a:rPr>
              <a:t>. HHS Publication No. (SMA) 13-4760, DAWN Series D-39. Rockville, MD. </a:t>
            </a:r>
            <a:r>
              <a:rPr lang="en-US" sz="800" dirty="0">
                <a:solidFill>
                  <a:schemeClr val="bg2">
                    <a:lumMod val="50000"/>
                  </a:schemeClr>
                </a:solidFill>
                <a:latin typeface="Segoe UI" pitchFamily="34" charset="0"/>
                <a:ea typeface="Segoe UI" pitchFamily="34" charset="0"/>
                <a:cs typeface="Segoe UI" pitchFamily="34" charset="0"/>
              </a:rPr>
              <a:t>   CDC. CDC Vital Signs. </a:t>
            </a:r>
            <a:r>
              <a:rPr lang="en-US" sz="800" i="1" dirty="0">
                <a:solidFill>
                  <a:schemeClr val="bg2">
                    <a:lumMod val="50000"/>
                  </a:schemeClr>
                </a:solidFill>
                <a:latin typeface="Segoe UI" pitchFamily="34" charset="0"/>
                <a:ea typeface="Segoe UI" pitchFamily="34" charset="0"/>
                <a:cs typeface="Segoe UI" pitchFamily="34" charset="0"/>
              </a:rPr>
              <a:t>Prescription Painkiller Overdoses. Use and abuse of methadone as a painkiller</a:t>
            </a:r>
            <a:r>
              <a:rPr lang="en-US" sz="800" dirty="0">
                <a:solidFill>
                  <a:schemeClr val="bg2">
                    <a:lumMod val="50000"/>
                  </a:schemeClr>
                </a:solidFill>
                <a:latin typeface="Segoe UI" pitchFamily="34" charset="0"/>
                <a:ea typeface="Segoe UI" pitchFamily="34" charset="0"/>
                <a:cs typeface="Segoe UI" pitchFamily="34" charset="0"/>
              </a:rPr>
              <a:t>. 2012.  FDA. </a:t>
            </a:r>
            <a:r>
              <a:rPr lang="en-US" sz="800" i="1" dirty="0">
                <a:solidFill>
                  <a:schemeClr val="bg2">
                    <a:lumMod val="50000"/>
                  </a:schemeClr>
                </a:solidFill>
                <a:latin typeface="Segoe UI" pitchFamily="34" charset="0"/>
                <a:ea typeface="Segoe UI" pitchFamily="34" charset="0"/>
                <a:cs typeface="Segoe UI" pitchFamily="34" charset="0"/>
              </a:rPr>
              <a:t>Questions and Answers: FDA approves a Risk Evaluation and Mitigation Strategy for Extended-Release and Long-Acting Opioid Analgesics. </a:t>
            </a:r>
            <a:r>
              <a:rPr lang="en-US" sz="800" b="1" i="1" dirty="0">
                <a:solidFill>
                  <a:schemeClr val="bg2">
                    <a:lumMod val="50000"/>
                  </a:schemeClr>
                </a:solidFill>
                <a:latin typeface="Segoe UI" pitchFamily="34" charset="0"/>
                <a:ea typeface="Segoe UI" pitchFamily="34" charset="0"/>
                <a:cs typeface="Segoe UI" pitchFamily="34" charset="0"/>
              </a:rPr>
              <a:t> </a:t>
            </a:r>
            <a:r>
              <a:rPr lang="en-US" sz="800" u="sng" dirty="0">
                <a:solidFill>
                  <a:schemeClr val="bg2">
                    <a:lumMod val="50000"/>
                  </a:schemeClr>
                </a:solidFill>
                <a:latin typeface="Segoe UI" pitchFamily="34" charset="0"/>
                <a:ea typeface="Segoe UI" pitchFamily="34" charset="0"/>
                <a:cs typeface="Segoe UI" pitchFamily="34" charset="0"/>
                <a:hlinkClick r:id="rId3"/>
              </a:rPr>
              <a:t>www.fda.gov/Drugs/DrugSafety/InformationbyDrugClass/ucm309742.htm</a:t>
            </a:r>
            <a:r>
              <a:rPr lang="en-US" sz="800" dirty="0">
                <a:solidFill>
                  <a:schemeClr val="bg2">
                    <a:lumMod val="50000"/>
                  </a:schemeClr>
                </a:solidFill>
                <a:latin typeface="Segoe UI" pitchFamily="34" charset="0"/>
                <a:ea typeface="Segoe UI" pitchFamily="34" charset="0"/>
                <a:cs typeface="Segoe UI" pitchFamily="34" charset="0"/>
              </a:rPr>
              <a:t>. 2012.</a:t>
            </a:r>
          </a:p>
        </p:txBody>
      </p:sp>
    </p:spTree>
    <p:extLst>
      <p:ext uri="{BB962C8B-B14F-4D97-AF65-F5344CB8AC3E}">
        <p14:creationId xmlns:p14="http://schemas.microsoft.com/office/powerpoint/2010/main" val="310856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144000" cy="990600"/>
          </a:xfrm>
        </p:spPr>
        <p:txBody>
          <a:bodyPr/>
          <a:lstStyle/>
          <a:p>
            <a:r>
              <a:rPr lang="en-US" dirty="0"/>
              <a:t>Morphine Sulfate (</a:t>
            </a:r>
            <a:r>
              <a:rPr lang="en-US" dirty="0" err="1"/>
              <a:t>MorphaBond</a:t>
            </a:r>
            <a:r>
              <a:rPr lang="en-US"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9983958"/>
              </p:ext>
            </p:extLst>
          </p:nvPr>
        </p:nvGraphicFramePr>
        <p:xfrm>
          <a:off x="457200" y="1752600"/>
          <a:ext cx="8229600" cy="4522301"/>
        </p:xfrm>
        <a:graphic>
          <a:graphicData uri="http://schemas.openxmlformats.org/drawingml/2006/table">
            <a:tbl>
              <a:tblPr bandRow="1">
                <a:tableStyleId>{5C22544A-7EE6-4342-B048-85BDC9FD1C3A}</a:tableStyleId>
              </a:tblPr>
              <a:tblGrid>
                <a:gridCol w="1828800">
                  <a:extLst>
                    <a:ext uri="{9D8B030D-6E8A-4147-A177-3AD203B41FA5}">
                      <a16:colId xmlns:a16="http://schemas.microsoft.com/office/drawing/2014/main" xmlns="" val="20000"/>
                    </a:ext>
                  </a:extLst>
                </a:gridCol>
                <a:gridCol w="6400800">
                  <a:extLst>
                    <a:ext uri="{9D8B030D-6E8A-4147-A177-3AD203B41FA5}">
                      <a16:colId xmlns:a16="http://schemas.microsoft.com/office/drawing/2014/main" xmlns="" val="20001"/>
                    </a:ext>
                  </a:extLst>
                </a:gridCol>
              </a:tblGrid>
              <a:tr h="400220">
                <a:tc>
                  <a:txBody>
                    <a:bodyPr/>
                    <a:lstStyle/>
                    <a:p>
                      <a:pPr>
                        <a:lnSpc>
                          <a:spcPct val="100000"/>
                        </a:lnSpc>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Dosing interval </a:t>
                      </a:r>
                    </a:p>
                  </a:txBody>
                  <a:tcPr marL="182880" marR="182880" anchor="ctr">
                    <a:solidFill>
                      <a:schemeClr val="accent1"/>
                    </a:solidFill>
                  </a:tcPr>
                </a:tc>
                <a:tc>
                  <a:txBody>
                    <a:bodyPr/>
                    <a:lstStyle/>
                    <a:p>
                      <a:pPr marL="171450" indent="-171450">
                        <a:lnSpc>
                          <a:spcPct val="100000"/>
                        </a:lnSpc>
                        <a:spcBef>
                          <a:spcPts val="4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Every 8 </a:t>
                      </a:r>
                      <a:r>
                        <a:rPr lang="en-US" sz="1600" dirty="0" err="1">
                          <a:solidFill>
                            <a:schemeClr val="tx1"/>
                          </a:solidFill>
                          <a:latin typeface="Segoe UI" panose="020B0502040204020203" pitchFamily="34" charset="0"/>
                          <a:ea typeface="Segoe UI" panose="020B0502040204020203" pitchFamily="34" charset="0"/>
                          <a:cs typeface="Segoe UI" panose="020B0502040204020203" pitchFamily="34" charset="0"/>
                        </a:rPr>
                        <a:t>h</a:t>
                      </a: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 or every 12h</a:t>
                      </a:r>
                    </a:p>
                  </a:txBody>
                  <a:tcPr marL="182880" marR="182880" anchor="ctr">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639325">
                <a:tc>
                  <a:txBody>
                    <a:bodyPr/>
                    <a:lstStyle/>
                    <a:p>
                      <a:pPr>
                        <a:lnSpc>
                          <a:spcPct val="100000"/>
                        </a:lnSpc>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Key instructions </a:t>
                      </a:r>
                    </a:p>
                  </a:txBody>
                  <a:tcPr marL="182880" marR="182880" anchor="ctr">
                    <a:solidFill>
                      <a:schemeClr val="accent2"/>
                    </a:solidFill>
                  </a:tcPr>
                </a:tc>
                <a:tc>
                  <a:txBody>
                    <a:bodyPr/>
                    <a:lstStyle/>
                    <a:p>
                      <a:pPr marL="171450" indent="-171450">
                        <a:lnSpc>
                          <a:spcPct val="100000"/>
                        </a:lnSpc>
                        <a:spcBef>
                          <a:spcPts val="4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Product</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information recommends not using as first </a:t>
                      </a:r>
                      <a:r>
                        <a:rPr lang="en-US" sz="16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opioid</a:t>
                      </a:r>
                      <a:endPar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lnSpc>
                          <a:spcPct val="100000"/>
                        </a:lnSpc>
                        <a:spcBef>
                          <a:spcPts val="400"/>
                        </a:spcBef>
                        <a:buClr>
                          <a:schemeClr val="tx2"/>
                        </a:buClr>
                        <a:buSzPct val="100000"/>
                        <a:buFont typeface="Arial" panose="020B0604020202020204" pitchFamily="34" charset="0"/>
                        <a:buChar char="•"/>
                      </a:pP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Titrate using a minimum of 1 – 2 </a:t>
                      </a:r>
                      <a:r>
                        <a:rPr lang="en-US" sz="16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d</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intervals</a:t>
                      </a:r>
                    </a:p>
                    <a:p>
                      <a:pPr marL="171450" indent="-171450">
                        <a:lnSpc>
                          <a:spcPct val="100000"/>
                        </a:lnSpc>
                        <a:spcBef>
                          <a:spcPts val="400"/>
                        </a:spcBef>
                        <a:buClr>
                          <a:schemeClr val="tx2"/>
                        </a:buClr>
                        <a:buSzPct val="100000"/>
                        <a:buFont typeface="Arial" panose="020B0604020202020204" pitchFamily="34" charset="0"/>
                        <a:buChar char="•"/>
                      </a:pP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Swallow tablets whole (do not chew, crush, or dissolve)</a:t>
                      </a:r>
                      <a:endPar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227617">
                <a:tc>
                  <a:txBody>
                    <a:bodyPr/>
                    <a:lstStyle/>
                    <a:p>
                      <a:pPr>
                        <a:lnSpc>
                          <a:spcPct val="100000"/>
                        </a:lnSpc>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Specific Drug interactions </a:t>
                      </a:r>
                    </a:p>
                  </a:txBody>
                  <a:tcPr marL="182880" marR="182880" anchor="ctr">
                    <a:solidFill>
                      <a:schemeClr val="accent3"/>
                    </a:solidFill>
                  </a:tcPr>
                </a:tc>
                <a:tc>
                  <a:txBody>
                    <a:bodyPr/>
                    <a:lstStyle/>
                    <a:p>
                      <a:pPr marL="171450" indent="-171450">
                        <a:lnSpc>
                          <a:spcPct val="100000"/>
                        </a:lnSpc>
                        <a:spcBef>
                          <a:spcPts val="4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P-</a:t>
                      </a:r>
                      <a:r>
                        <a:rPr lang="en-US" sz="1600" dirty="0" err="1">
                          <a:solidFill>
                            <a:schemeClr val="tx1"/>
                          </a:solidFill>
                          <a:latin typeface="Segoe UI" panose="020B0502040204020203" pitchFamily="34" charset="0"/>
                          <a:ea typeface="Segoe UI" panose="020B0502040204020203" pitchFamily="34" charset="0"/>
                          <a:cs typeface="Segoe UI" panose="020B0502040204020203" pitchFamily="34" charset="0"/>
                        </a:rPr>
                        <a:t>gp</a:t>
                      </a: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 inhibitors</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(e.g. </a:t>
                      </a:r>
                      <a:r>
                        <a:rPr lang="en-US" sz="16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quinidine</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may increase the absorption/exposure of morphine sulfate by about two-fold</a:t>
                      </a: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00220">
                <a:tc>
                  <a:txBody>
                    <a:bodyPr/>
                    <a:lstStyle/>
                    <a:p>
                      <a:pPr>
                        <a:lnSpc>
                          <a:spcPct val="100000"/>
                        </a:lnSpc>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Opioid-tolerant</a:t>
                      </a:r>
                    </a:p>
                  </a:txBody>
                  <a:tcPr marL="182880" marR="182880" anchor="ctr">
                    <a:solidFill>
                      <a:schemeClr val="accent4"/>
                    </a:solidFill>
                  </a:tcPr>
                </a:tc>
                <a:tc>
                  <a:txBody>
                    <a:bodyPr/>
                    <a:lstStyle/>
                    <a:p>
                      <a:pPr marL="171450" indent="-171450" defTabSz="228600">
                        <a:lnSpc>
                          <a:spcPct val="100000"/>
                        </a:lnSpc>
                        <a:spcBef>
                          <a:spcPts val="400"/>
                        </a:spcBef>
                        <a:buClr>
                          <a:schemeClr val="tx2"/>
                        </a:buClr>
                        <a:buSzPct val="100000"/>
                        <a:buFont typeface="Arial" panose="020B0604020202020204" pitchFamily="34" charset="0"/>
                        <a:buChar char="•"/>
                      </a:pPr>
                      <a:r>
                        <a:rPr lang="en-US" sz="1600" dirty="0" err="1">
                          <a:solidFill>
                            <a:schemeClr val="tx1"/>
                          </a:solidFill>
                          <a:latin typeface="Segoe UI" panose="020B0502040204020203" pitchFamily="34" charset="0"/>
                          <a:ea typeface="Segoe UI" panose="020B0502040204020203" pitchFamily="34" charset="0"/>
                          <a:cs typeface="Segoe UI" panose="020B0502040204020203" pitchFamily="34" charset="0"/>
                        </a:rPr>
                        <a:t>MorphaBond</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100 mg tablets are for use in </a:t>
                      </a:r>
                      <a:r>
                        <a:rPr lang="en-US" sz="16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opioid</a:t>
                      </a:r>
                      <a:r>
                        <a:rPr lang="en-US" sz="16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-tolerant patients only</a:t>
                      </a:r>
                      <a:endPar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76019">
                <a:tc>
                  <a:txBody>
                    <a:bodyPr/>
                    <a:lstStyle/>
                    <a:p>
                      <a:pPr>
                        <a:lnSpc>
                          <a:spcPct val="100000"/>
                        </a:lnSpc>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Product-specific safety concerns</a:t>
                      </a:r>
                    </a:p>
                  </a:txBody>
                  <a:tcPr marL="182880" marR="182880" anchor="ctr">
                    <a:solidFill>
                      <a:schemeClr val="accent5"/>
                    </a:solidFill>
                  </a:tcPr>
                </a:tc>
                <a:tc>
                  <a:txBody>
                    <a:bodyPr/>
                    <a:lstStyle/>
                    <a:p>
                      <a:pPr marL="171450" marR="0" lvl="0" indent="-171450" algn="l" defTabSz="914400" rtl="0" eaLnBrk="1" fontAlgn="auto" latinLnBrk="0" hangingPunct="1">
                        <a:lnSpc>
                          <a:spcPct val="100000"/>
                        </a:lnSpc>
                        <a:spcBef>
                          <a:spcPts val="400"/>
                        </a:spcBef>
                        <a:spcAft>
                          <a:spcPts val="0"/>
                        </a:spcAft>
                        <a:buClr>
                          <a:schemeClr val="tx2"/>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None</a:t>
                      </a:r>
                    </a:p>
                  </a:txBody>
                  <a:tcPr marL="182880" marR="182880" anchor="ctr">
                    <a:lnT w="12700" cap="flat" cmpd="sng" algn="ctr">
                      <a:solidFill>
                        <a:schemeClr val="tx1">
                          <a:lumMod val="50000"/>
                          <a:lumOff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12"/>
          </p:nvPr>
        </p:nvSpPr>
        <p:spPr/>
        <p:txBody>
          <a:bodyPr/>
          <a:lstStyle/>
          <a:p>
            <a:fld id="{AC93B9EA-9F07-41CA-8155-9C9A9F70FA14}" type="slidenum">
              <a:rPr lang="en-US" smtClean="0"/>
              <a:pPr/>
              <a:t>130</a:t>
            </a:fld>
            <a:r>
              <a:rPr lang="en-US" dirty="0"/>
              <a:t>   |   © CO*RE 2015 </a:t>
            </a:r>
          </a:p>
        </p:txBody>
      </p:sp>
      <p:sp>
        <p:nvSpPr>
          <p:cNvPr id="5" name="TextBox 4"/>
          <p:cNvSpPr txBox="1"/>
          <p:nvPr/>
        </p:nvSpPr>
        <p:spPr>
          <a:xfrm>
            <a:off x="1524000" y="990600"/>
            <a:ext cx="914400" cy="914400"/>
          </a:xfrm>
          <a:prstGeom prst="rect">
            <a:avLst/>
          </a:prstGeom>
          <a:noFill/>
        </p:spPr>
        <p:txBody>
          <a:bodyPr wrap="none" rtlCol="0">
            <a:noAutofit/>
          </a:bodyPr>
          <a:lstStyle/>
          <a:p>
            <a:endParaRPr lang="en-US" dirty="0">
              <a:latin typeface="Segoe UI" pitchFamily="34" charset="0"/>
              <a:ea typeface="Segoe UI" pitchFamily="34" charset="0"/>
              <a:cs typeface="Segoe UI" pitchFamily="34" charset="0"/>
            </a:endParaRPr>
          </a:p>
        </p:txBody>
      </p:sp>
      <p:sp>
        <p:nvSpPr>
          <p:cNvPr id="6" name="TextBox 5"/>
          <p:cNvSpPr txBox="1"/>
          <p:nvPr/>
        </p:nvSpPr>
        <p:spPr>
          <a:xfrm>
            <a:off x="685800" y="838200"/>
            <a:ext cx="7315200" cy="685800"/>
          </a:xfrm>
          <a:prstGeom prst="rect">
            <a:avLst/>
          </a:prstGeom>
          <a:noFill/>
        </p:spPr>
        <p:txBody>
          <a:bodyPr wrap="none" rtlCol="0">
            <a:noAutofit/>
          </a:bodyPr>
          <a:lstStyle/>
          <a:p>
            <a:r>
              <a:rPr lang="en-US" dirty="0">
                <a:solidFill>
                  <a:srgbClr val="3C7D88"/>
                </a:solidFill>
              </a:rPr>
              <a:t>ER Tablets 15 mg, 30 mg, 60 mg, 100 mg</a:t>
            </a:r>
            <a:endParaRPr lang="en-US" dirty="0">
              <a:solidFill>
                <a:srgbClr val="3C7D88"/>
              </a:solidFill>
              <a:latin typeface="Segoe UI" pitchFamily="34" charset="0"/>
              <a:ea typeface="Segoe UI" pitchFamily="34" charset="0"/>
              <a:cs typeface="Segoe UI" pitchFamily="34" charset="0"/>
            </a:endParaRPr>
          </a:p>
          <a:p>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1981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990600"/>
          </a:xfrm>
        </p:spPr>
        <p:txBody>
          <a:bodyPr/>
          <a:lstStyle/>
          <a:p>
            <a:r>
              <a:rPr lang="en-US" dirty="0"/>
              <a:t>Morphine Sulfate (MS Contin)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8444338"/>
              </p:ext>
            </p:extLst>
          </p:nvPr>
        </p:nvGraphicFramePr>
        <p:xfrm>
          <a:off x="457200" y="1752600"/>
          <a:ext cx="8229600" cy="4049701"/>
        </p:xfrm>
        <a:graphic>
          <a:graphicData uri="http://schemas.openxmlformats.org/drawingml/2006/table">
            <a:tbl>
              <a:tblPr bandRow="1">
                <a:tableStyleId>{5C22544A-7EE6-4342-B048-85BDC9FD1C3A}</a:tableStyleId>
              </a:tblPr>
              <a:tblGrid>
                <a:gridCol w="2057400">
                  <a:extLst>
                    <a:ext uri="{9D8B030D-6E8A-4147-A177-3AD203B41FA5}">
                      <a16:colId xmlns:a16="http://schemas.microsoft.com/office/drawing/2014/main" xmlns="" val="20000"/>
                    </a:ext>
                  </a:extLst>
                </a:gridCol>
                <a:gridCol w="6172200">
                  <a:extLst>
                    <a:ext uri="{9D8B030D-6E8A-4147-A177-3AD203B41FA5}">
                      <a16:colId xmlns:a16="http://schemas.microsoft.com/office/drawing/2014/main" xmlns="" val="20001"/>
                    </a:ext>
                  </a:extLst>
                </a:gridCol>
              </a:tblGrid>
              <a:tr h="491821">
                <a:tc>
                  <a:txBody>
                    <a:bodyPr/>
                    <a:lstStyle/>
                    <a:p>
                      <a:pPr>
                        <a:lnSpc>
                          <a:spcPct val="95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Dosing interval </a:t>
                      </a:r>
                    </a:p>
                  </a:txBody>
                  <a:tcPr marL="182880" marR="182880" anchor="ctr">
                    <a:solidFill>
                      <a:schemeClr val="accent1"/>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Every 8 h or every 12 h</a:t>
                      </a:r>
                    </a:p>
                  </a:txBody>
                  <a:tcPr marL="182880" marR="182880" anchor="ctr">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345546">
                <a:tc>
                  <a:txBody>
                    <a:bodyPr/>
                    <a:lstStyle/>
                    <a:p>
                      <a:pPr>
                        <a:lnSpc>
                          <a:spcPct val="95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Key instructions </a:t>
                      </a:r>
                    </a:p>
                  </a:txBody>
                  <a:tcPr marL="182880" marR="182880" anchor="ctr">
                    <a:solidFill>
                      <a:schemeClr val="accent2"/>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Product information recommends not using as first opioid.</a:t>
                      </a:r>
                    </a:p>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Titrate using a minimum of 1-2 d intervals</a:t>
                      </a:r>
                    </a:p>
                    <a:p>
                      <a:pPr marL="171450" indent="-171450">
                        <a:lnSpc>
                          <a:spcPct val="100000"/>
                        </a:lnSpc>
                        <a:spcBef>
                          <a:spcPts val="600"/>
                        </a:spcBef>
                        <a:buClr>
                          <a:schemeClr val="tx2"/>
                        </a:buClr>
                        <a:buSzPct val="100000"/>
                        <a:buFont typeface="Arial" panose="020B0604020202020204"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Swallow tablets whole (do not chew, crush, or dissolve)</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788768">
                <a:tc>
                  <a:txBody>
                    <a:bodyPr/>
                    <a:lstStyle/>
                    <a:p>
                      <a:pPr>
                        <a:lnSpc>
                          <a:spcPct val="95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Drug interactions </a:t>
                      </a:r>
                      <a:endPar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anchor="ctr">
                    <a:solidFill>
                      <a:schemeClr val="accent3"/>
                    </a:solidFill>
                  </a:tcPr>
                </a:tc>
                <a:tc>
                  <a:txBody>
                    <a:bodyPr/>
                    <a:lstStyle/>
                    <a:p>
                      <a:pPr marL="171450" marR="0" indent="-171450" algn="l" defTabSz="914400" rtl="0" eaLnBrk="1" fontAlgn="auto" latinLnBrk="0" hangingPunct="1">
                        <a:lnSpc>
                          <a:spcPct val="100000"/>
                        </a:lnSpc>
                        <a:spcBef>
                          <a:spcPts val="600"/>
                        </a:spcBef>
                        <a:spcAft>
                          <a:spcPts val="0"/>
                        </a:spcAft>
                        <a:buClr>
                          <a:schemeClr val="tx2"/>
                        </a:buClr>
                        <a:buSzPct val="100000"/>
                        <a:buFont typeface="Arial" panose="020B0604020202020204" pitchFamily="34" charset="0"/>
                        <a:buChar char="•"/>
                        <a:tabLst/>
                        <a:defRP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P-gp inhibitors (e.g., quinidine) may increase absorption/exposure of morphine by ~2-fold</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91821">
                <a:tc>
                  <a:txBody>
                    <a:bodyPr/>
                    <a:lstStyle/>
                    <a:p>
                      <a:pPr>
                        <a:lnSpc>
                          <a:spcPct val="95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Opioid-tolerant</a:t>
                      </a:r>
                    </a:p>
                  </a:txBody>
                  <a:tcPr marL="182880" marR="182880" anchor="ctr">
                    <a:solidFill>
                      <a:schemeClr val="accent4"/>
                    </a:solidFill>
                  </a:tcPr>
                </a:tc>
                <a:tc>
                  <a:txBody>
                    <a:bodyPr/>
                    <a:lstStyle/>
                    <a:p>
                      <a:pPr marL="171450" marR="0" lvl="0" indent="-171450" algn="l" defTabSz="914400" rtl="0" eaLnBrk="1" fontAlgn="auto" latinLnBrk="0" hangingPunct="1">
                        <a:lnSpc>
                          <a:spcPct val="100000"/>
                        </a:lnSpc>
                        <a:spcBef>
                          <a:spcPts val="600"/>
                        </a:spcBef>
                        <a:spcAft>
                          <a:spcPts val="0"/>
                        </a:spcAft>
                        <a:buClr>
                          <a:schemeClr val="tx2"/>
                        </a:buClr>
                        <a:buSzPct val="100000"/>
                        <a:buFont typeface="Arial" panose="020B0604020202020204" pitchFamily="34" charset="0"/>
                        <a:buChar char="•"/>
                        <a:tabLst/>
                        <a:defRPr/>
                      </a:pPr>
                      <a:r>
                        <a:rPr lang="en-US" sz="16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100 mg &amp; 200 mg tablet strengths for use in opioid-tolerant patients only</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844446">
                <a:tc>
                  <a:txBody>
                    <a:bodyPr/>
                    <a:lstStyle/>
                    <a:p>
                      <a:pPr>
                        <a:lnSpc>
                          <a:spcPct val="95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Product-specific safety</a:t>
                      </a:r>
                      <a:r>
                        <a:rPr lang="en-US" sz="1600" b="1"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concerns</a:t>
                      </a:r>
                      <a:endPar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anchor="ctr">
                    <a:solidFill>
                      <a:schemeClr val="accent5"/>
                    </a:solidFill>
                  </a:tcPr>
                </a:tc>
                <a:tc>
                  <a:txBody>
                    <a:bodyPr/>
                    <a:lstStyle/>
                    <a:p>
                      <a:pPr marL="171450" marR="0" lvl="0" indent="-171450" algn="l" defTabSz="914400" rtl="0" eaLnBrk="1" fontAlgn="auto" latinLnBrk="0" hangingPunct="1">
                        <a:lnSpc>
                          <a:spcPct val="100000"/>
                        </a:lnSpc>
                        <a:spcBef>
                          <a:spcPts val="600"/>
                        </a:spcBef>
                        <a:spcAft>
                          <a:spcPts val="0"/>
                        </a:spcAft>
                        <a:buClr>
                          <a:schemeClr val="tx2"/>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None</a:t>
                      </a:r>
                    </a:p>
                  </a:txBody>
                  <a:tcPr marL="182880" marR="182880" anchor="ctr">
                    <a:lnT w="12700" cap="flat" cmpd="sng" algn="ctr">
                      <a:solidFill>
                        <a:schemeClr val="tx1">
                          <a:lumMod val="50000"/>
                          <a:lumOff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12"/>
          </p:nvPr>
        </p:nvSpPr>
        <p:spPr/>
        <p:txBody>
          <a:bodyPr/>
          <a:lstStyle/>
          <a:p>
            <a:fld id="{AC93B9EA-9F07-41CA-8155-9C9A9F70FA14}" type="slidenum">
              <a:rPr lang="en-US" smtClean="0"/>
              <a:pPr/>
              <a:t>131</a:t>
            </a:fld>
            <a:r>
              <a:rPr lang="en-US" dirty="0"/>
              <a:t>   |   © CO*RE 2015 </a:t>
            </a:r>
          </a:p>
        </p:txBody>
      </p:sp>
      <p:sp>
        <p:nvSpPr>
          <p:cNvPr id="5" name="TextBox 4"/>
          <p:cNvSpPr txBox="1"/>
          <p:nvPr/>
        </p:nvSpPr>
        <p:spPr>
          <a:xfrm>
            <a:off x="1143000" y="990600"/>
            <a:ext cx="6324600" cy="685800"/>
          </a:xfrm>
          <a:prstGeom prst="rect">
            <a:avLst/>
          </a:prstGeom>
          <a:noFill/>
        </p:spPr>
        <p:txBody>
          <a:bodyPr wrap="none" rtlCol="0">
            <a:noAutofit/>
          </a:bodyPr>
          <a:lstStyle/>
          <a:p>
            <a:r>
              <a:rPr lang="en-US" sz="2000" dirty="0">
                <a:solidFill>
                  <a:srgbClr val="3C7D88"/>
                </a:solidFill>
              </a:rPr>
              <a:t>ER Tablets 15 mg, 30 mg, 60 mg, 100 mg, 200mg</a:t>
            </a:r>
            <a:endParaRPr lang="en-US" sz="2000" dirty="0">
              <a:solidFill>
                <a:srgbClr val="3C7D88"/>
              </a:solidFill>
              <a:latin typeface="Segoe UI" pitchFamily="34" charset="0"/>
              <a:ea typeface="Segoe UI" pitchFamily="34" charset="0"/>
              <a:cs typeface="Segoe UI" pitchFamily="34" charset="0"/>
            </a:endParaRPr>
          </a:p>
          <a:p>
            <a:endParaRPr lang="en-US" sz="20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5089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err="1"/>
              <a:t>Tapentadol</a:t>
            </a:r>
            <a:r>
              <a:rPr lang="en-US" dirty="0"/>
              <a:t> (</a:t>
            </a:r>
            <a:r>
              <a:rPr lang="en-US" dirty="0" err="1"/>
              <a:t>Nucynta</a:t>
            </a:r>
            <a:r>
              <a:rPr lang="en-US" dirty="0"/>
              <a:t> 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7963891"/>
              </p:ext>
            </p:extLst>
          </p:nvPr>
        </p:nvGraphicFramePr>
        <p:xfrm>
          <a:off x="457200" y="1524000"/>
          <a:ext cx="8229600" cy="4955208"/>
        </p:xfrm>
        <a:graphic>
          <a:graphicData uri="http://schemas.openxmlformats.org/drawingml/2006/table">
            <a:tbl>
              <a:tblPr bandRow="1">
                <a:tableStyleId>{5C22544A-7EE6-4342-B048-85BDC9FD1C3A}</a:tableStyleId>
              </a:tblPr>
              <a:tblGrid>
                <a:gridCol w="2057400">
                  <a:extLst>
                    <a:ext uri="{9D8B030D-6E8A-4147-A177-3AD203B41FA5}">
                      <a16:colId xmlns:a16="http://schemas.microsoft.com/office/drawing/2014/main" xmlns="" val="20000"/>
                    </a:ext>
                  </a:extLst>
                </a:gridCol>
                <a:gridCol w="6172200">
                  <a:extLst>
                    <a:ext uri="{9D8B030D-6E8A-4147-A177-3AD203B41FA5}">
                      <a16:colId xmlns:a16="http://schemas.microsoft.com/office/drawing/2014/main" xmlns="" val="20001"/>
                    </a:ext>
                  </a:extLst>
                </a:gridCol>
              </a:tblGrid>
              <a:tr h="264314">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Dosing interval </a:t>
                      </a:r>
                    </a:p>
                  </a:txBody>
                  <a:tcPr marL="182880" marR="182880" anchor="ctr">
                    <a:solidFill>
                      <a:schemeClr val="accent1"/>
                    </a:solidFill>
                  </a:tcPr>
                </a:tc>
                <a:tc>
                  <a:txBody>
                    <a:bodyPr/>
                    <a:lstStyle/>
                    <a:p>
                      <a:pPr marL="171450" indent="-171450">
                        <a:lnSpc>
                          <a:spcPct val="100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Every 12 h</a:t>
                      </a:r>
                    </a:p>
                  </a:txBody>
                  <a:tcPr marL="182880" marR="182880" anchor="ctr">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850200">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Key instructions </a:t>
                      </a:r>
                    </a:p>
                  </a:txBody>
                  <a:tcPr marL="182880" marR="182880" anchor="ctr">
                    <a:solidFill>
                      <a:schemeClr val="accent2"/>
                    </a:solidFill>
                  </a:tcPr>
                </a:tc>
                <a:tc>
                  <a:txBody>
                    <a:bodyPr/>
                    <a:lstStyle/>
                    <a:p>
                      <a:pPr marL="171450" indent="-171450">
                        <a:lnSpc>
                          <a:spcPct val="100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50 mg every 12 h is initial dose in opioid non-tolerant patients</a:t>
                      </a:r>
                    </a:p>
                    <a:p>
                      <a:pPr marL="171450" indent="-171450">
                        <a:lnSpc>
                          <a:spcPct val="100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Titrate by 50 mg increments using minimum of 3-d intervals</a:t>
                      </a:r>
                    </a:p>
                    <a:p>
                      <a:pPr marL="171450" indent="-171450">
                        <a:lnSpc>
                          <a:spcPct val="100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MDD: 500 mg</a:t>
                      </a:r>
                    </a:p>
                    <a:p>
                      <a:pPr marL="171450" indent="-171450">
                        <a:lnSpc>
                          <a:spcPct val="100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Swallow tablets whole (do not chew, crush, or dissolve)</a:t>
                      </a:r>
                    </a:p>
                    <a:p>
                      <a:pPr marL="171450" indent="-171450">
                        <a:lnSpc>
                          <a:spcPct val="100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Take 1 tablet at a time w/ enough water to ensure complete swallowing immediately after placing in mouth</a:t>
                      </a:r>
                    </a:p>
                    <a:p>
                      <a:pPr marL="171450" indent="-171450">
                        <a:lnSpc>
                          <a:spcPct val="100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Dose once/d in moderate hepatic impairment (100 mg/d max)</a:t>
                      </a:r>
                    </a:p>
                    <a:p>
                      <a:pPr marL="171450" indent="-171450">
                        <a:lnSpc>
                          <a:spcPct val="100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Avoid use in severe hepatic &amp; renal impairment	</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881048">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Drug interactions </a:t>
                      </a:r>
                    </a:p>
                  </a:txBody>
                  <a:tcPr marL="182880" marR="182880" anchor="ctr">
                    <a:solidFill>
                      <a:schemeClr val="accent3"/>
                    </a:solidFill>
                  </a:tcPr>
                </a:tc>
                <a:tc>
                  <a:txBody>
                    <a:bodyPr/>
                    <a:lstStyle/>
                    <a:p>
                      <a:pPr marL="171450" indent="-171450">
                        <a:lnSpc>
                          <a:spcPct val="100000"/>
                        </a:lnSpc>
                        <a:spcBef>
                          <a:spcPts val="400"/>
                        </a:spcBef>
                        <a:buClr>
                          <a:schemeClr val="tx2"/>
                        </a:buClr>
                        <a:buSzPct val="100000"/>
                        <a:buFont typeface="Arial" panose="020B0604020202020204" pitchFamily="34" charset="0"/>
                        <a:buChar char="•"/>
                        <a:tabLst/>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Alcoholic beverages or medications w/ alcohol may result in rapid release &amp; absorption of a potentially fatal dose of tapentadol</a:t>
                      </a:r>
                    </a:p>
                    <a:p>
                      <a:pPr marL="171450" indent="-171450">
                        <a:lnSpc>
                          <a:spcPct val="100000"/>
                        </a:lnSpc>
                        <a:spcBef>
                          <a:spcPts val="400"/>
                        </a:spcBef>
                        <a:buClr>
                          <a:schemeClr val="tx2"/>
                        </a:buClr>
                        <a:buSzPct val="100000"/>
                        <a:buFont typeface="Arial" panose="020B0604020202020204" pitchFamily="34" charset="0"/>
                        <a:buChar char="•"/>
                        <a:tabLst/>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Contraindicated in patients taking MAOIs</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64314">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Opioid-tolerant</a:t>
                      </a:r>
                    </a:p>
                  </a:txBody>
                  <a:tcPr marL="182880" marR="182880" anchor="ctr">
                    <a:solidFill>
                      <a:schemeClr val="accent4"/>
                    </a:solidFill>
                  </a:tcPr>
                </a:tc>
                <a:tc>
                  <a:txBody>
                    <a:bodyPr/>
                    <a:lstStyle/>
                    <a:p>
                      <a:pPr marL="171450" indent="-171450" defTabSz="228600">
                        <a:lnSpc>
                          <a:spcPct val="100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No product-specific considerations</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96591">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Product-specific safety</a:t>
                      </a:r>
                      <a:r>
                        <a:rPr lang="en-US" sz="1600" b="1"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concerns</a:t>
                      </a:r>
                      <a:endPar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anchor="ctr">
                    <a:solidFill>
                      <a:schemeClr val="accent5"/>
                    </a:solidFill>
                  </a:tcPr>
                </a:tc>
                <a:tc>
                  <a:txBody>
                    <a:bodyPr/>
                    <a:lstStyle/>
                    <a:p>
                      <a:pPr marL="171450" marR="0" lvl="0" indent="-171450" algn="l" defTabSz="914400" rtl="0" eaLnBrk="1" fontAlgn="auto" latinLnBrk="0" hangingPunct="1">
                        <a:lnSpc>
                          <a:spcPct val="100000"/>
                        </a:lnSpc>
                        <a:spcBef>
                          <a:spcPts val="400"/>
                        </a:spcBef>
                        <a:spcAft>
                          <a:spcPts val="0"/>
                        </a:spcAft>
                        <a:buClr>
                          <a:schemeClr val="tx2"/>
                        </a:buClr>
                        <a:buSzPct val="100000"/>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Risk of serotonin syndrome</a:t>
                      </a:r>
                    </a:p>
                    <a:p>
                      <a:pPr marL="171450" marR="0" lvl="0" indent="-171450" algn="l" defTabSz="914400" rtl="0" eaLnBrk="1" fontAlgn="auto" latinLnBrk="0" hangingPunct="1">
                        <a:lnSpc>
                          <a:spcPct val="100000"/>
                        </a:lnSpc>
                        <a:spcBef>
                          <a:spcPts val="400"/>
                        </a:spcBef>
                        <a:spcAft>
                          <a:spcPts val="0"/>
                        </a:spcAft>
                        <a:buClr>
                          <a:schemeClr val="tx2"/>
                        </a:buClr>
                        <a:buSzPct val="100000"/>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Angio-edema 	</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10733">
                <a:tc>
                  <a:txBody>
                    <a:bodyPr/>
                    <a:lstStyle/>
                    <a:p>
                      <a:pPr>
                        <a:lnSpc>
                          <a:spcPct val="100000"/>
                        </a:lnSpc>
                      </a:pPr>
                      <a:r>
                        <a:rPr lang="en-US" sz="1600" b="1"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Relative potency: oral morphine </a:t>
                      </a:r>
                    </a:p>
                  </a:txBody>
                  <a:tcPr marL="182880" marR="182880" anchor="ctr">
                    <a:solidFill>
                      <a:schemeClr val="tx2"/>
                    </a:solidFill>
                  </a:tcPr>
                </a:tc>
                <a:tc>
                  <a:txBody>
                    <a:bodyPr/>
                    <a:lstStyle/>
                    <a:p>
                      <a:pPr marL="171450" marR="0" lvl="0" indent="-171450" algn="l" defTabSz="914400" rtl="0" eaLnBrk="1" fontAlgn="auto" latinLnBrk="0" hangingPunct="1">
                        <a:lnSpc>
                          <a:spcPct val="100000"/>
                        </a:lnSpc>
                        <a:spcBef>
                          <a:spcPts val="400"/>
                        </a:spcBef>
                        <a:spcAft>
                          <a:spcPts val="0"/>
                        </a:spcAft>
                        <a:buClr>
                          <a:schemeClr val="tx2"/>
                        </a:buClr>
                        <a:buSzPct val="100000"/>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Equipotency to oral morphine has not been established</a:t>
                      </a:r>
                    </a:p>
                  </a:txBody>
                  <a:tcPr marL="182880" marR="182880" anchor="ctr">
                    <a:lnT w="12700" cap="flat" cmpd="sng" algn="ctr">
                      <a:solidFill>
                        <a:schemeClr val="tx1">
                          <a:lumMod val="50000"/>
                          <a:lumOff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2"/>
          </p:nvPr>
        </p:nvSpPr>
        <p:spPr/>
        <p:txBody>
          <a:bodyPr/>
          <a:lstStyle/>
          <a:p>
            <a:fld id="{AC93B9EA-9F07-41CA-8155-9C9A9F70FA14}" type="slidenum">
              <a:rPr lang="en-US" smtClean="0"/>
              <a:pPr/>
              <a:t>132</a:t>
            </a:fld>
            <a:r>
              <a:rPr lang="en-US" dirty="0"/>
              <a:t>   |   © CO*RE 2015</a:t>
            </a:r>
          </a:p>
        </p:txBody>
      </p:sp>
      <p:sp>
        <p:nvSpPr>
          <p:cNvPr id="5" name="TextBox 4"/>
          <p:cNvSpPr txBox="1"/>
          <p:nvPr/>
        </p:nvSpPr>
        <p:spPr>
          <a:xfrm>
            <a:off x="1219200" y="914400"/>
            <a:ext cx="6477000" cy="609600"/>
          </a:xfrm>
          <a:prstGeom prst="rect">
            <a:avLst/>
          </a:prstGeom>
          <a:noFill/>
        </p:spPr>
        <p:txBody>
          <a:bodyPr wrap="none" rtlCol="0">
            <a:noAutofit/>
          </a:bodyPr>
          <a:lstStyle/>
          <a:p>
            <a:r>
              <a:rPr lang="en-US" sz="2000" dirty="0">
                <a:solidFill>
                  <a:srgbClr val="3C7D88"/>
                </a:solidFill>
              </a:rPr>
              <a:t>ER Tablets 50 mg, 100 mg, 150 mg, 200 mg, 250 mg</a:t>
            </a:r>
            <a:endParaRPr lang="en-US" sz="2000" dirty="0">
              <a:solidFill>
                <a:srgbClr val="3C7D88"/>
              </a:solidFill>
              <a:latin typeface="Segoe UI" pitchFamily="34" charset="0"/>
              <a:ea typeface="Segoe UI" pitchFamily="34" charset="0"/>
              <a:cs typeface="Segoe UI" pitchFamily="34" charset="0"/>
            </a:endParaRPr>
          </a:p>
          <a:p>
            <a:endParaRPr lang="en-US" sz="20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753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825"/>
            <a:ext cx="8534400" cy="790575"/>
          </a:xfrm>
        </p:spPr>
        <p:txBody>
          <a:bodyPr/>
          <a:lstStyle/>
          <a:p>
            <a:pPr>
              <a:lnSpc>
                <a:spcPct val="95000"/>
              </a:lnSpc>
            </a:pPr>
            <a:r>
              <a:rPr lang="en-US" sz="3600" dirty="0" err="1"/>
              <a:t>Oxymorphone</a:t>
            </a:r>
            <a:r>
              <a:rPr lang="en-US" sz="3600" dirty="0"/>
              <a:t> Hydrochloride (Opana ER)</a:t>
            </a:r>
          </a:p>
        </p:txBody>
      </p:sp>
      <p:sp>
        <p:nvSpPr>
          <p:cNvPr id="3" name="Slide Number Placeholder 2"/>
          <p:cNvSpPr>
            <a:spLocks noGrp="1"/>
          </p:cNvSpPr>
          <p:nvPr>
            <p:ph type="sldNum" sz="quarter" idx="12"/>
          </p:nvPr>
        </p:nvSpPr>
        <p:spPr/>
        <p:txBody>
          <a:bodyPr/>
          <a:lstStyle/>
          <a:p>
            <a:fld id="{AC93B9EA-9F07-41CA-8155-9C9A9F70FA14}" type="slidenum">
              <a:rPr lang="en-US" smtClean="0"/>
              <a:pPr/>
              <a:t>133</a:t>
            </a:fld>
            <a:r>
              <a:rPr lang="en-US" dirty="0"/>
              <a:t>   |   © CO*RE 2015 </a:t>
            </a:r>
          </a:p>
        </p:txBody>
      </p:sp>
      <p:graphicFrame>
        <p:nvGraphicFramePr>
          <p:cNvPr id="15" name="Content Placeholder 3"/>
          <p:cNvGraphicFramePr>
            <a:graphicFrameLocks noGrp="1"/>
          </p:cNvGraphicFramePr>
          <p:nvPr>
            <p:ph idx="1"/>
            <p:extLst>
              <p:ext uri="{D42A27DB-BD31-4B8C-83A1-F6EECF244321}">
                <p14:modId xmlns:p14="http://schemas.microsoft.com/office/powerpoint/2010/main" val="3151355425"/>
              </p:ext>
            </p:extLst>
          </p:nvPr>
        </p:nvGraphicFramePr>
        <p:xfrm>
          <a:off x="304800" y="1524000"/>
          <a:ext cx="8549640" cy="5013960"/>
        </p:xfrm>
        <a:graphic>
          <a:graphicData uri="http://schemas.openxmlformats.org/drawingml/2006/table">
            <a:tbl>
              <a:tblPr bandRow="1">
                <a:tableStyleId>{5C22544A-7EE6-4342-B048-85BDC9FD1C3A}</a:tableStyleId>
              </a:tblPr>
              <a:tblGrid>
                <a:gridCol w="2133600">
                  <a:extLst>
                    <a:ext uri="{9D8B030D-6E8A-4147-A177-3AD203B41FA5}">
                      <a16:colId xmlns:a16="http://schemas.microsoft.com/office/drawing/2014/main" xmlns="" val="20000"/>
                    </a:ext>
                  </a:extLst>
                </a:gridCol>
                <a:gridCol w="6416040">
                  <a:extLst>
                    <a:ext uri="{9D8B030D-6E8A-4147-A177-3AD203B41FA5}">
                      <a16:colId xmlns:a16="http://schemas.microsoft.com/office/drawing/2014/main" xmlns="" val="20001"/>
                    </a:ext>
                  </a:extLst>
                </a:gridCol>
              </a:tblGrid>
              <a:tr h="491487">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Dosing interval </a:t>
                      </a:r>
                    </a:p>
                  </a:txBody>
                  <a:tcPr marL="182880" marR="182880" anchor="ctr">
                    <a:solidFill>
                      <a:schemeClr val="accent1"/>
                    </a:solidFill>
                  </a:tcPr>
                </a:tc>
                <a:tc>
                  <a:txBody>
                    <a:bodyPr/>
                    <a:lstStyle/>
                    <a:p>
                      <a:pPr marL="171450" indent="-171450" defTabSz="114300">
                        <a:lnSpc>
                          <a:spcPct val="100000"/>
                        </a:lnSpc>
                        <a:spcBef>
                          <a:spcPts val="6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Every 12 h dosing, some may benefit from asymmetric (different 	dose given in AM than in PM) dosing 	</a:t>
                      </a:r>
                    </a:p>
                  </a:txBody>
                  <a:tcPr marL="182880" marR="182880" anchor="ctr">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994857">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Key instructions </a:t>
                      </a:r>
                    </a:p>
                  </a:txBody>
                  <a:tcPr marL="182880" marR="182880" anchor="ctr">
                    <a:solidFill>
                      <a:schemeClr val="accent2"/>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Use 5 mg every 12 h as initial dose in opioid non-tolerant patients &amp; patients w/ mild hepatic impairment &amp; renal impairment (creatinine clearance &lt;50 mL/min) &amp; patients &gt;65 yrs</a:t>
                      </a:r>
                    </a:p>
                    <a:p>
                      <a:pPr marL="171450" indent="-171450">
                        <a:lnSpc>
                          <a:spcPct val="100000"/>
                        </a:lnSpc>
                        <a:spcBef>
                          <a:spcPts val="6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Swallow tablets whole (do not chew, crush, or dissolve)</a:t>
                      </a:r>
                    </a:p>
                    <a:p>
                      <a:pPr marL="171450" indent="-171450">
                        <a:lnSpc>
                          <a:spcPct val="100000"/>
                        </a:lnSpc>
                        <a:spcBef>
                          <a:spcPts val="6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Take 1 tablet at a time, w/ enough water to ensure complete swallowing immediately after placing in mouth 	</a:t>
                      </a:r>
                    </a:p>
                    <a:p>
                      <a:pPr marL="171450" indent="-171450">
                        <a:lnSpc>
                          <a:spcPct val="100000"/>
                        </a:lnSpc>
                        <a:spcBef>
                          <a:spcPts val="6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Titrate in increments of 5-10 mg using a minimum of 3-7 d intervals</a:t>
                      </a:r>
                    </a:p>
                    <a:p>
                      <a:pPr marL="171450" indent="-171450">
                        <a:lnSpc>
                          <a:spcPct val="100000"/>
                        </a:lnSpc>
                        <a:spcBef>
                          <a:spcPts val="6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Contraindicated in moderate &amp; severe hepatic impairment</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91487">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Drug interactions </a:t>
                      </a:r>
                    </a:p>
                  </a:txBody>
                  <a:tcPr marL="182880" marR="182880" anchor="ctr">
                    <a:solidFill>
                      <a:schemeClr val="accent3"/>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Alcoholic beverages or medications w/ alcohol may result in absorption of a potentially fatal dose of oxymorphone</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18021">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Opioid-tolerant</a:t>
                      </a:r>
                    </a:p>
                  </a:txBody>
                  <a:tcPr marL="182880" marR="182880" anchor="ctr">
                    <a:solidFill>
                      <a:schemeClr val="accent4"/>
                    </a:solidFill>
                  </a:tcPr>
                </a:tc>
                <a:tc>
                  <a:txBody>
                    <a:bodyPr/>
                    <a:lstStyle/>
                    <a:p>
                      <a:pPr marL="171450" indent="-171450" defTabSz="228600">
                        <a:lnSpc>
                          <a:spcPct val="100000"/>
                        </a:lnSpc>
                        <a:spcBef>
                          <a:spcPts val="6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No product-specific considerations</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49309">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Product-specific safety</a:t>
                      </a:r>
                      <a:r>
                        <a:rPr lang="en-US" sz="1600" b="1"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concerns</a:t>
                      </a:r>
                      <a:endPar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anchor="ctr">
                    <a:solidFill>
                      <a:schemeClr val="accent5"/>
                    </a:solidFill>
                  </a:tcPr>
                </a:tc>
                <a:tc>
                  <a:txBody>
                    <a:bodyPr/>
                    <a:lstStyle/>
                    <a:p>
                      <a:pPr marL="171450" marR="0" lvl="0" indent="-171450" algn="l" defTabSz="914400" rtl="0" eaLnBrk="1" fontAlgn="auto" latinLnBrk="0" hangingPunct="1">
                        <a:lnSpc>
                          <a:spcPct val="100000"/>
                        </a:lnSpc>
                        <a:spcBef>
                          <a:spcPts val="600"/>
                        </a:spcBef>
                        <a:spcAft>
                          <a:spcPts val="0"/>
                        </a:spcAft>
                        <a:buClr>
                          <a:schemeClr val="tx2"/>
                        </a:buClr>
                        <a:buSzPct val="100000"/>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Use with caution in patients who have difficulty swallowing or underlying GI disorders that may predispose to obstruction (e.g. small gastrointestinal lumen)</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49309">
                <a:tc>
                  <a:txBody>
                    <a:bodyPr/>
                    <a:lstStyle/>
                    <a:p>
                      <a:pPr>
                        <a:lnSpc>
                          <a:spcPct val="100000"/>
                        </a:lnSpc>
                      </a:pPr>
                      <a:r>
                        <a:rPr lang="en-US" sz="1600" b="1"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Relative potency: oral morphine </a:t>
                      </a:r>
                    </a:p>
                  </a:txBody>
                  <a:tcPr marL="182880" marR="182880" anchor="ctr">
                    <a:solidFill>
                      <a:schemeClr val="tx2"/>
                    </a:solidFill>
                  </a:tcPr>
                </a:tc>
                <a:tc>
                  <a:txBody>
                    <a:bodyPr/>
                    <a:lstStyle/>
                    <a:p>
                      <a:pPr marL="171450" marR="0" lvl="0" indent="-171450" algn="l" defTabSz="914400" rtl="0" eaLnBrk="1" fontAlgn="auto" latinLnBrk="0" hangingPunct="1">
                        <a:lnSpc>
                          <a:spcPct val="100000"/>
                        </a:lnSpc>
                        <a:spcBef>
                          <a:spcPts val="600"/>
                        </a:spcBef>
                        <a:spcAft>
                          <a:spcPts val="0"/>
                        </a:spcAft>
                        <a:buClr>
                          <a:schemeClr val="tx2"/>
                        </a:buClr>
                        <a:buSzPct val="100000"/>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Approximately 3:1 oral morphine to oxymorphone oral dose ratio</a:t>
                      </a:r>
                    </a:p>
                  </a:txBody>
                  <a:tcPr marL="182880" marR="182880" anchor="ctr">
                    <a:lnT w="12700" cap="flat" cmpd="sng" algn="ctr">
                      <a:solidFill>
                        <a:schemeClr val="tx1">
                          <a:lumMod val="50000"/>
                          <a:lumOff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10005"/>
                  </a:ext>
                </a:extLst>
              </a:tr>
            </a:tbl>
          </a:graphicData>
        </a:graphic>
      </p:graphicFrame>
      <p:sp>
        <p:nvSpPr>
          <p:cNvPr id="5" name="TextBox 4"/>
          <p:cNvSpPr txBox="1"/>
          <p:nvPr/>
        </p:nvSpPr>
        <p:spPr>
          <a:xfrm>
            <a:off x="990600" y="838200"/>
            <a:ext cx="7086600" cy="533400"/>
          </a:xfrm>
          <a:prstGeom prst="rect">
            <a:avLst/>
          </a:prstGeom>
          <a:noFill/>
        </p:spPr>
        <p:txBody>
          <a:bodyPr wrap="none" rtlCol="0">
            <a:noAutofit/>
          </a:bodyPr>
          <a:lstStyle/>
          <a:p>
            <a:r>
              <a:rPr lang="en-US" sz="2000" dirty="0">
                <a:solidFill>
                  <a:srgbClr val="3C7D88"/>
                </a:solidFill>
              </a:rPr>
              <a:t>ER Tablets 5 mg, 7.5 mg, 10 mg, 15 mg, 20 mg, 30 mg, 40 mg</a:t>
            </a:r>
            <a:endParaRPr lang="en-US" sz="2000" dirty="0">
              <a:solidFill>
                <a:srgbClr val="3C7D88"/>
              </a:solidFill>
              <a:latin typeface="Segoe UI" pitchFamily="34" charset="0"/>
              <a:ea typeface="Segoe UI" pitchFamily="34" charset="0"/>
              <a:cs typeface="Segoe UI" pitchFamily="34" charset="0"/>
            </a:endParaRPr>
          </a:p>
          <a:p>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1338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0906"/>
            <a:ext cx="8229600" cy="773494"/>
          </a:xfrm>
        </p:spPr>
        <p:txBody>
          <a:bodyPr/>
          <a:lstStyle/>
          <a:p>
            <a:pPr>
              <a:lnSpc>
                <a:spcPct val="95000"/>
              </a:lnSpc>
            </a:pPr>
            <a:r>
              <a:rPr lang="en-US" sz="3600" dirty="0"/>
              <a:t>Oxycodone Hydrochloride (OxyContin) </a:t>
            </a:r>
            <a:br>
              <a:rPr lang="en-US" sz="3600" dirty="0"/>
            </a:br>
            <a:endParaRPr lang="en-US" sz="2800" dirty="0"/>
          </a:p>
        </p:txBody>
      </p:sp>
      <p:graphicFrame>
        <p:nvGraphicFramePr>
          <p:cNvPr id="4" name="Content Placeholder 3"/>
          <p:cNvGraphicFramePr>
            <a:graphicFrameLocks noGrp="1"/>
          </p:cNvGraphicFramePr>
          <p:nvPr>
            <p:ph idx="1"/>
            <p:extLst/>
          </p:nvPr>
        </p:nvGraphicFramePr>
        <p:xfrm>
          <a:off x="228600" y="1524000"/>
          <a:ext cx="8735878" cy="4814303"/>
        </p:xfrm>
        <a:graphic>
          <a:graphicData uri="http://schemas.openxmlformats.org/drawingml/2006/table">
            <a:tbl>
              <a:tblPr bandRow="1">
                <a:tableStyleId>{5C22544A-7EE6-4342-B048-85BDC9FD1C3A}</a:tableStyleId>
              </a:tblPr>
              <a:tblGrid>
                <a:gridCol w="2027972">
                  <a:extLst>
                    <a:ext uri="{9D8B030D-6E8A-4147-A177-3AD203B41FA5}">
                      <a16:colId xmlns:a16="http://schemas.microsoft.com/office/drawing/2014/main" xmlns="" val="20000"/>
                    </a:ext>
                  </a:extLst>
                </a:gridCol>
                <a:gridCol w="6707906">
                  <a:extLst>
                    <a:ext uri="{9D8B030D-6E8A-4147-A177-3AD203B41FA5}">
                      <a16:colId xmlns:a16="http://schemas.microsoft.com/office/drawing/2014/main" xmlns="" val="20001"/>
                    </a:ext>
                  </a:extLst>
                </a:gridCol>
              </a:tblGrid>
              <a:tr h="258221">
                <a:tc>
                  <a:txBody>
                    <a:bodyPr/>
                    <a:lstStyle/>
                    <a:p>
                      <a:pPr>
                        <a:lnSpc>
                          <a:spcPct val="100000"/>
                        </a:lnSpc>
                        <a:spcBef>
                          <a:spcPts val="600"/>
                        </a:spcBef>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Dosing interval </a:t>
                      </a:r>
                    </a:p>
                  </a:txBody>
                  <a:tcPr marL="182880" marR="182880" marT="27432" marB="27432" anchor="ctr">
                    <a:solidFill>
                      <a:schemeClr val="accent1"/>
                    </a:solidFill>
                  </a:tcPr>
                </a:tc>
                <a:tc>
                  <a:txBody>
                    <a:bodyPr/>
                    <a:lstStyle/>
                    <a:p>
                      <a:pPr marL="171450" indent="-171450" defTabSz="228600">
                        <a:lnSpc>
                          <a:spcPct val="100000"/>
                        </a:lnSpc>
                        <a:spcBef>
                          <a:spcPts val="600"/>
                        </a:spcBef>
                        <a:buClr>
                          <a:schemeClr val="tx2"/>
                        </a:buClr>
                        <a:buSzPct val="100000"/>
                        <a:buFont typeface="Arial" panose="020B0604020202020204" pitchFamily="34" charset="0"/>
                        <a:buChar char="•"/>
                      </a:pPr>
                      <a:r>
                        <a:rPr lang="en-US" sz="1300" dirty="0">
                          <a:solidFill>
                            <a:schemeClr val="tx1"/>
                          </a:solidFill>
                          <a:latin typeface="Segoe UI" panose="020B0502040204020203" pitchFamily="34" charset="0"/>
                          <a:ea typeface="Segoe UI" panose="020B0502040204020203" pitchFamily="34" charset="0"/>
                          <a:cs typeface="Segoe UI" panose="020B0502040204020203" pitchFamily="34" charset="0"/>
                        </a:rPr>
                        <a:t>Every 12 h </a:t>
                      </a:r>
                    </a:p>
                  </a:txBody>
                  <a:tcPr marL="182880" marR="182880" marT="27432" marB="27432" anchor="ctr">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221231">
                <a:tc>
                  <a:txBody>
                    <a:bodyPr/>
                    <a:lstStyle/>
                    <a:p>
                      <a:pPr>
                        <a:lnSpc>
                          <a:spcPct val="100000"/>
                        </a:lnSpc>
                        <a:spcBef>
                          <a:spcPts val="600"/>
                        </a:spcBef>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Key instructions </a:t>
                      </a:r>
                    </a:p>
                  </a:txBody>
                  <a:tcPr marL="182880" marR="182880" marT="27432" marB="27432" anchor="ctr">
                    <a:solidFill>
                      <a:schemeClr val="accent2"/>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300" dirty="0">
                          <a:solidFill>
                            <a:schemeClr val="tx1"/>
                          </a:solidFill>
                          <a:latin typeface="Segoe UI" panose="020B0502040204020203" pitchFamily="34" charset="0"/>
                          <a:ea typeface="Segoe UI" panose="020B0502040204020203" pitchFamily="34" charset="0"/>
                          <a:cs typeface="Segoe UI" panose="020B0502040204020203" pitchFamily="34" charset="0"/>
                        </a:rPr>
                        <a:t>Initial</a:t>
                      </a:r>
                      <a:r>
                        <a:rPr lang="en-US" sz="13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dose in </a:t>
                      </a:r>
                      <a:r>
                        <a:rPr lang="en-US" sz="13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opioid</a:t>
                      </a:r>
                      <a:r>
                        <a:rPr lang="en-US" sz="13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-naïve and non-tolerant</a:t>
                      </a:r>
                      <a:r>
                        <a:rPr lang="en-US" sz="1300" dirty="0">
                          <a:solidFill>
                            <a:schemeClr val="tx1"/>
                          </a:solidFill>
                          <a:latin typeface="Segoe UI" panose="020B0502040204020203" pitchFamily="34" charset="0"/>
                          <a:ea typeface="Segoe UI" panose="020B0502040204020203" pitchFamily="34" charset="0"/>
                          <a:cs typeface="Segoe UI" panose="020B0502040204020203" pitchFamily="34" charset="0"/>
                        </a:rPr>
                        <a:t> patients:  10 mg every 12 h</a:t>
                      </a:r>
                    </a:p>
                    <a:p>
                      <a:pPr marL="171450" indent="-171450">
                        <a:lnSpc>
                          <a:spcPct val="100000"/>
                        </a:lnSpc>
                        <a:spcBef>
                          <a:spcPts val="600"/>
                        </a:spcBef>
                        <a:buClr>
                          <a:schemeClr val="tx2"/>
                        </a:buClr>
                        <a:buSzPct val="100000"/>
                        <a:buFont typeface="Arial" panose="020B0604020202020204" pitchFamily="34" charset="0"/>
                        <a:buChar char="•"/>
                      </a:pPr>
                      <a:r>
                        <a:rPr lang="en-US" sz="1300" dirty="0">
                          <a:solidFill>
                            <a:schemeClr val="tx1"/>
                          </a:solidFill>
                          <a:latin typeface="Segoe UI" panose="020B0502040204020203" pitchFamily="34" charset="0"/>
                          <a:ea typeface="Segoe UI" panose="020B0502040204020203" pitchFamily="34" charset="0"/>
                          <a:cs typeface="Segoe UI" panose="020B0502040204020203" pitchFamily="34" charset="0"/>
                        </a:rPr>
                        <a:t>Titrate using a minimum of 1-2 d intervals</a:t>
                      </a:r>
                    </a:p>
                    <a:p>
                      <a:pPr marL="171450" indent="-171450">
                        <a:lnSpc>
                          <a:spcPct val="100000"/>
                        </a:lnSpc>
                        <a:spcBef>
                          <a:spcPts val="600"/>
                        </a:spcBef>
                        <a:buClr>
                          <a:schemeClr val="tx2"/>
                        </a:buClr>
                        <a:buSzPct val="100000"/>
                        <a:buFont typeface="Arial" panose="020B0604020202020204" pitchFamily="34" charset="0"/>
                        <a:buChar char="•"/>
                      </a:pPr>
                      <a:r>
                        <a:rPr lang="en-US" sz="1300" dirty="0">
                          <a:solidFill>
                            <a:schemeClr val="tx1"/>
                          </a:solidFill>
                          <a:latin typeface="Segoe UI" panose="020B0502040204020203" pitchFamily="34" charset="0"/>
                          <a:ea typeface="Segoe UI" panose="020B0502040204020203" pitchFamily="34" charset="0"/>
                          <a:cs typeface="Segoe UI" panose="020B0502040204020203" pitchFamily="34" charset="0"/>
                        </a:rPr>
                        <a:t>Hepatic impairment: start w/ ⅓-½ usual dosage</a:t>
                      </a:r>
                    </a:p>
                    <a:p>
                      <a:pPr marL="171450" indent="-171450">
                        <a:lnSpc>
                          <a:spcPct val="100000"/>
                        </a:lnSpc>
                        <a:spcBef>
                          <a:spcPts val="600"/>
                        </a:spcBef>
                        <a:buClr>
                          <a:schemeClr val="tx2"/>
                        </a:buClr>
                        <a:buSzPct val="100000"/>
                        <a:buFont typeface="Arial" panose="020B0604020202020204" pitchFamily="34" charset="0"/>
                        <a:buChar char="•"/>
                      </a:pPr>
                      <a:r>
                        <a:rPr lang="en-US" sz="1300" dirty="0">
                          <a:solidFill>
                            <a:schemeClr val="tx1"/>
                          </a:solidFill>
                          <a:latin typeface="Segoe UI" panose="020B0502040204020203" pitchFamily="34" charset="0"/>
                          <a:ea typeface="Segoe UI" panose="020B0502040204020203" pitchFamily="34" charset="0"/>
                          <a:cs typeface="Segoe UI" panose="020B0502040204020203" pitchFamily="34" charset="0"/>
                        </a:rPr>
                        <a:t>Renal </a:t>
                      </a:r>
                      <a:r>
                        <a:rPr lang="en-US" sz="1300" b="0" dirty="0">
                          <a:solidFill>
                            <a:schemeClr val="tx1"/>
                          </a:solidFill>
                          <a:latin typeface="Segoe UI" panose="020B0502040204020203" pitchFamily="34" charset="0"/>
                          <a:ea typeface="Segoe UI" panose="020B0502040204020203" pitchFamily="34" charset="0"/>
                          <a:cs typeface="Segoe UI" panose="020B0502040204020203" pitchFamily="34" charset="0"/>
                        </a:rPr>
                        <a:t>impairment (creatinine clearance &lt;60 mL/min)</a:t>
                      </a:r>
                      <a:r>
                        <a:rPr lang="en-US" sz="1300" dirty="0">
                          <a:solidFill>
                            <a:schemeClr val="tx1"/>
                          </a:solidFill>
                          <a:latin typeface="Segoe UI" panose="020B0502040204020203" pitchFamily="34" charset="0"/>
                          <a:ea typeface="Segoe UI" panose="020B0502040204020203" pitchFamily="34" charset="0"/>
                          <a:cs typeface="Segoe UI" panose="020B0502040204020203" pitchFamily="34" charset="0"/>
                        </a:rPr>
                        <a:t>: start w/ ½ usual dosage</a:t>
                      </a:r>
                    </a:p>
                    <a:p>
                      <a:pPr marL="171450" indent="-171450">
                        <a:lnSpc>
                          <a:spcPct val="100000"/>
                        </a:lnSpc>
                        <a:spcBef>
                          <a:spcPts val="600"/>
                        </a:spcBef>
                        <a:buClr>
                          <a:schemeClr val="tx2"/>
                        </a:buClr>
                        <a:buSzPct val="100000"/>
                        <a:buFont typeface="Arial" panose="020B0604020202020204" pitchFamily="34" charset="0"/>
                        <a:buChar char="•"/>
                      </a:pPr>
                      <a:r>
                        <a:rPr lang="en-US" sz="1300" dirty="0">
                          <a:solidFill>
                            <a:schemeClr val="tx1"/>
                          </a:solidFill>
                          <a:latin typeface="Segoe UI" panose="020B0502040204020203" pitchFamily="34" charset="0"/>
                          <a:ea typeface="Segoe UI" panose="020B0502040204020203" pitchFamily="34" charset="0"/>
                          <a:cs typeface="Segoe UI" panose="020B0502040204020203" pitchFamily="34" charset="0"/>
                        </a:rPr>
                        <a:t>Consider other analgesics in patients w/ difficulty swallowing or underlying GI disorders that predispose to obstruction. Swallow tablets whole (do not chew, crush, or dissolve)</a:t>
                      </a:r>
                    </a:p>
                    <a:p>
                      <a:pPr marL="171450" indent="-171450">
                        <a:lnSpc>
                          <a:spcPct val="100000"/>
                        </a:lnSpc>
                        <a:spcBef>
                          <a:spcPts val="600"/>
                        </a:spcBef>
                        <a:buClr>
                          <a:schemeClr val="tx2"/>
                        </a:buClr>
                        <a:buSzPct val="100000"/>
                        <a:buFont typeface="Arial" panose="020B0604020202020204" pitchFamily="34" charset="0"/>
                        <a:buChar char="•"/>
                      </a:pPr>
                      <a:r>
                        <a:rPr lang="en-US" sz="1300" dirty="0">
                          <a:solidFill>
                            <a:schemeClr val="tx1"/>
                          </a:solidFill>
                          <a:latin typeface="Segoe UI" panose="020B0502040204020203" pitchFamily="34" charset="0"/>
                          <a:ea typeface="Segoe UI" panose="020B0502040204020203" pitchFamily="34" charset="0"/>
                          <a:cs typeface="Segoe UI" panose="020B0502040204020203" pitchFamily="34" charset="0"/>
                        </a:rPr>
                        <a:t>Take 1 tablet at a time, w/ enough water to ensure complete swallowing immediately after placing in mouth 	</a:t>
                      </a:r>
                    </a:p>
                  </a:txBody>
                  <a:tcPr marL="182880" marR="182880" marT="27432" marB="27432"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82189">
                <a:tc>
                  <a:txBody>
                    <a:bodyPr/>
                    <a:lstStyle/>
                    <a:p>
                      <a:pPr>
                        <a:lnSpc>
                          <a:spcPct val="100000"/>
                        </a:lnSpc>
                        <a:spcBef>
                          <a:spcPts val="600"/>
                        </a:spcBef>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Drug interactions </a:t>
                      </a:r>
                    </a:p>
                  </a:txBody>
                  <a:tcPr marL="182880" marR="182880" marT="27432" marB="27432" anchor="ctr">
                    <a:solidFill>
                      <a:schemeClr val="accent3"/>
                    </a:solidFill>
                  </a:tcPr>
                </a:tc>
                <a:tc>
                  <a:txBody>
                    <a:bodyPr/>
                    <a:lstStyle/>
                    <a:p>
                      <a:pPr marL="171450" indent="-171450">
                        <a:lnSpc>
                          <a:spcPct val="100000"/>
                        </a:lnSpc>
                        <a:spcBef>
                          <a:spcPts val="600"/>
                        </a:spcBef>
                        <a:buClr>
                          <a:schemeClr val="tx2"/>
                        </a:buClr>
                        <a:buSzPct val="100000"/>
                        <a:buFont typeface="Arial" panose="020B0604020202020204" pitchFamily="34" charset="0"/>
                        <a:buChar char="•"/>
                      </a:pPr>
                      <a:r>
                        <a:rPr lang="en-US" sz="1300" dirty="0">
                          <a:solidFill>
                            <a:schemeClr val="tx1"/>
                          </a:solidFill>
                          <a:latin typeface="Segoe UI" panose="020B0502040204020203" pitchFamily="34" charset="0"/>
                          <a:ea typeface="Segoe UI" panose="020B0502040204020203" pitchFamily="34" charset="0"/>
                          <a:cs typeface="Segoe UI" panose="020B0502040204020203" pitchFamily="34" charset="0"/>
                        </a:rPr>
                        <a:t>CYP3A4 inhibitors may increase oxycodone exposure</a:t>
                      </a:r>
                    </a:p>
                    <a:p>
                      <a:pPr marL="171450" indent="-171450">
                        <a:lnSpc>
                          <a:spcPct val="100000"/>
                        </a:lnSpc>
                        <a:spcBef>
                          <a:spcPts val="600"/>
                        </a:spcBef>
                        <a:buClr>
                          <a:schemeClr val="tx2"/>
                        </a:buClr>
                        <a:buSzPct val="100000"/>
                        <a:buFont typeface="Arial" panose="020B0604020202020204" pitchFamily="34" charset="0"/>
                        <a:buChar char="•"/>
                      </a:pPr>
                      <a:r>
                        <a:rPr lang="en-US" sz="1300" dirty="0">
                          <a:solidFill>
                            <a:schemeClr val="tx1"/>
                          </a:solidFill>
                          <a:latin typeface="Segoe UI" panose="020B0502040204020203" pitchFamily="34" charset="0"/>
                          <a:ea typeface="Segoe UI" panose="020B0502040204020203" pitchFamily="34" charset="0"/>
                          <a:cs typeface="Segoe UI" panose="020B0502040204020203" pitchFamily="34" charset="0"/>
                        </a:rPr>
                        <a:t>CYP3A4 inducers may decrease oxycodone exposure 	</a:t>
                      </a:r>
                    </a:p>
                  </a:txBody>
                  <a:tcPr marL="182880" marR="182880" marT="27432" marB="27432"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16316">
                <a:tc>
                  <a:txBody>
                    <a:bodyPr/>
                    <a:lstStyle/>
                    <a:p>
                      <a:pPr>
                        <a:lnSpc>
                          <a:spcPct val="100000"/>
                        </a:lnSpc>
                        <a:spcBef>
                          <a:spcPts val="600"/>
                        </a:spcBef>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Opioid-tolerant</a:t>
                      </a:r>
                    </a:p>
                  </a:txBody>
                  <a:tcPr marL="182880" marR="182880" marT="27432" marB="27432" anchor="ctr">
                    <a:solidFill>
                      <a:schemeClr val="accent4"/>
                    </a:solidFill>
                  </a:tcPr>
                </a:tc>
                <a:tc>
                  <a:txBody>
                    <a:bodyPr/>
                    <a:lstStyle/>
                    <a:p>
                      <a:pPr marL="171450" indent="-171450" defTabSz="228600">
                        <a:lnSpc>
                          <a:spcPct val="100000"/>
                        </a:lnSpc>
                        <a:spcBef>
                          <a:spcPts val="600"/>
                        </a:spcBef>
                        <a:buClr>
                          <a:schemeClr val="tx2"/>
                        </a:buClr>
                        <a:buSzPct val="100000"/>
                        <a:buFont typeface="Arial" panose="020B0604020202020204" pitchFamily="34" charset="0"/>
                        <a:buChar char="•"/>
                      </a:pPr>
                      <a:r>
                        <a:rPr lang="en-US" sz="1300" dirty="0">
                          <a:solidFill>
                            <a:schemeClr val="tx1"/>
                          </a:solidFill>
                          <a:latin typeface="Segoe UI" panose="020B0502040204020203" pitchFamily="34" charset="0"/>
                          <a:ea typeface="Segoe UI" panose="020B0502040204020203" pitchFamily="34" charset="0"/>
                          <a:cs typeface="Segoe UI" panose="020B0502040204020203" pitchFamily="34" charset="0"/>
                        </a:rPr>
                        <a:t>Single dose &gt;40 mg or total daily dose &gt;80 mg for use in opioid-tolerant patients only</a:t>
                      </a:r>
                    </a:p>
                  </a:txBody>
                  <a:tcPr marL="182880" marR="182880" marT="27432" marB="27432"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66633">
                <a:tc>
                  <a:txBody>
                    <a:bodyPr/>
                    <a:lstStyle/>
                    <a:p>
                      <a:pPr>
                        <a:lnSpc>
                          <a:spcPct val="100000"/>
                        </a:lnSpc>
                        <a:spcBef>
                          <a:spcPts val="600"/>
                        </a:spcBef>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Product-specific safety</a:t>
                      </a:r>
                      <a:r>
                        <a:rPr lang="en-US" sz="1400" b="1"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concerns</a:t>
                      </a:r>
                      <a:endPar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marT="27432" marB="27432" anchor="ctr">
                    <a:solidFill>
                      <a:schemeClr val="accent5"/>
                    </a:solidFill>
                  </a:tcPr>
                </a:tc>
                <a:tc>
                  <a:txBody>
                    <a:bodyPr/>
                    <a:lstStyle/>
                    <a:p>
                      <a:pPr marL="171450" marR="0" lvl="0" indent="-171450" algn="l" defTabSz="228600" rtl="0" eaLnBrk="1" fontAlgn="auto" latinLnBrk="0" hangingPunct="1">
                        <a:lnSpc>
                          <a:spcPct val="100000"/>
                        </a:lnSpc>
                        <a:spcBef>
                          <a:spcPts val="600"/>
                        </a:spcBef>
                        <a:spcAft>
                          <a:spcPts val="0"/>
                        </a:spcAft>
                        <a:buClr>
                          <a:schemeClr val="tx2"/>
                        </a:buClr>
                        <a:buSzPct val="100000"/>
                        <a:buFont typeface="Arial" panose="020B0604020202020204" pitchFamily="34" charset="0"/>
                        <a:buChar char="•"/>
                        <a:tabLst/>
                        <a:defRPr/>
                      </a:pPr>
                      <a:r>
                        <a:rPr kumimoji="0" lang="en-US" sz="13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Choking, gagging, regurgitation, tablets stuck in throat, difficulty swallowing tablet</a:t>
                      </a:r>
                    </a:p>
                    <a:p>
                      <a:pPr marL="171450" marR="0" lvl="0" indent="-171450" algn="l" defTabSz="914400" rtl="0" eaLnBrk="1" fontAlgn="auto" latinLnBrk="0" hangingPunct="1">
                        <a:lnSpc>
                          <a:spcPct val="100000"/>
                        </a:lnSpc>
                        <a:spcBef>
                          <a:spcPts val="600"/>
                        </a:spcBef>
                        <a:spcAft>
                          <a:spcPts val="0"/>
                        </a:spcAft>
                        <a:buClr>
                          <a:schemeClr val="tx2"/>
                        </a:buClr>
                        <a:buSzPct val="100000"/>
                        <a:buFont typeface="Arial" panose="020B0604020202020204" pitchFamily="34" charset="0"/>
                        <a:buChar char="•"/>
                        <a:tabLst/>
                        <a:defRPr/>
                      </a:pPr>
                      <a:r>
                        <a:rPr kumimoji="0" lang="en-US" sz="13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Contraindicated in patients w/ GI obstruction</a:t>
                      </a:r>
                    </a:p>
                  </a:txBody>
                  <a:tcPr marL="182880" marR="182880" marT="27432" marB="27432"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679807">
                <a:tc>
                  <a:txBody>
                    <a:bodyPr/>
                    <a:lstStyle/>
                    <a:p>
                      <a:pPr>
                        <a:lnSpc>
                          <a:spcPct val="100000"/>
                        </a:lnSpc>
                        <a:spcBef>
                          <a:spcPts val="600"/>
                        </a:spcBef>
                      </a:pPr>
                      <a:r>
                        <a:rPr lang="en-US" sz="1400" b="1"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Relative potency: oral morphine </a:t>
                      </a:r>
                    </a:p>
                  </a:txBody>
                  <a:tcPr marL="182880" marR="182880" marT="27432" marB="27432" anchor="ctr">
                    <a:solidFill>
                      <a:schemeClr val="tx2"/>
                    </a:solidFill>
                  </a:tcPr>
                </a:tc>
                <a:tc>
                  <a:txBody>
                    <a:bodyPr/>
                    <a:lstStyle/>
                    <a:p>
                      <a:pPr marL="171450" marR="0" lvl="0" indent="-171450" algn="l" defTabSz="914400" rtl="0" eaLnBrk="1" fontAlgn="auto" latinLnBrk="0" hangingPunct="1">
                        <a:lnSpc>
                          <a:spcPct val="100000"/>
                        </a:lnSpc>
                        <a:spcBef>
                          <a:spcPts val="600"/>
                        </a:spcBef>
                        <a:spcAft>
                          <a:spcPts val="0"/>
                        </a:spcAft>
                        <a:buClr>
                          <a:schemeClr val="tx2"/>
                        </a:buClr>
                        <a:buSzPct val="100000"/>
                        <a:buFont typeface="Arial" panose="020B0604020202020204" pitchFamily="34" charset="0"/>
                        <a:buChar char="•"/>
                        <a:tabLst/>
                        <a:defRPr/>
                      </a:pPr>
                      <a:r>
                        <a:rPr kumimoji="0" lang="en-US" sz="13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Approximately 2:1 oral morphine to oxycodone oral dose ratio</a:t>
                      </a:r>
                    </a:p>
                  </a:txBody>
                  <a:tcPr marL="182880" marR="182880" marT="27432" marB="27432" anchor="ctr">
                    <a:lnT w="12700" cap="flat" cmpd="sng" algn="ctr">
                      <a:solidFill>
                        <a:schemeClr val="tx1">
                          <a:lumMod val="50000"/>
                          <a:lumOff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2"/>
          </p:nvPr>
        </p:nvSpPr>
        <p:spPr/>
        <p:txBody>
          <a:bodyPr/>
          <a:lstStyle/>
          <a:p>
            <a:fld id="{AC93B9EA-9F07-41CA-8155-9C9A9F70FA14}" type="slidenum">
              <a:rPr lang="en-US" smtClean="0"/>
              <a:pPr/>
              <a:t>134</a:t>
            </a:fld>
            <a:r>
              <a:rPr lang="en-US" dirty="0"/>
              <a:t>   |   © CO*RE 2015 </a:t>
            </a:r>
          </a:p>
        </p:txBody>
      </p:sp>
      <p:sp>
        <p:nvSpPr>
          <p:cNvPr id="5" name="Rectangle 4"/>
          <p:cNvSpPr/>
          <p:nvPr/>
        </p:nvSpPr>
        <p:spPr>
          <a:xfrm>
            <a:off x="7619354" y="108446"/>
            <a:ext cx="1677692" cy="1384995"/>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Calibri" panose="020F0502020204030204" pitchFamily="34" charset="0"/>
              </a:rPr>
              <a:t>NEW</a:t>
            </a:r>
          </a:p>
          <a:p>
            <a:pPr algn="ctr"/>
            <a:r>
              <a:rPr lang="en-US" sz="2800" dirty="0">
                <a:ln w="0"/>
                <a:solidFill>
                  <a:srgbClr val="FF0000"/>
                </a:solidFill>
                <a:effectLst>
                  <a:outerShdw blurRad="38100" dist="19050" dir="2700000" algn="tl" rotWithShape="0">
                    <a:schemeClr val="dk1">
                      <a:alpha val="40000"/>
                    </a:schemeClr>
                  </a:outerShdw>
                </a:effectLst>
                <a:latin typeface="Calibri" panose="020F0502020204030204" pitchFamily="34" charset="0"/>
              </a:rPr>
              <a:t>DOSING</a:t>
            </a:r>
          </a:p>
          <a:p>
            <a:pPr algn="ctr"/>
            <a:r>
              <a:rPr lang="en-US" sz="2800" dirty="0">
                <a:ln w="0"/>
                <a:solidFill>
                  <a:srgbClr val="FF0000"/>
                </a:solidFill>
                <a:effectLst>
                  <a:outerShdw blurRad="38100" dist="19050" dir="2700000" algn="tl" rotWithShape="0">
                    <a:schemeClr val="dk1">
                      <a:alpha val="40000"/>
                    </a:schemeClr>
                  </a:outerShdw>
                </a:effectLst>
                <a:latin typeface="Calibri" panose="020F0502020204030204" pitchFamily="34" charset="0"/>
              </a:rPr>
              <a:t>INFO</a:t>
            </a:r>
            <a:endParaRPr lang="en-US" sz="2800" b="0" cap="none" spc="0" dirty="0">
              <a:ln w="0"/>
              <a:solidFill>
                <a:srgbClr val="FF0000"/>
              </a:solidFill>
              <a:effectLst>
                <a:outerShdw blurRad="38100" dist="19050" dir="2700000" algn="tl" rotWithShape="0">
                  <a:schemeClr val="dk1">
                    <a:alpha val="40000"/>
                  </a:schemeClr>
                </a:outerShdw>
              </a:effectLst>
              <a:latin typeface="Calibri" panose="020F0502020204030204" pitchFamily="34" charset="0"/>
            </a:endParaRPr>
          </a:p>
        </p:txBody>
      </p:sp>
      <p:sp>
        <p:nvSpPr>
          <p:cNvPr id="6" name="TextBox 5"/>
          <p:cNvSpPr txBox="1"/>
          <p:nvPr/>
        </p:nvSpPr>
        <p:spPr>
          <a:xfrm>
            <a:off x="457200" y="838200"/>
            <a:ext cx="5791200" cy="533400"/>
          </a:xfrm>
          <a:prstGeom prst="rect">
            <a:avLst/>
          </a:prstGeom>
          <a:noFill/>
        </p:spPr>
        <p:txBody>
          <a:bodyPr wrap="none" rtlCol="0">
            <a:noAutofit/>
          </a:bodyPr>
          <a:lstStyle/>
          <a:p>
            <a:r>
              <a:rPr lang="en-US" sz="2000" dirty="0">
                <a:solidFill>
                  <a:srgbClr val="3C7D88"/>
                </a:solidFill>
              </a:rPr>
              <a:t>ER Tablets 10mg, 15mg, 20,mg, 30mg, 40mg, 60mg and 80 mg </a:t>
            </a:r>
            <a:endParaRPr lang="en-US" sz="2000" dirty="0">
              <a:solidFill>
                <a:srgbClr val="3C7D88"/>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6919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10" y="12915"/>
            <a:ext cx="8229600" cy="749085"/>
          </a:xfrm>
        </p:spPr>
        <p:txBody>
          <a:bodyPr/>
          <a:lstStyle/>
          <a:p>
            <a:pPr>
              <a:lnSpc>
                <a:spcPct val="95000"/>
              </a:lnSpc>
            </a:pPr>
            <a:r>
              <a:rPr lang="en-US" sz="3200" dirty="0"/>
              <a:t>Oxycodone Hydrochloride (</a:t>
            </a:r>
            <a:r>
              <a:rPr lang="en-US" sz="3200" dirty="0" err="1"/>
              <a:t>OxyContin</a:t>
            </a:r>
            <a:r>
              <a:rPr lang="en-US" sz="3200" dirty="0"/>
              <a:t>) </a:t>
            </a:r>
            <a:r>
              <a:rPr lang="en-US" sz="3200" dirty="0" err="1"/>
              <a:t>con’t</a:t>
            </a:r>
            <a:r>
              <a:rPr lang="en-US" sz="3200" dirty="0"/>
              <a:t> </a:t>
            </a:r>
            <a:br>
              <a:rPr lang="en-US" sz="3200" dirty="0"/>
            </a:br>
            <a:endParaRPr lang="en-US" sz="2800" dirty="0"/>
          </a:p>
        </p:txBody>
      </p:sp>
      <p:graphicFrame>
        <p:nvGraphicFramePr>
          <p:cNvPr id="4" name="Content Placeholder 3"/>
          <p:cNvGraphicFramePr>
            <a:graphicFrameLocks noGrp="1"/>
          </p:cNvGraphicFramePr>
          <p:nvPr>
            <p:ph idx="1"/>
            <p:extLst/>
          </p:nvPr>
        </p:nvGraphicFramePr>
        <p:xfrm>
          <a:off x="51389" y="1547326"/>
          <a:ext cx="9092611" cy="5346276"/>
        </p:xfrm>
        <a:graphic>
          <a:graphicData uri="http://schemas.openxmlformats.org/drawingml/2006/table">
            <a:tbl>
              <a:tblPr bandRow="1">
                <a:tableStyleId>{5C22544A-7EE6-4342-B048-85BDC9FD1C3A}</a:tableStyleId>
              </a:tblPr>
              <a:tblGrid>
                <a:gridCol w="2110785">
                  <a:extLst>
                    <a:ext uri="{9D8B030D-6E8A-4147-A177-3AD203B41FA5}">
                      <a16:colId xmlns:a16="http://schemas.microsoft.com/office/drawing/2014/main" xmlns="" val="20000"/>
                    </a:ext>
                  </a:extLst>
                </a:gridCol>
                <a:gridCol w="6981826">
                  <a:extLst>
                    <a:ext uri="{9D8B030D-6E8A-4147-A177-3AD203B41FA5}">
                      <a16:colId xmlns:a16="http://schemas.microsoft.com/office/drawing/2014/main" xmlns="" val="20001"/>
                    </a:ext>
                  </a:extLst>
                </a:gridCol>
              </a:tblGrid>
              <a:tr h="3828372">
                <a:tc>
                  <a:txBody>
                    <a:bodyPr/>
                    <a:lstStyle/>
                    <a:p>
                      <a:pPr>
                        <a:lnSpc>
                          <a:spcPct val="100000"/>
                        </a:lnSpc>
                        <a:spcBef>
                          <a:spcPts val="600"/>
                        </a:spcBef>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Key instructions </a:t>
                      </a:r>
                    </a:p>
                  </a:txBody>
                  <a:tcPr marL="182880" marR="182880" marT="27432" marB="27432" anchor="ctr">
                    <a:solidFill>
                      <a:schemeClr val="accent2"/>
                    </a:solidFill>
                  </a:tcPr>
                </a:tc>
                <a:tc>
                  <a:txBody>
                    <a:bodyPr/>
                    <a:lstStyle/>
                    <a:p>
                      <a:pPr marL="0" indent="0">
                        <a:lnSpc>
                          <a:spcPct val="100000"/>
                        </a:lnSpc>
                        <a:spcBef>
                          <a:spcPts val="600"/>
                        </a:spcBef>
                        <a:buClr>
                          <a:schemeClr val="tx2"/>
                        </a:buClr>
                        <a:buSzPct val="100000"/>
                        <a:buFont typeface="Arial" panose="020B0604020202020204" pitchFamily="34" charset="0"/>
                        <a:buNone/>
                      </a:pPr>
                      <a:r>
                        <a:rPr lang="en-US" sz="1300" dirty="0">
                          <a:solidFill>
                            <a:schemeClr val="tx1"/>
                          </a:solidFill>
                          <a:latin typeface="Segoe UI" panose="020B0502040204020203" pitchFamily="34" charset="0"/>
                          <a:ea typeface="Segoe UI" panose="020B0502040204020203" pitchFamily="34" charset="0"/>
                          <a:cs typeface="Segoe UI" panose="020B0502040204020203" pitchFamily="34" charset="0"/>
                        </a:rPr>
                        <a:t>For Adults:</a:t>
                      </a:r>
                    </a:p>
                    <a:p>
                      <a:pPr marL="171450" indent="-171450">
                        <a:lnSpc>
                          <a:spcPct val="100000"/>
                        </a:lnSpc>
                        <a:spcBef>
                          <a:spcPts val="600"/>
                        </a:spcBef>
                        <a:buClr>
                          <a:schemeClr val="tx2"/>
                        </a:buClr>
                        <a:buSzPct val="100000"/>
                        <a:buFont typeface="Arial" panose="020B0604020202020204" pitchFamily="34" charset="0"/>
                        <a:buChar char="•"/>
                      </a:pPr>
                      <a:r>
                        <a:rPr lang="en-US" sz="1300" dirty="0">
                          <a:solidFill>
                            <a:schemeClr val="tx1"/>
                          </a:solidFill>
                          <a:latin typeface="Segoe UI" panose="020B0502040204020203" pitchFamily="34" charset="0"/>
                          <a:ea typeface="Segoe UI" panose="020B0502040204020203" pitchFamily="34" charset="0"/>
                          <a:cs typeface="Segoe UI" panose="020B0502040204020203" pitchFamily="34" charset="0"/>
                        </a:rPr>
                        <a:t>Single dose greater than 40 mg or total daily dose greater than 80 mg are for use in adult patients in whom tolerance</a:t>
                      </a:r>
                      <a:r>
                        <a:rPr lang="en-US" sz="13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to an opioid of comparable tolerance has been established. </a:t>
                      </a:r>
                    </a:p>
                    <a:p>
                      <a:pPr marL="171450" indent="-171450">
                        <a:lnSpc>
                          <a:spcPct val="100000"/>
                        </a:lnSpc>
                        <a:spcBef>
                          <a:spcPts val="600"/>
                        </a:spcBef>
                        <a:buClr>
                          <a:schemeClr val="tx2"/>
                        </a:buClr>
                        <a:buSzPct val="100000"/>
                        <a:buFont typeface="Arial" panose="020B0604020202020204" pitchFamily="34" charset="0"/>
                        <a:buChar char="•"/>
                      </a:pPr>
                      <a:r>
                        <a:rPr lang="en-US" sz="13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When a dose increase is clinically indicated, the total daily oxycodone dose usually can be increased by 25% to 50% of the current dose.</a:t>
                      </a:r>
                    </a:p>
                    <a:p>
                      <a:pPr marL="0" indent="0">
                        <a:lnSpc>
                          <a:spcPct val="100000"/>
                        </a:lnSpc>
                        <a:spcBef>
                          <a:spcPts val="600"/>
                        </a:spcBef>
                        <a:buClr>
                          <a:schemeClr val="tx2"/>
                        </a:buClr>
                        <a:buSzPct val="100000"/>
                        <a:buFont typeface="Arial" panose="020B0604020202020204" pitchFamily="34" charset="0"/>
                        <a:buNone/>
                      </a:pPr>
                      <a:r>
                        <a:rPr lang="en-US" sz="1300" b="1"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For Pediatric Patients (11 years and older)</a:t>
                      </a:r>
                      <a:endParaRPr lang="en-US" sz="13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lnSpc>
                          <a:spcPct val="100000"/>
                        </a:lnSpc>
                        <a:spcBef>
                          <a:spcPts val="600"/>
                        </a:spcBef>
                        <a:buClr>
                          <a:schemeClr val="tx2"/>
                        </a:buClr>
                        <a:buSzPct val="100000"/>
                        <a:buFont typeface="Arial" panose="020B0604020202020204" pitchFamily="34" charset="0"/>
                        <a:buChar char="•"/>
                      </a:pPr>
                      <a:r>
                        <a:rPr lang="en-US" sz="1300" dirty="0">
                          <a:solidFill>
                            <a:schemeClr val="tx1"/>
                          </a:solidFill>
                          <a:latin typeface="Segoe UI" panose="020B0502040204020203" pitchFamily="34" charset="0"/>
                          <a:ea typeface="Segoe UI" panose="020B0502040204020203" pitchFamily="34" charset="0"/>
                          <a:cs typeface="Segoe UI" panose="020B0502040204020203" pitchFamily="34" charset="0"/>
                        </a:rPr>
                        <a:t>For use only in</a:t>
                      </a:r>
                      <a:r>
                        <a:rPr lang="en-US" sz="13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opioid tolerant pediatric patients already receiving and tolerating opioids for at least five (5) consecutive days with a minimum of 20 mg per day of oxycodone or its equivalent for at least 2 days immediately preceding dosing with </a:t>
                      </a:r>
                      <a:r>
                        <a:rPr lang="en-US" sz="13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Oxycodon</a:t>
                      </a:r>
                      <a:r>
                        <a:rPr lang="en-US" sz="13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ER.    </a:t>
                      </a:r>
                      <a:r>
                        <a:rPr lang="en-US" sz="1300" dirty="0">
                          <a:solidFill>
                            <a:schemeClr val="tx1"/>
                          </a:solidFill>
                          <a:latin typeface="Segoe UI" panose="020B0502040204020203" pitchFamily="34" charset="0"/>
                          <a:ea typeface="Segoe UI" panose="020B0502040204020203" pitchFamily="34" charset="0"/>
                          <a:cs typeface="Segoe UI" panose="020B0502040204020203" pitchFamily="34" charset="0"/>
                        </a:rPr>
                        <a:t>Renal </a:t>
                      </a:r>
                      <a:r>
                        <a:rPr lang="en-US" sz="1300" b="0" dirty="0">
                          <a:solidFill>
                            <a:schemeClr val="tx1"/>
                          </a:solidFill>
                          <a:latin typeface="Segoe UI" panose="020B0502040204020203" pitchFamily="34" charset="0"/>
                          <a:ea typeface="Segoe UI" panose="020B0502040204020203" pitchFamily="34" charset="0"/>
                          <a:cs typeface="Segoe UI" panose="020B0502040204020203" pitchFamily="34" charset="0"/>
                        </a:rPr>
                        <a:t>impairment (creatinine clearance &lt;60 mL/min)</a:t>
                      </a:r>
                      <a:r>
                        <a:rPr lang="en-US" sz="1300" dirty="0">
                          <a:solidFill>
                            <a:schemeClr val="tx1"/>
                          </a:solidFill>
                          <a:latin typeface="Segoe UI" panose="020B0502040204020203" pitchFamily="34" charset="0"/>
                          <a:ea typeface="Segoe UI" panose="020B0502040204020203" pitchFamily="34" charset="0"/>
                          <a:cs typeface="Segoe UI" panose="020B0502040204020203" pitchFamily="34" charset="0"/>
                        </a:rPr>
                        <a:t>: start w/ ½ usual dosage</a:t>
                      </a:r>
                    </a:p>
                    <a:p>
                      <a:pPr marL="171450" indent="-171450">
                        <a:lnSpc>
                          <a:spcPct val="100000"/>
                        </a:lnSpc>
                        <a:spcBef>
                          <a:spcPts val="600"/>
                        </a:spcBef>
                        <a:buClr>
                          <a:schemeClr val="tx2"/>
                        </a:buClr>
                        <a:buSzPct val="100000"/>
                        <a:buFont typeface="Arial" panose="020B0604020202020204" pitchFamily="34" charset="0"/>
                        <a:buChar char="•"/>
                      </a:pPr>
                      <a:r>
                        <a:rPr lang="en-US" sz="1300" dirty="0">
                          <a:solidFill>
                            <a:schemeClr val="tx1"/>
                          </a:solidFill>
                          <a:latin typeface="Segoe UI" panose="020B0502040204020203" pitchFamily="34" charset="0"/>
                          <a:ea typeface="Segoe UI" panose="020B0502040204020203" pitchFamily="34" charset="0"/>
                          <a:cs typeface="Segoe UI" panose="020B0502040204020203" pitchFamily="34" charset="0"/>
                        </a:rPr>
                        <a:t>If needed,</a:t>
                      </a:r>
                      <a:r>
                        <a:rPr lang="en-US" sz="13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pediatric dose may be adjusted in 1 to 2 day intervals.</a:t>
                      </a:r>
                      <a:endParaRPr lang="en-US" sz="13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lnSpc>
                          <a:spcPct val="100000"/>
                        </a:lnSpc>
                        <a:spcBef>
                          <a:spcPts val="600"/>
                        </a:spcBef>
                        <a:buClr>
                          <a:schemeClr val="tx2"/>
                        </a:buClr>
                        <a:buSzPct val="100000"/>
                        <a:buFont typeface="Arial" panose="020B0604020202020204" pitchFamily="34" charset="0"/>
                        <a:buChar char="•"/>
                      </a:pPr>
                      <a:r>
                        <a:rPr lang="en-US" sz="1300" dirty="0">
                          <a:solidFill>
                            <a:schemeClr val="tx1"/>
                          </a:solidFill>
                          <a:latin typeface="Segoe UI" panose="020B0502040204020203" pitchFamily="34" charset="0"/>
                          <a:ea typeface="Segoe UI" panose="020B0502040204020203" pitchFamily="34" charset="0"/>
                          <a:cs typeface="Segoe UI" panose="020B0502040204020203" pitchFamily="34" charset="0"/>
                        </a:rPr>
                        <a:t>When a dose increase is clinically indicated, the total daily oxycodone dose  usually can be increased by 25% of the current daily dose.  	</a:t>
                      </a:r>
                    </a:p>
                  </a:txBody>
                  <a:tcPr marL="182880" marR="182880" marT="27432" marB="27432"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482301">
                <a:tc>
                  <a:txBody>
                    <a:bodyPr/>
                    <a:lstStyle/>
                    <a:p>
                      <a:pPr>
                        <a:lnSpc>
                          <a:spcPct val="100000"/>
                        </a:lnSpc>
                        <a:spcBef>
                          <a:spcPts val="600"/>
                        </a:spcBef>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IMPORTANT:</a:t>
                      </a:r>
                    </a:p>
                  </a:txBody>
                  <a:tcPr marL="182880" marR="182880" marT="27432" marB="27432" anchor="ctr">
                    <a:solidFill>
                      <a:schemeClr val="accent3"/>
                    </a:solidFill>
                  </a:tcPr>
                </a:tc>
                <a:tc>
                  <a:txBody>
                    <a:bodyPr/>
                    <a:lstStyle/>
                    <a:p>
                      <a:pPr marL="285750" indent="-285750">
                        <a:buFont typeface="Arial" panose="020B0604020202020204" pitchFamily="34" charset="0"/>
                        <a:buChar char="•"/>
                      </a:pPr>
                      <a:r>
                        <a:rPr lang="en-US" sz="1600" b="1" i="0" kern="1200" dirty="0">
                          <a:solidFill>
                            <a:srgbClr val="FF0000"/>
                          </a:solidFill>
                          <a:effectLst/>
                          <a:latin typeface="Segoe UI Light" panose="020B0502040204020203" pitchFamily="34" charset="0"/>
                          <a:ea typeface="+mn-ea"/>
                          <a:cs typeface="Segoe UI Light" panose="020B0502040204020203" pitchFamily="34" charset="0"/>
                        </a:rPr>
                        <a:t>Opioids are rarely indicated or used to treat pediatric patients with chronic pain.</a:t>
                      </a:r>
                    </a:p>
                    <a:p>
                      <a:pPr marL="285750" indent="-285750">
                        <a:buFont typeface="Arial" panose="020B0604020202020204" pitchFamily="34" charset="0"/>
                        <a:buChar char="•"/>
                      </a:pPr>
                      <a:r>
                        <a:rPr lang="en-US" sz="1600" b="1" i="0" kern="1200" dirty="0">
                          <a:solidFill>
                            <a:srgbClr val="FF0000"/>
                          </a:solidFill>
                          <a:effectLst/>
                          <a:latin typeface="Segoe UI Light" panose="020B0502040204020203" pitchFamily="34" charset="0"/>
                          <a:ea typeface="+mn-ea"/>
                          <a:cs typeface="Segoe UI Light" panose="020B0502040204020203" pitchFamily="34" charset="0"/>
                        </a:rPr>
                        <a:t>The recent FDA approval for this oxycodone formulation was NOT intended to increase prescribing or use of this drug in pediatric pain treatment.  Review the product information and adhere</a:t>
                      </a:r>
                      <a:r>
                        <a:rPr lang="en-US" sz="1600" b="1" i="0" kern="1200" baseline="0" dirty="0">
                          <a:solidFill>
                            <a:srgbClr val="FF0000"/>
                          </a:solidFill>
                          <a:effectLst/>
                          <a:latin typeface="Segoe UI Light" panose="020B0502040204020203" pitchFamily="34" charset="0"/>
                          <a:ea typeface="+mn-ea"/>
                          <a:cs typeface="Segoe UI Light" panose="020B0502040204020203" pitchFamily="34" charset="0"/>
                        </a:rPr>
                        <a:t> to best practices in the literature.</a:t>
                      </a:r>
                      <a:endParaRPr lang="en-US" sz="1600" b="1" i="0" kern="1200" dirty="0">
                        <a:solidFill>
                          <a:srgbClr val="FF0000"/>
                        </a:solidFill>
                        <a:effectLst/>
                        <a:latin typeface="Segoe UI Light" panose="020B0502040204020203" pitchFamily="34" charset="0"/>
                        <a:ea typeface="+mn-ea"/>
                        <a:cs typeface="Segoe UI Light" panose="020B0502040204020203" pitchFamily="34" charset="0"/>
                      </a:endParaRPr>
                    </a:p>
                  </a:txBody>
                  <a:tcPr marL="182880" marR="182880" marT="27432" marB="27432"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p:txBody>
          <a:bodyPr/>
          <a:lstStyle/>
          <a:p>
            <a:fld id="{AC93B9EA-9F07-41CA-8155-9C9A9F70FA14}" type="slidenum">
              <a:rPr lang="en-US" smtClean="0"/>
              <a:pPr/>
              <a:t>135</a:t>
            </a:fld>
            <a:r>
              <a:rPr lang="en-US" dirty="0"/>
              <a:t>   |   © CO*RE 2015 </a:t>
            </a:r>
          </a:p>
        </p:txBody>
      </p:sp>
      <p:pic>
        <p:nvPicPr>
          <p:cNvPr id="5" name="Picture 4"/>
          <p:cNvPicPr>
            <a:picLocks noChangeAspect="1"/>
          </p:cNvPicPr>
          <p:nvPr/>
        </p:nvPicPr>
        <p:blipFill>
          <a:blip r:embed="rId3"/>
          <a:stretch>
            <a:fillRect/>
          </a:stretch>
        </p:blipFill>
        <p:spPr>
          <a:xfrm>
            <a:off x="7950142" y="0"/>
            <a:ext cx="1193858" cy="673562"/>
          </a:xfrm>
          <a:prstGeom prst="rect">
            <a:avLst/>
          </a:prstGeom>
        </p:spPr>
      </p:pic>
      <p:sp>
        <p:nvSpPr>
          <p:cNvPr id="6" name="TextBox 5"/>
          <p:cNvSpPr txBox="1"/>
          <p:nvPr/>
        </p:nvSpPr>
        <p:spPr>
          <a:xfrm>
            <a:off x="457200" y="609600"/>
            <a:ext cx="5791200" cy="533400"/>
          </a:xfrm>
          <a:prstGeom prst="rect">
            <a:avLst/>
          </a:prstGeom>
          <a:noFill/>
        </p:spPr>
        <p:txBody>
          <a:bodyPr wrap="none" rtlCol="0">
            <a:noAutofit/>
          </a:bodyPr>
          <a:lstStyle/>
          <a:p>
            <a:r>
              <a:rPr lang="en-US" sz="2000" dirty="0">
                <a:solidFill>
                  <a:srgbClr val="3C7D88"/>
                </a:solidFill>
              </a:rPr>
              <a:t>ER Tablets 10mg, 15mg, 20,mg, 30mg, 40mg, 60mg and 80 mg </a:t>
            </a:r>
            <a:endParaRPr lang="en-US" sz="2000" dirty="0">
              <a:solidFill>
                <a:srgbClr val="3C7D88"/>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129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686800" cy="990600"/>
          </a:xfrm>
        </p:spPr>
        <p:txBody>
          <a:bodyPr/>
          <a:lstStyle/>
          <a:p>
            <a:pPr>
              <a:lnSpc>
                <a:spcPct val="85000"/>
              </a:lnSpc>
            </a:pPr>
            <a:r>
              <a:rPr lang="en-US" dirty="0"/>
              <a:t>Oxycodone Hydrochloride/Naloxone Hydrochloride (Targiniq 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1723881"/>
              </p:ext>
            </p:extLst>
          </p:nvPr>
        </p:nvGraphicFramePr>
        <p:xfrm>
          <a:off x="304800" y="1553210"/>
          <a:ext cx="8839200" cy="5060950"/>
        </p:xfrm>
        <a:graphic>
          <a:graphicData uri="http://schemas.openxmlformats.org/drawingml/2006/table">
            <a:tbl>
              <a:tblPr bandRow="1">
                <a:tableStyleId>{5C22544A-7EE6-4342-B048-85BDC9FD1C3A}</a:tableStyleId>
              </a:tblPr>
              <a:tblGrid>
                <a:gridCol w="1888718">
                  <a:extLst>
                    <a:ext uri="{9D8B030D-6E8A-4147-A177-3AD203B41FA5}">
                      <a16:colId xmlns:a16="http://schemas.microsoft.com/office/drawing/2014/main" xmlns="" val="20000"/>
                    </a:ext>
                  </a:extLst>
                </a:gridCol>
                <a:gridCol w="6950482">
                  <a:extLst>
                    <a:ext uri="{9D8B030D-6E8A-4147-A177-3AD203B41FA5}">
                      <a16:colId xmlns:a16="http://schemas.microsoft.com/office/drawing/2014/main" xmlns="" val="20001"/>
                    </a:ext>
                  </a:extLst>
                </a:gridCol>
              </a:tblGrid>
              <a:tr h="264314">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Dosing interval </a:t>
                      </a:r>
                    </a:p>
                  </a:txBody>
                  <a:tcPr marL="182880" marR="45720" anchor="ctr">
                    <a:solidFill>
                      <a:schemeClr val="accent1"/>
                    </a:solidFill>
                  </a:tcPr>
                </a:tc>
                <a:tc>
                  <a:txBody>
                    <a:bodyPr/>
                    <a:lstStyle/>
                    <a:p>
                      <a:pPr marL="171450" indent="-171450">
                        <a:lnSpc>
                          <a:spcPct val="95000"/>
                        </a:lnSpc>
                        <a:spcBef>
                          <a:spcPts val="400"/>
                        </a:spcBef>
                        <a:spcAft>
                          <a:spcPts val="100"/>
                        </a:spcAft>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Every 12 h</a:t>
                      </a:r>
                    </a:p>
                  </a:txBody>
                  <a:tcPr marR="0" anchor="ctr">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850200">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Key instructions </a:t>
                      </a:r>
                    </a:p>
                  </a:txBody>
                  <a:tcPr marL="182880" marR="45720" anchor="ctr">
                    <a:solidFill>
                      <a:schemeClr val="accent2"/>
                    </a:solidFill>
                  </a:tcPr>
                </a:tc>
                <a:tc>
                  <a:txBody>
                    <a:bodyPr/>
                    <a:lstStyle/>
                    <a:p>
                      <a:pPr marL="171450" indent="-171450">
                        <a:lnSpc>
                          <a:spcPct val="95000"/>
                        </a:lnSpc>
                        <a:spcBef>
                          <a:spcPts val="400"/>
                        </a:spcBef>
                        <a:spcAft>
                          <a:spcPts val="100"/>
                        </a:spcAft>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Opioid-naïve</a:t>
                      </a: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patients: initiate treatment w/ 10mg/5mg every 12 h</a:t>
                      </a:r>
                    </a:p>
                    <a:p>
                      <a:pPr marL="171450" indent="-171450">
                        <a:lnSpc>
                          <a:spcPct val="95000"/>
                        </a:lnSpc>
                        <a:spcBef>
                          <a:spcPts val="400"/>
                        </a:spcBef>
                        <a:spcAft>
                          <a:spcPts val="100"/>
                        </a:spcAft>
                        <a:buClr>
                          <a:schemeClr val="tx2"/>
                        </a:buClr>
                        <a:buSzPct val="100000"/>
                        <a:buFont typeface="Arial" panose="020B0604020202020204" pitchFamily="34" charset="0"/>
                        <a:buChar char="•"/>
                      </a:pP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Titrate using min of 1-2 d intervals</a:t>
                      </a:r>
                    </a:p>
                    <a:p>
                      <a:pPr marL="171450" indent="-171450">
                        <a:lnSpc>
                          <a:spcPct val="95000"/>
                        </a:lnSpc>
                        <a:spcBef>
                          <a:spcPts val="400"/>
                        </a:spcBef>
                        <a:spcAft>
                          <a:spcPts val="100"/>
                        </a:spcAft>
                        <a:buClr>
                          <a:schemeClr val="tx2"/>
                        </a:buClr>
                        <a:buSzPct val="100000"/>
                        <a:buFont typeface="Arial" panose="020B0604020202020204" pitchFamily="34" charset="0"/>
                        <a:buChar char="•"/>
                      </a:pP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Do not exceed 80 mg/40 mg total daily dose (40 mg/20 mg q12h)</a:t>
                      </a:r>
                    </a:p>
                    <a:p>
                      <a:pPr marL="171450" indent="-171450">
                        <a:lnSpc>
                          <a:spcPct val="95000"/>
                        </a:lnSpc>
                        <a:spcBef>
                          <a:spcPts val="400"/>
                        </a:spcBef>
                        <a:spcAft>
                          <a:spcPts val="100"/>
                        </a:spcAft>
                        <a:buClr>
                          <a:schemeClr val="tx2"/>
                        </a:buClr>
                        <a:buSzPct val="100000"/>
                        <a:buFont typeface="Arial" panose="020B0604020202020204" pitchFamily="34" charset="0"/>
                        <a:buChar char="•"/>
                      </a:pP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May be taken w/ or without food</a:t>
                      </a:r>
                    </a:p>
                    <a:p>
                      <a:pPr marL="171450" indent="-171450">
                        <a:lnSpc>
                          <a:spcPct val="95000"/>
                        </a:lnSpc>
                        <a:spcBef>
                          <a:spcPts val="400"/>
                        </a:spcBef>
                        <a:spcAft>
                          <a:spcPts val="100"/>
                        </a:spcAft>
                        <a:buClr>
                          <a:schemeClr val="tx2"/>
                        </a:buClr>
                        <a:buSzPct val="100000"/>
                        <a:buFont typeface="Arial" panose="020B0604020202020204" pitchFamily="34" charset="0"/>
                        <a:buChar char="•"/>
                      </a:pP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Swallow whole. Do not chew, crush, split, or dissolve: this will release oxycodone (possible fatal overdose) &amp; naloxone (possible withdrawal)</a:t>
                      </a:r>
                    </a:p>
                    <a:p>
                      <a:pPr marL="171450" indent="-171450">
                        <a:lnSpc>
                          <a:spcPct val="95000"/>
                        </a:lnSpc>
                        <a:spcBef>
                          <a:spcPts val="400"/>
                        </a:spcBef>
                        <a:spcAft>
                          <a:spcPts val="100"/>
                        </a:spcAft>
                        <a:buClr>
                          <a:schemeClr val="tx2"/>
                        </a:buClr>
                        <a:buSzPct val="100000"/>
                        <a:buFont typeface="Arial" panose="020B0604020202020204" pitchFamily="34" charset="0"/>
                        <a:buChar char="•"/>
                      </a:pP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Hepatic impairment: contraindicated in moderate-severe impairment. In patients w/ mild impairment, start </a:t>
                      </a: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w/ ⅓-½ usual dosage</a:t>
                      </a:r>
                    </a:p>
                    <a:p>
                      <a:pPr marL="171450" marR="0" indent="-171450" algn="l" defTabSz="914400" rtl="0" eaLnBrk="1" fontAlgn="auto" latinLnBrk="0" hangingPunct="1">
                        <a:lnSpc>
                          <a:spcPct val="95000"/>
                        </a:lnSpc>
                        <a:spcBef>
                          <a:spcPts val="400"/>
                        </a:spcBef>
                        <a:spcAft>
                          <a:spcPts val="100"/>
                        </a:spcAft>
                        <a:buClr>
                          <a:schemeClr val="tx2"/>
                        </a:buClr>
                        <a:buSzPct val="100000"/>
                        <a:buFont typeface="Arial" panose="020B0604020202020204" pitchFamily="34" charset="0"/>
                        <a:buChar char="•"/>
                        <a:tabLst/>
                        <a:defRPr/>
                      </a:pPr>
                      <a:r>
                        <a:rPr lang="en-US" sz="1500" spc="0" dirty="0">
                          <a:solidFill>
                            <a:schemeClr val="tx1"/>
                          </a:solidFill>
                          <a:latin typeface="Segoe UI" panose="020B0502040204020203" pitchFamily="34" charset="0"/>
                          <a:ea typeface="Segoe UI" panose="020B0502040204020203" pitchFamily="34" charset="0"/>
                          <a:cs typeface="Segoe UI" panose="020B0502040204020203" pitchFamily="34" charset="0"/>
                        </a:rPr>
                        <a:t>Renal impairment</a:t>
                      </a:r>
                      <a:r>
                        <a:rPr lang="en-US" sz="1500" spc="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(creatinine clearance &lt;60 mL/min): start </a:t>
                      </a:r>
                      <a:r>
                        <a:rPr lang="en-US" sz="1500" spc="0" dirty="0">
                          <a:solidFill>
                            <a:schemeClr val="tx1"/>
                          </a:solidFill>
                          <a:latin typeface="Segoe UI" panose="020B0502040204020203" pitchFamily="34" charset="0"/>
                          <a:ea typeface="Segoe UI" panose="020B0502040204020203" pitchFamily="34" charset="0"/>
                          <a:cs typeface="Segoe UI" panose="020B0502040204020203" pitchFamily="34" charset="0"/>
                        </a:rPr>
                        <a:t>w/ ½ usual dosage</a:t>
                      </a:r>
                    </a:p>
                  </a:txBody>
                  <a:tcPr marR="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87948">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Drug interactions </a:t>
                      </a:r>
                    </a:p>
                  </a:txBody>
                  <a:tcPr marL="182880" marR="45720" anchor="ctr">
                    <a:solidFill>
                      <a:schemeClr val="accent3"/>
                    </a:solidFill>
                  </a:tcPr>
                </a:tc>
                <a:tc>
                  <a:txBody>
                    <a:bodyPr/>
                    <a:lstStyle/>
                    <a:p>
                      <a:pPr marL="171450" indent="-171450">
                        <a:lnSpc>
                          <a:spcPct val="95000"/>
                        </a:lnSpc>
                        <a:spcBef>
                          <a:spcPts val="600"/>
                        </a:spcBef>
                        <a:spcAft>
                          <a:spcPts val="100"/>
                        </a:spcAft>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CYP3A4 inhibitors may increase oxycodone exposure</a:t>
                      </a:r>
                    </a:p>
                    <a:p>
                      <a:pPr marL="171450" indent="-171450">
                        <a:lnSpc>
                          <a:spcPct val="95000"/>
                        </a:lnSpc>
                        <a:spcBef>
                          <a:spcPts val="600"/>
                        </a:spcBef>
                        <a:spcAft>
                          <a:spcPts val="100"/>
                        </a:spcAft>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CYP3A4 inducers may decrease oxycodone exposure </a:t>
                      </a:r>
                    </a:p>
                  </a:txBody>
                  <a:tcPr marR="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64314">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Opioid-tolerant</a:t>
                      </a:r>
                    </a:p>
                  </a:txBody>
                  <a:tcPr marL="182880" marR="45720" anchor="ctr">
                    <a:solidFill>
                      <a:schemeClr val="accent4"/>
                    </a:solidFill>
                  </a:tcPr>
                </a:tc>
                <a:tc>
                  <a:txBody>
                    <a:bodyPr/>
                    <a:lstStyle/>
                    <a:p>
                      <a:pPr marL="171450" indent="-171450" defTabSz="228600">
                        <a:lnSpc>
                          <a:spcPct val="95000"/>
                        </a:lnSpc>
                        <a:spcBef>
                          <a:spcPts val="400"/>
                        </a:spcBef>
                        <a:spcAft>
                          <a:spcPts val="100"/>
                        </a:spcAft>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Single dose &gt;40 mg/20 mg or total daily</a:t>
                      </a: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dose of 80 mg/40 mg for opioid-tolerant patients only</a:t>
                      </a:r>
                      <a:endPar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R="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22188">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Product-specific safety</a:t>
                      </a:r>
                      <a:r>
                        <a:rPr lang="en-US" sz="1600" b="1"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concerns</a:t>
                      </a:r>
                      <a:endPar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82880" marR="45720" anchor="ctr">
                    <a:solidFill>
                      <a:schemeClr val="accent5"/>
                    </a:solidFill>
                  </a:tcPr>
                </a:tc>
                <a:tc>
                  <a:txBody>
                    <a:bodyPr/>
                    <a:lstStyle/>
                    <a:p>
                      <a:pPr marL="171450" marR="0" lvl="0" indent="-171450" algn="l" defTabSz="914400" rtl="0" eaLnBrk="1" fontAlgn="auto" latinLnBrk="0" hangingPunct="1">
                        <a:lnSpc>
                          <a:spcPct val="95000"/>
                        </a:lnSpc>
                        <a:spcBef>
                          <a:spcPts val="400"/>
                        </a:spcBef>
                        <a:spcAft>
                          <a:spcPts val="100"/>
                        </a:spcAft>
                        <a:buClr>
                          <a:schemeClr val="tx2"/>
                        </a:buClr>
                        <a:buSzPct val="100000"/>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Contraindicated in patients w/ moderate-severe hepatic impairment</a:t>
                      </a:r>
                    </a:p>
                  </a:txBody>
                  <a:tcPr marR="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10733">
                <a:tc>
                  <a:txBody>
                    <a:bodyPr/>
                    <a:lstStyle/>
                    <a:p>
                      <a:pPr>
                        <a:lnSpc>
                          <a:spcPct val="100000"/>
                        </a:lnSpc>
                      </a:pPr>
                      <a:r>
                        <a:rPr lang="en-US" sz="1600" b="1"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Relative potency: oral morphine </a:t>
                      </a:r>
                    </a:p>
                  </a:txBody>
                  <a:tcPr marL="182880" marR="45720" anchor="ctr">
                    <a:solidFill>
                      <a:schemeClr val="tx2"/>
                    </a:solidFill>
                  </a:tcPr>
                </a:tc>
                <a:tc>
                  <a:txBody>
                    <a:bodyPr/>
                    <a:lstStyle/>
                    <a:p>
                      <a:pPr marL="171450" marR="0" lvl="0" indent="-171450" algn="l" defTabSz="914400" rtl="0" eaLnBrk="1" fontAlgn="auto" latinLnBrk="0" hangingPunct="1">
                        <a:lnSpc>
                          <a:spcPct val="95000"/>
                        </a:lnSpc>
                        <a:spcBef>
                          <a:spcPts val="400"/>
                        </a:spcBef>
                        <a:spcAft>
                          <a:spcPts val="100"/>
                        </a:spcAft>
                        <a:buClr>
                          <a:schemeClr val="tx2"/>
                        </a:buClr>
                        <a:buSzPct val="100000"/>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See individual PI for conversion recommendations from prior opioids</a:t>
                      </a:r>
                    </a:p>
                  </a:txBody>
                  <a:tcPr marR="0" anchor="ctr">
                    <a:lnT w="12700" cap="flat" cmpd="sng" algn="ctr">
                      <a:solidFill>
                        <a:schemeClr val="tx1">
                          <a:lumMod val="50000"/>
                          <a:lumOff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2"/>
          </p:nvPr>
        </p:nvSpPr>
        <p:spPr/>
        <p:txBody>
          <a:bodyPr/>
          <a:lstStyle/>
          <a:p>
            <a:fld id="{AC93B9EA-9F07-41CA-8155-9C9A9F70FA14}" type="slidenum">
              <a:rPr lang="en-US" smtClean="0">
                <a:solidFill>
                  <a:prstClr val="white">
                    <a:lumMod val="65000"/>
                  </a:prstClr>
                </a:solidFill>
              </a:rPr>
              <a:pPr/>
              <a:t>136</a:t>
            </a:fld>
            <a:r>
              <a:rPr lang="en-US" dirty="0">
                <a:solidFill>
                  <a:prstClr val="white">
                    <a:lumMod val="65000"/>
                  </a:prstClr>
                </a:solidFill>
              </a:rPr>
              <a:t>   |   © CO*RE 2015 </a:t>
            </a:r>
          </a:p>
        </p:txBody>
      </p:sp>
      <p:sp>
        <p:nvSpPr>
          <p:cNvPr id="5" name="TextBox 4"/>
          <p:cNvSpPr txBox="1"/>
          <p:nvPr/>
        </p:nvSpPr>
        <p:spPr>
          <a:xfrm>
            <a:off x="1371600" y="1219200"/>
            <a:ext cx="5791200" cy="304800"/>
          </a:xfrm>
          <a:prstGeom prst="rect">
            <a:avLst/>
          </a:prstGeom>
          <a:noFill/>
        </p:spPr>
        <p:txBody>
          <a:bodyPr wrap="none" rtlCol="0">
            <a:noAutofit/>
          </a:bodyPr>
          <a:lstStyle/>
          <a:p>
            <a:endParaRPr lang="en-US" dirty="0">
              <a:latin typeface="Segoe UI" pitchFamily="34" charset="0"/>
              <a:ea typeface="Segoe UI" pitchFamily="34" charset="0"/>
              <a:cs typeface="Segoe UI" pitchFamily="34" charset="0"/>
            </a:endParaRPr>
          </a:p>
        </p:txBody>
      </p:sp>
      <p:sp>
        <p:nvSpPr>
          <p:cNvPr id="6" name="TextBox 5"/>
          <p:cNvSpPr txBox="1"/>
          <p:nvPr/>
        </p:nvSpPr>
        <p:spPr>
          <a:xfrm>
            <a:off x="3581400" y="1066800"/>
            <a:ext cx="5562600" cy="457200"/>
          </a:xfrm>
          <a:prstGeom prst="rect">
            <a:avLst/>
          </a:prstGeom>
          <a:noFill/>
        </p:spPr>
        <p:txBody>
          <a:bodyPr wrap="none" rtlCol="0">
            <a:noAutofit/>
          </a:bodyPr>
          <a:lstStyle/>
          <a:p>
            <a:r>
              <a:rPr lang="en-US" dirty="0">
                <a:solidFill>
                  <a:srgbClr val="3C7D88"/>
                </a:solidFill>
                <a:latin typeface="Segoe UI" pitchFamily="34" charset="0"/>
                <a:ea typeface="Segoe UI" pitchFamily="34" charset="0"/>
                <a:cs typeface="Segoe UI" pitchFamily="34" charset="0"/>
              </a:rPr>
              <a:t>ER Tablets 10 mg/5mg, 20 mg/10 mg, 40 mg/20 mg</a:t>
            </a:r>
          </a:p>
        </p:txBody>
      </p:sp>
    </p:spTree>
    <p:extLst>
      <p:ext uri="{BB962C8B-B14F-4D97-AF65-F5344CB8AC3E}">
        <p14:creationId xmlns:p14="http://schemas.microsoft.com/office/powerpoint/2010/main" val="224246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pPr>
              <a:lnSpc>
                <a:spcPct val="95000"/>
              </a:lnSpc>
            </a:pPr>
            <a:r>
              <a:rPr lang="en-US" dirty="0"/>
              <a:t>Hydrocodone </a:t>
            </a:r>
            <a:r>
              <a:rPr lang="en-US" dirty="0" err="1"/>
              <a:t>Bitartrate</a:t>
            </a:r>
            <a:r>
              <a:rPr lang="en-US" dirty="0"/>
              <a:t> (Zohydro 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4868611"/>
              </p:ext>
            </p:extLst>
          </p:nvPr>
        </p:nvGraphicFramePr>
        <p:xfrm>
          <a:off x="457200" y="1676400"/>
          <a:ext cx="8229600" cy="4367008"/>
        </p:xfrm>
        <a:graphic>
          <a:graphicData uri="http://schemas.openxmlformats.org/drawingml/2006/table">
            <a:tbl>
              <a:tblPr bandRow="1">
                <a:tableStyleId>{5C22544A-7EE6-4342-B048-85BDC9FD1C3A}</a:tableStyleId>
              </a:tblPr>
              <a:tblGrid>
                <a:gridCol w="2057400">
                  <a:extLst>
                    <a:ext uri="{9D8B030D-6E8A-4147-A177-3AD203B41FA5}">
                      <a16:colId xmlns:a16="http://schemas.microsoft.com/office/drawing/2014/main" xmlns="" val="20000"/>
                    </a:ext>
                  </a:extLst>
                </a:gridCol>
                <a:gridCol w="6172200">
                  <a:extLst>
                    <a:ext uri="{9D8B030D-6E8A-4147-A177-3AD203B41FA5}">
                      <a16:colId xmlns:a16="http://schemas.microsoft.com/office/drawing/2014/main" xmlns="" val="20001"/>
                    </a:ext>
                  </a:extLst>
                </a:gridCol>
              </a:tblGrid>
              <a:tr h="264314">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Dosing interval </a:t>
                      </a:r>
                    </a:p>
                  </a:txBody>
                  <a:tcPr marL="182880" marR="182880" anchor="ctr">
                    <a:solidFill>
                      <a:schemeClr val="accent1"/>
                    </a:solidFill>
                  </a:tcPr>
                </a:tc>
                <a:tc>
                  <a:txBody>
                    <a:bodyPr/>
                    <a:lstStyle/>
                    <a:p>
                      <a:pPr marL="171450" indent="-171450">
                        <a:lnSpc>
                          <a:spcPct val="100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Every 12 h</a:t>
                      </a:r>
                    </a:p>
                  </a:txBody>
                  <a:tcPr marL="182880" marR="182880" anchor="ctr">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948168">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Key instructions </a:t>
                      </a:r>
                    </a:p>
                  </a:txBody>
                  <a:tcPr marL="182880" marR="182880" anchor="ctr">
                    <a:solidFill>
                      <a:schemeClr val="accent2"/>
                    </a:solidFill>
                  </a:tcPr>
                </a:tc>
                <a:tc>
                  <a:txBody>
                    <a:bodyPr/>
                    <a:lstStyle/>
                    <a:p>
                      <a:pPr marL="171450" indent="-171450">
                        <a:lnSpc>
                          <a:spcPct val="100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Initial dose in opioid non-tolerant</a:t>
                      </a: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patient is 10 mg</a:t>
                      </a:r>
                    </a:p>
                    <a:p>
                      <a:pPr marL="171450" indent="-171450">
                        <a:lnSpc>
                          <a:spcPct val="100000"/>
                        </a:lnSpc>
                        <a:spcBef>
                          <a:spcPts val="400"/>
                        </a:spcBef>
                        <a:buClr>
                          <a:schemeClr val="tx2"/>
                        </a:buClr>
                        <a:buSzPct val="100000"/>
                        <a:buFont typeface="Arial" panose="020B0604020202020204" pitchFamily="34" charset="0"/>
                        <a:buChar char="•"/>
                      </a:pP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Titrate in increments of 10 mg using a min of 3-7 d intervals</a:t>
                      </a:r>
                    </a:p>
                    <a:p>
                      <a:pPr marL="171450" indent="-171450">
                        <a:lnSpc>
                          <a:spcPct val="100000"/>
                        </a:lnSpc>
                        <a:spcBef>
                          <a:spcPts val="400"/>
                        </a:spcBef>
                        <a:buClr>
                          <a:schemeClr val="tx2"/>
                        </a:buClr>
                        <a:buSzPct val="100000"/>
                        <a:buFont typeface="Arial" panose="020B0604020202020204" pitchFamily="34" charset="0"/>
                        <a:buChar char="•"/>
                      </a:pP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Swallow capsules whole (do not chew, crush, or dissolve)</a:t>
                      </a:r>
                      <a:endPar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881048">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Drug interactions </a:t>
                      </a:r>
                    </a:p>
                  </a:txBody>
                  <a:tcPr marL="182880" marR="182880" anchor="ctr">
                    <a:solidFill>
                      <a:schemeClr val="accent3"/>
                    </a:solidFill>
                  </a:tcPr>
                </a:tc>
                <a:tc>
                  <a:txBody>
                    <a:bodyPr/>
                    <a:lstStyle/>
                    <a:p>
                      <a:pPr marL="171450" indent="-171450">
                        <a:lnSpc>
                          <a:spcPct val="100000"/>
                        </a:lnSpc>
                        <a:spcBef>
                          <a:spcPts val="400"/>
                        </a:spcBef>
                        <a:buClr>
                          <a:schemeClr val="tx2"/>
                        </a:buClr>
                        <a:buSzPct val="100000"/>
                        <a:buFont typeface="Arial" panose="020B0604020202020204" pitchFamily="34" charset="0"/>
                        <a:buChar char="•"/>
                        <a:tabLst/>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Alcoholic beverages or medications containing alcohol may result in rapid release &amp;</a:t>
                      </a: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absorption of a potentially fatal dose of hydrocodone</a:t>
                      </a:r>
                    </a:p>
                    <a:p>
                      <a:pPr marL="171450" indent="-171450">
                        <a:lnSpc>
                          <a:spcPct val="95000"/>
                        </a:lnSpc>
                        <a:spcBef>
                          <a:spcPts val="600"/>
                        </a:spcBef>
                        <a:spcAft>
                          <a:spcPts val="100"/>
                        </a:spcAft>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CYP3A4 inhibitors may increase hydrocodone exposure</a:t>
                      </a:r>
                    </a:p>
                    <a:p>
                      <a:pPr marL="171450" indent="-171450">
                        <a:lnSpc>
                          <a:spcPct val="95000"/>
                        </a:lnSpc>
                        <a:spcBef>
                          <a:spcPts val="600"/>
                        </a:spcBef>
                        <a:spcAft>
                          <a:spcPts val="100"/>
                        </a:spcAft>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CYP3A4 inducers may decrease hydrocodone exposure </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64314">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Opioid-tolerant</a:t>
                      </a:r>
                    </a:p>
                  </a:txBody>
                  <a:tcPr marL="182880" marR="182880" anchor="ctr">
                    <a:solidFill>
                      <a:schemeClr val="accent4"/>
                    </a:solidFill>
                  </a:tcPr>
                </a:tc>
                <a:tc>
                  <a:txBody>
                    <a:bodyPr/>
                    <a:lstStyle/>
                    <a:p>
                      <a:pPr marL="171450" indent="-171450" defTabSz="228600">
                        <a:lnSpc>
                          <a:spcPct val="100000"/>
                        </a:lnSpc>
                        <a:spcBef>
                          <a:spcPts val="400"/>
                        </a:spcBef>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Single dose &gt;40 mg or total daily dose &gt;80 mg for</a:t>
                      </a: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use in </a:t>
                      </a:r>
                      <a:b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opioid-tolerant patients only</a:t>
                      </a:r>
                      <a:endPar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96591">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Product-specific safety</a:t>
                      </a:r>
                      <a:r>
                        <a:rPr lang="en-US" sz="1600" b="1"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concerns</a:t>
                      </a:r>
                      <a:endPar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82880" marR="182880" anchor="ctr">
                    <a:solidFill>
                      <a:schemeClr val="accent5"/>
                    </a:solidFill>
                  </a:tcPr>
                </a:tc>
                <a:tc>
                  <a:txBody>
                    <a:bodyPr/>
                    <a:lstStyle/>
                    <a:p>
                      <a:pPr marL="171450" marR="0" lvl="0" indent="-171450" algn="l" defTabSz="914400" rtl="0" eaLnBrk="1" fontAlgn="auto" latinLnBrk="0" hangingPunct="1">
                        <a:lnSpc>
                          <a:spcPct val="100000"/>
                        </a:lnSpc>
                        <a:spcBef>
                          <a:spcPts val="400"/>
                        </a:spcBef>
                        <a:spcAft>
                          <a:spcPts val="0"/>
                        </a:spcAft>
                        <a:buClr>
                          <a:schemeClr val="tx2"/>
                        </a:buClr>
                        <a:buSzPct val="100000"/>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None</a:t>
                      </a:r>
                    </a:p>
                  </a:txBody>
                  <a:tcPr marL="182880" marR="18288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10733">
                <a:tc>
                  <a:txBody>
                    <a:bodyPr/>
                    <a:lstStyle/>
                    <a:p>
                      <a:pPr>
                        <a:lnSpc>
                          <a:spcPct val="100000"/>
                        </a:lnSpc>
                      </a:pPr>
                      <a:r>
                        <a:rPr lang="en-US" sz="1600" b="1"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Relative potency: oral morphine </a:t>
                      </a:r>
                    </a:p>
                  </a:txBody>
                  <a:tcPr marL="182880" marR="182880" anchor="ctr">
                    <a:solidFill>
                      <a:schemeClr val="tx2"/>
                    </a:solidFill>
                  </a:tcPr>
                </a:tc>
                <a:tc>
                  <a:txBody>
                    <a:bodyPr/>
                    <a:lstStyle/>
                    <a:p>
                      <a:pPr marL="171450" marR="0" lvl="0" indent="-171450" algn="l" defTabSz="914400" rtl="0" eaLnBrk="1" fontAlgn="auto" latinLnBrk="0" hangingPunct="1">
                        <a:lnSpc>
                          <a:spcPct val="100000"/>
                        </a:lnSpc>
                        <a:spcBef>
                          <a:spcPts val="400"/>
                        </a:spcBef>
                        <a:spcAft>
                          <a:spcPts val="0"/>
                        </a:spcAft>
                        <a:buClr>
                          <a:schemeClr val="tx2"/>
                        </a:buClr>
                        <a:buSzPct val="100000"/>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Approximately 1.5:1 oral morphine to hydrocodone oral dose ratio</a:t>
                      </a:r>
                    </a:p>
                  </a:txBody>
                  <a:tcPr marL="182880" marR="182880" anchor="ctr">
                    <a:lnT w="12700" cap="flat" cmpd="sng" algn="ctr">
                      <a:solidFill>
                        <a:schemeClr val="tx1">
                          <a:lumMod val="50000"/>
                          <a:lumOff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2"/>
          </p:nvPr>
        </p:nvSpPr>
        <p:spPr/>
        <p:txBody>
          <a:bodyPr/>
          <a:lstStyle/>
          <a:p>
            <a:fld id="{AC93B9EA-9F07-41CA-8155-9C9A9F70FA14}" type="slidenum">
              <a:rPr lang="en-US" smtClean="0">
                <a:solidFill>
                  <a:prstClr val="white">
                    <a:lumMod val="65000"/>
                  </a:prstClr>
                </a:solidFill>
              </a:rPr>
              <a:pPr/>
              <a:t>137</a:t>
            </a:fld>
            <a:r>
              <a:rPr lang="en-US" dirty="0">
                <a:solidFill>
                  <a:prstClr val="white">
                    <a:lumMod val="65000"/>
                  </a:prstClr>
                </a:solidFill>
              </a:rPr>
              <a:t>   |   © CO*RE 2015</a:t>
            </a:r>
          </a:p>
        </p:txBody>
      </p:sp>
      <p:sp>
        <p:nvSpPr>
          <p:cNvPr id="5" name="TextBox 4"/>
          <p:cNvSpPr txBox="1"/>
          <p:nvPr/>
        </p:nvSpPr>
        <p:spPr>
          <a:xfrm>
            <a:off x="1066800" y="838200"/>
            <a:ext cx="7010400" cy="533400"/>
          </a:xfrm>
          <a:prstGeom prst="rect">
            <a:avLst/>
          </a:prstGeom>
          <a:noFill/>
        </p:spPr>
        <p:txBody>
          <a:bodyPr wrap="none" rtlCol="0">
            <a:noAutofit/>
          </a:bodyPr>
          <a:lstStyle/>
          <a:p>
            <a:r>
              <a:rPr lang="en-US" sz="2000" dirty="0">
                <a:solidFill>
                  <a:srgbClr val="3C7D88"/>
                </a:solidFill>
                <a:latin typeface="Segoe UI" pitchFamily="34" charset="0"/>
                <a:ea typeface="Segoe UI" pitchFamily="34" charset="0"/>
                <a:cs typeface="Segoe UI" pitchFamily="34" charset="0"/>
              </a:rPr>
              <a:t>ER Capsules 10 mg, 15 mg, 20 mg, 30 mg, 40 mg, 50 mg</a:t>
            </a:r>
          </a:p>
        </p:txBody>
      </p:sp>
    </p:spTree>
    <p:extLst>
      <p:ext uri="{BB962C8B-B14F-4D97-AF65-F5344CB8AC3E}">
        <p14:creationId xmlns:p14="http://schemas.microsoft.com/office/powerpoint/2010/main" val="258220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990600"/>
          </a:xfrm>
        </p:spPr>
        <p:txBody>
          <a:bodyPr/>
          <a:lstStyle/>
          <a:p>
            <a:pPr>
              <a:lnSpc>
                <a:spcPct val="85000"/>
              </a:lnSpc>
            </a:pPr>
            <a:r>
              <a:rPr lang="en-US" dirty="0" err="1"/>
              <a:t>Naloxone</a:t>
            </a:r>
            <a:r>
              <a:rPr lang="en-US" dirty="0"/>
              <a:t> (</a:t>
            </a:r>
            <a:r>
              <a:rPr lang="en-US" dirty="0" err="1"/>
              <a:t>Narcan</a:t>
            </a:r>
            <a:r>
              <a:rPr lang="en-US" dirty="0"/>
              <a:t>)</a:t>
            </a:r>
          </a:p>
        </p:txBody>
      </p:sp>
      <p:graphicFrame>
        <p:nvGraphicFramePr>
          <p:cNvPr id="4" name="Content Placeholder 3"/>
          <p:cNvGraphicFramePr>
            <a:graphicFrameLocks noGrp="1"/>
          </p:cNvGraphicFramePr>
          <p:nvPr>
            <p:ph idx="1"/>
            <p:extLst/>
          </p:nvPr>
        </p:nvGraphicFramePr>
        <p:xfrm>
          <a:off x="304800" y="1371600"/>
          <a:ext cx="8839200" cy="4593590"/>
        </p:xfrm>
        <a:graphic>
          <a:graphicData uri="http://schemas.openxmlformats.org/drawingml/2006/table">
            <a:tbl>
              <a:tblPr bandRow="1">
                <a:tableStyleId>{5C22544A-7EE6-4342-B048-85BDC9FD1C3A}</a:tableStyleId>
              </a:tblPr>
              <a:tblGrid>
                <a:gridCol w="1888718">
                  <a:extLst>
                    <a:ext uri="{9D8B030D-6E8A-4147-A177-3AD203B41FA5}">
                      <a16:colId xmlns:a16="http://schemas.microsoft.com/office/drawing/2014/main" xmlns="" val="20000"/>
                    </a:ext>
                  </a:extLst>
                </a:gridCol>
                <a:gridCol w="6950482">
                  <a:extLst>
                    <a:ext uri="{9D8B030D-6E8A-4147-A177-3AD203B41FA5}">
                      <a16:colId xmlns:a16="http://schemas.microsoft.com/office/drawing/2014/main" xmlns="" val="20001"/>
                    </a:ext>
                  </a:extLst>
                </a:gridCol>
              </a:tblGrid>
              <a:tr h="589280">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Dosing interval </a:t>
                      </a:r>
                    </a:p>
                  </a:txBody>
                  <a:tcPr marL="182880" marR="45720" anchor="ctr">
                    <a:solidFill>
                      <a:schemeClr val="accent1"/>
                    </a:solidFill>
                  </a:tcPr>
                </a:tc>
                <a:tc>
                  <a:txBody>
                    <a:bodyPr/>
                    <a:lstStyle/>
                    <a:p>
                      <a:pPr marL="171450" indent="-171450">
                        <a:lnSpc>
                          <a:spcPct val="95000"/>
                        </a:lnSpc>
                        <a:spcBef>
                          <a:spcPts val="400"/>
                        </a:spcBef>
                        <a:spcAft>
                          <a:spcPts val="100"/>
                        </a:spcAft>
                        <a:buClr>
                          <a:schemeClr val="tx2"/>
                        </a:buClr>
                        <a:buSzPct val="100000"/>
                        <a:buFont typeface="Arial" panose="020B0604020202020204" pitchFamily="34" charset="0"/>
                        <a:buChar char="•"/>
                      </a:pP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IM or SQ: onset 2-5 minutes, duration &gt;45 min</a:t>
                      </a:r>
                    </a:p>
                    <a:p>
                      <a:pPr marL="171450" indent="-171450">
                        <a:lnSpc>
                          <a:spcPct val="95000"/>
                        </a:lnSpc>
                        <a:spcBef>
                          <a:spcPts val="400"/>
                        </a:spcBef>
                        <a:spcAft>
                          <a:spcPts val="100"/>
                        </a:spcAft>
                        <a:buClr>
                          <a:schemeClr val="tx2"/>
                        </a:buClr>
                        <a:buSzPct val="100000"/>
                        <a:buFont typeface="Arial" panose="020B0604020202020204" pitchFamily="34" charset="0"/>
                        <a:buChar char="•"/>
                      </a:pP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IV: onset 1-2 min, duration 45 minutes</a:t>
                      </a:r>
                    </a:p>
                    <a:p>
                      <a:pPr marL="171450" marR="0" indent="-171450" algn="l" defTabSz="914400" rtl="0" eaLnBrk="1" fontAlgn="auto" latinLnBrk="0" hangingPunct="1">
                        <a:lnSpc>
                          <a:spcPct val="95000"/>
                        </a:lnSpc>
                        <a:spcBef>
                          <a:spcPts val="400"/>
                        </a:spcBef>
                        <a:spcAft>
                          <a:spcPts val="100"/>
                        </a:spcAft>
                        <a:buClr>
                          <a:schemeClr val="tx2"/>
                        </a:buClr>
                        <a:buSzPct val="100000"/>
                        <a:buFont typeface="Arial" panose="020B0604020202020204" pitchFamily="34" charset="0"/>
                        <a:buChar char="•"/>
                        <a:tabLst/>
                        <a:defRPr/>
                      </a:pPr>
                      <a:r>
                        <a:rPr lang="en-US" sz="1500" baseline="0">
                          <a:solidFill>
                            <a:schemeClr val="tx1"/>
                          </a:solidFill>
                          <a:latin typeface="Segoe UI" panose="020B0502040204020203" pitchFamily="34" charset="0"/>
                          <a:ea typeface="Segoe UI" panose="020B0502040204020203" pitchFamily="34" charset="0"/>
                          <a:cs typeface="Segoe UI" panose="020B0502040204020203" pitchFamily="34" charset="0"/>
                        </a:rPr>
                        <a:t>IN: onset 2-3 min, duration ~ 2 hours</a:t>
                      </a:r>
                      <a:endParaRPr lang="en-US" sz="150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R="0" anchor="ctr">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468120">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Key instructions </a:t>
                      </a:r>
                    </a:p>
                  </a:txBody>
                  <a:tcPr marL="182880" marR="45720" anchor="ctr">
                    <a:solidFill>
                      <a:schemeClr val="accent2"/>
                    </a:solidFill>
                  </a:tcPr>
                </a:tc>
                <a:tc>
                  <a:txBody>
                    <a:bodyPr/>
                    <a:lstStyle/>
                    <a:p>
                      <a:pPr marL="171450" indent="-171450">
                        <a:lnSpc>
                          <a:spcPct val="95000"/>
                        </a:lnSpc>
                        <a:spcBef>
                          <a:spcPts val="400"/>
                        </a:spcBef>
                        <a:spcAft>
                          <a:spcPts val="100"/>
                        </a:spcAft>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Monitor respiratory rate</a:t>
                      </a:r>
                    </a:p>
                    <a:p>
                      <a:pPr marL="171450" indent="-171450">
                        <a:lnSpc>
                          <a:spcPct val="95000"/>
                        </a:lnSpc>
                        <a:spcBef>
                          <a:spcPts val="400"/>
                        </a:spcBef>
                        <a:spcAft>
                          <a:spcPts val="100"/>
                        </a:spcAft>
                        <a:buClr>
                          <a:schemeClr val="tx2"/>
                        </a:buClr>
                        <a:buSzPct val="100000"/>
                        <a:buFont typeface="Arial" panose="020B0604020202020204" pitchFamily="34" charset="0"/>
                        <a:buChar char="•"/>
                      </a:pPr>
                      <a:r>
                        <a:rPr lang="en-US" sz="1500" spc="0" dirty="0">
                          <a:solidFill>
                            <a:schemeClr val="tx1"/>
                          </a:solidFill>
                          <a:latin typeface="Segoe UI" panose="020B0502040204020203" pitchFamily="34" charset="0"/>
                          <a:ea typeface="Segoe UI" panose="020B0502040204020203" pitchFamily="34" charset="0"/>
                          <a:cs typeface="Segoe UI" panose="020B0502040204020203" pitchFamily="34" charset="0"/>
                        </a:rPr>
                        <a:t>Monitor level of consciousness for 3-4 hours after expected peak of blood concentrations</a:t>
                      </a:r>
                    </a:p>
                    <a:p>
                      <a:pPr marL="171450" indent="-171450">
                        <a:lnSpc>
                          <a:spcPct val="95000"/>
                        </a:lnSpc>
                        <a:spcBef>
                          <a:spcPts val="400"/>
                        </a:spcBef>
                        <a:spcAft>
                          <a:spcPts val="100"/>
                        </a:spcAft>
                        <a:buClr>
                          <a:schemeClr val="tx2"/>
                        </a:buClr>
                        <a:buSzPct val="100000"/>
                        <a:buFont typeface="Arial" panose="020B0604020202020204" pitchFamily="34" charset="0"/>
                        <a:buChar char="•"/>
                      </a:pPr>
                      <a:r>
                        <a:rPr lang="en-US" sz="1500" spc="0" dirty="0">
                          <a:solidFill>
                            <a:schemeClr val="tx1"/>
                          </a:solidFill>
                          <a:latin typeface="Segoe UI" panose="020B0502040204020203" pitchFamily="34" charset="0"/>
                          <a:ea typeface="Segoe UI" panose="020B0502040204020203" pitchFamily="34" charset="0"/>
                          <a:cs typeface="Segoe UI" panose="020B0502040204020203" pitchFamily="34" charset="0"/>
                        </a:rPr>
                        <a:t>Note</a:t>
                      </a:r>
                      <a:r>
                        <a:rPr lang="en-US" sz="1500" spc="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that reversal of analgesia will occur</a:t>
                      </a:r>
                      <a:endParaRPr lang="en-US" sz="1500" spc="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R="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87948">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Drug interactions </a:t>
                      </a:r>
                    </a:p>
                  </a:txBody>
                  <a:tcPr marL="182880" marR="45720" anchor="ctr">
                    <a:solidFill>
                      <a:schemeClr val="accent3"/>
                    </a:solidFill>
                  </a:tcPr>
                </a:tc>
                <a:tc>
                  <a:txBody>
                    <a:bodyPr/>
                    <a:lstStyle/>
                    <a:p>
                      <a:pPr marL="171450" indent="-171450">
                        <a:lnSpc>
                          <a:spcPct val="95000"/>
                        </a:lnSpc>
                        <a:spcBef>
                          <a:spcPts val="600"/>
                        </a:spcBef>
                        <a:spcAft>
                          <a:spcPts val="100"/>
                        </a:spcAft>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Larger doses required to reverse effects of </a:t>
                      </a:r>
                      <a:r>
                        <a:rPr lang="en-US" sz="1500" dirty="0" err="1">
                          <a:solidFill>
                            <a:schemeClr val="tx1"/>
                          </a:solidFill>
                          <a:latin typeface="Segoe UI" panose="020B0502040204020203" pitchFamily="34" charset="0"/>
                          <a:ea typeface="Segoe UI" panose="020B0502040204020203" pitchFamily="34" charset="0"/>
                          <a:cs typeface="Segoe UI" panose="020B0502040204020203" pitchFamily="34" charset="0"/>
                        </a:rPr>
                        <a:t>buprenorphine</a:t>
                      </a: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500" dirty="0" err="1">
                          <a:solidFill>
                            <a:schemeClr val="tx1"/>
                          </a:solidFill>
                          <a:latin typeface="Segoe UI" panose="020B0502040204020203" pitchFamily="34" charset="0"/>
                          <a:ea typeface="Segoe UI" panose="020B0502040204020203" pitchFamily="34" charset="0"/>
                          <a:cs typeface="Segoe UI" panose="020B0502040204020203" pitchFamily="34" charset="0"/>
                        </a:rPr>
                        <a:t>butorphanol</a:t>
                      </a: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500" dirty="0" err="1">
                          <a:solidFill>
                            <a:schemeClr val="tx1"/>
                          </a:solidFill>
                          <a:latin typeface="Segoe UI" panose="020B0502040204020203" pitchFamily="34" charset="0"/>
                          <a:ea typeface="Segoe UI" panose="020B0502040204020203" pitchFamily="34" charset="0"/>
                          <a:cs typeface="Segoe UI" panose="020B0502040204020203" pitchFamily="34" charset="0"/>
                        </a:rPr>
                        <a:t>nalbuphine</a:t>
                      </a: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 or </a:t>
                      </a:r>
                      <a:r>
                        <a:rPr lang="en-US" sz="1500" dirty="0" err="1">
                          <a:solidFill>
                            <a:schemeClr val="tx1"/>
                          </a:solidFill>
                          <a:latin typeface="Segoe UI" panose="020B0502040204020203" pitchFamily="34" charset="0"/>
                          <a:ea typeface="Segoe UI" panose="020B0502040204020203" pitchFamily="34" charset="0"/>
                          <a:cs typeface="Segoe UI" panose="020B0502040204020203" pitchFamily="34" charset="0"/>
                        </a:rPr>
                        <a:t>pentazocine</a:t>
                      </a:r>
                      <a:endPar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R="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64314">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Opioid-tolerant</a:t>
                      </a:r>
                    </a:p>
                  </a:txBody>
                  <a:tcPr marL="182880" marR="45720" anchor="ctr">
                    <a:solidFill>
                      <a:schemeClr val="accent4"/>
                    </a:solidFill>
                  </a:tcPr>
                </a:tc>
                <a:tc>
                  <a:txBody>
                    <a:bodyPr/>
                    <a:lstStyle/>
                    <a:p>
                      <a:pPr marL="171450" indent="-171450" defTabSz="228600">
                        <a:lnSpc>
                          <a:spcPct val="95000"/>
                        </a:lnSpc>
                        <a:spcBef>
                          <a:spcPts val="400"/>
                        </a:spcBef>
                        <a:spcAft>
                          <a:spcPts val="100"/>
                        </a:spcAft>
                        <a:buClr>
                          <a:schemeClr val="tx2"/>
                        </a:buClr>
                        <a:buSzPct val="100000"/>
                        <a:buFont typeface="Arial" panose="020B0604020202020204" pitchFamily="34" charset="0"/>
                        <a:buChar char="•"/>
                      </a:pP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Assess signs and symptoms of </a:t>
                      </a:r>
                      <a:r>
                        <a:rPr lang="en-US" sz="1500" dirty="0" err="1">
                          <a:solidFill>
                            <a:schemeClr val="tx1"/>
                          </a:solidFill>
                          <a:latin typeface="Segoe UI" panose="020B0502040204020203" pitchFamily="34" charset="0"/>
                          <a:ea typeface="Segoe UI" panose="020B0502040204020203" pitchFamily="34" charset="0"/>
                          <a:cs typeface="Segoe UI" panose="020B0502040204020203" pitchFamily="34" charset="0"/>
                        </a:rPr>
                        <a:t>opioid</a:t>
                      </a:r>
                      <a:r>
                        <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rPr>
                        <a:t> withdrawal,</a:t>
                      </a: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may occur </a:t>
                      </a:r>
                      <a:r>
                        <a:rPr lang="en-US" sz="15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w-i</a:t>
                      </a: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2 min – 2 hrs</a:t>
                      </a:r>
                    </a:p>
                    <a:p>
                      <a:pPr marL="171450" indent="-171450" defTabSz="228600">
                        <a:lnSpc>
                          <a:spcPct val="95000"/>
                        </a:lnSpc>
                        <a:spcBef>
                          <a:spcPts val="400"/>
                        </a:spcBef>
                        <a:spcAft>
                          <a:spcPts val="100"/>
                        </a:spcAft>
                        <a:buClr>
                          <a:schemeClr val="tx2"/>
                        </a:buClr>
                        <a:buSzPct val="100000"/>
                        <a:buFont typeface="Arial" panose="020B0604020202020204" pitchFamily="34" charset="0"/>
                        <a:buChar char="•"/>
                      </a:pP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Vomiting, restlessness, abdominal cramps, increased BP, temperature</a:t>
                      </a:r>
                    </a:p>
                    <a:p>
                      <a:pPr marL="171450" indent="-171450" defTabSz="228600">
                        <a:lnSpc>
                          <a:spcPct val="95000"/>
                        </a:lnSpc>
                        <a:spcBef>
                          <a:spcPts val="400"/>
                        </a:spcBef>
                        <a:spcAft>
                          <a:spcPts val="100"/>
                        </a:spcAft>
                        <a:buClr>
                          <a:schemeClr val="tx2"/>
                        </a:buClr>
                        <a:buSzPct val="100000"/>
                        <a:buFont typeface="Arial" panose="020B0604020202020204" pitchFamily="34" charset="0"/>
                        <a:buChar char="•"/>
                      </a:pP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Severity depends on </a:t>
                      </a:r>
                      <a:r>
                        <a:rPr lang="en-US" sz="15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naloxone</a:t>
                      </a: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dose, </a:t>
                      </a:r>
                      <a:r>
                        <a:rPr lang="en-US" sz="15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opioid</a:t>
                      </a:r>
                      <a:r>
                        <a:rPr lang="en-US" sz="15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involved &amp; degree of dependence</a:t>
                      </a:r>
                      <a:endParaRPr lang="en-US" sz="15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R="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22188">
                <a:tc>
                  <a:txBody>
                    <a:bodyPr/>
                    <a:lstStyle/>
                    <a:p>
                      <a:pPr>
                        <a:lnSpc>
                          <a:spcPct val="100000"/>
                        </a:lnSpc>
                      </a:pP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Product-specific safety</a:t>
                      </a:r>
                      <a:r>
                        <a:rPr lang="en-US" sz="1600" b="1"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concerns</a:t>
                      </a:r>
                      <a:endPar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82880" marR="45720" anchor="ctr">
                    <a:solidFill>
                      <a:schemeClr val="accent5"/>
                    </a:solidFill>
                  </a:tcPr>
                </a:tc>
                <a:tc>
                  <a:txBody>
                    <a:bodyPr/>
                    <a:lstStyle/>
                    <a:p>
                      <a:pPr marL="171450" marR="0" lvl="0" indent="-171450" algn="l" defTabSz="914400" rtl="0" eaLnBrk="1" fontAlgn="auto" latinLnBrk="0" hangingPunct="1">
                        <a:lnSpc>
                          <a:spcPct val="95000"/>
                        </a:lnSpc>
                        <a:spcBef>
                          <a:spcPts val="400"/>
                        </a:spcBef>
                        <a:spcAft>
                          <a:spcPts val="100"/>
                        </a:spcAft>
                        <a:buClr>
                          <a:schemeClr val="tx2"/>
                        </a:buClr>
                        <a:buSzPct val="100000"/>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Ventricular arrhythmias, hypertension, hypotension, nausea &amp; vomiting</a:t>
                      </a:r>
                    </a:p>
                    <a:p>
                      <a:pPr marL="171450" marR="0" lvl="0" indent="-171450" algn="l" defTabSz="914400" rtl="0" eaLnBrk="1" fontAlgn="auto" latinLnBrk="0" hangingPunct="1">
                        <a:lnSpc>
                          <a:spcPct val="95000"/>
                        </a:lnSpc>
                        <a:spcBef>
                          <a:spcPts val="400"/>
                        </a:spcBef>
                        <a:spcAft>
                          <a:spcPts val="100"/>
                        </a:spcAft>
                        <a:buClr>
                          <a:schemeClr val="tx2"/>
                        </a:buClr>
                        <a:buSzPct val="100000"/>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As </a:t>
                      </a:r>
                      <a:r>
                        <a:rPr kumimoji="0" lang="en-US" sz="1500" b="0" i="0" u="none" strike="noStrike" kern="1200" cap="none" spc="0" normalizeH="0" baseline="0" noProof="0" dirty="0" err="1">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naloxone</a:t>
                      </a:r>
                      <a:r>
                        <a:rPr kumimoji="0" lang="en-US" sz="15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plasma levels decrease, sedation from </a:t>
                      </a:r>
                      <a:r>
                        <a:rPr kumimoji="0" lang="en-US" sz="1500" b="0" i="0" u="none" strike="noStrike" kern="1200" cap="none" spc="0" normalizeH="0" baseline="0" noProof="0" dirty="0" err="1">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opioid</a:t>
                      </a:r>
                      <a:r>
                        <a:rPr kumimoji="0" lang="en-US" sz="15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overdose may increase</a:t>
                      </a:r>
                    </a:p>
                  </a:txBody>
                  <a:tcPr marR="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12"/>
          </p:nvPr>
        </p:nvSpPr>
        <p:spPr/>
        <p:txBody>
          <a:bodyPr/>
          <a:lstStyle/>
          <a:p>
            <a:fld id="{AC93B9EA-9F07-41CA-8155-9C9A9F70FA14}" type="slidenum">
              <a:rPr lang="en-US" smtClean="0">
                <a:solidFill>
                  <a:prstClr val="white">
                    <a:lumMod val="65000"/>
                  </a:prstClr>
                </a:solidFill>
              </a:rPr>
              <a:pPr/>
              <a:t>138</a:t>
            </a:fld>
            <a:r>
              <a:rPr lang="en-US" dirty="0">
                <a:solidFill>
                  <a:prstClr val="white">
                    <a:lumMod val="65000"/>
                  </a:prstClr>
                </a:solidFill>
              </a:rPr>
              <a:t>   |   © CO*RE 2015 </a:t>
            </a:r>
          </a:p>
        </p:txBody>
      </p:sp>
    </p:spTree>
    <p:extLst>
      <p:ext uri="{BB962C8B-B14F-4D97-AF65-F5344CB8AC3E}">
        <p14:creationId xmlns:p14="http://schemas.microsoft.com/office/powerpoint/2010/main" val="359751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59062"/>
            <a:ext cx="9144000" cy="4165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Summary</a:t>
            </a:r>
          </a:p>
        </p:txBody>
      </p:sp>
      <p:sp>
        <p:nvSpPr>
          <p:cNvPr id="5" name="Slide Number Placeholder 4"/>
          <p:cNvSpPr>
            <a:spLocks noGrp="1"/>
          </p:cNvSpPr>
          <p:nvPr>
            <p:ph type="sldNum" sz="quarter" idx="12"/>
          </p:nvPr>
        </p:nvSpPr>
        <p:spPr/>
        <p:txBody>
          <a:bodyPr/>
          <a:lstStyle/>
          <a:p>
            <a:fld id="{AC93B9EA-9F07-41CA-8155-9C9A9F70FA14}" type="slidenum">
              <a:rPr lang="en-US" smtClean="0"/>
              <a:pPr/>
              <a:t>139</a:t>
            </a:fld>
            <a:r>
              <a:rPr lang="en-US" dirty="0"/>
              <a:t>   |   © CO*RE 2015 </a:t>
            </a:r>
          </a:p>
        </p:txBody>
      </p:sp>
      <p:sp>
        <p:nvSpPr>
          <p:cNvPr id="9" name="TextBox 8"/>
          <p:cNvSpPr txBox="1"/>
          <p:nvPr/>
        </p:nvSpPr>
        <p:spPr>
          <a:xfrm>
            <a:off x="0" y="1168462"/>
            <a:ext cx="9144000" cy="609600"/>
          </a:xfrm>
          <a:prstGeom prst="rect">
            <a:avLst/>
          </a:prstGeom>
          <a:noFill/>
        </p:spPr>
        <p:txBody>
          <a:bodyPr wrap="square" rtlCol="0">
            <a:noAutofit/>
          </a:bodyPr>
          <a:lstStyle/>
          <a:p>
            <a:pPr algn="ctr">
              <a:spcBef>
                <a:spcPts val="600"/>
              </a:spcBef>
            </a:pPr>
            <a:r>
              <a:rPr lang="en-US" sz="2800" b="1" i="1" dirty="0">
                <a:solidFill>
                  <a:schemeClr val="accent1"/>
                </a:solidFill>
                <a:latin typeface="Segoe UI" pitchFamily="34" charset="0"/>
                <a:ea typeface="Segoe UI" pitchFamily="34" charset="0"/>
                <a:cs typeface="Segoe UI" pitchFamily="34" charset="0"/>
              </a:rPr>
              <a:t>Prescription opioid abuse &amp; overdose is a national epidemic. </a:t>
            </a:r>
            <a:r>
              <a:rPr lang="en-US" sz="2800" b="1" i="1" dirty="0">
                <a:solidFill>
                  <a:schemeClr val="accent3"/>
                </a:solidFill>
                <a:latin typeface="Segoe UI" pitchFamily="34" charset="0"/>
                <a:ea typeface="Segoe UI" pitchFamily="34" charset="0"/>
                <a:cs typeface="Segoe UI" pitchFamily="34" charset="0"/>
              </a:rPr>
              <a:t>Clinicians must play a role in prevention </a:t>
            </a:r>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95712" y="99204"/>
            <a:ext cx="778848" cy="990600"/>
          </a:xfrm>
          <a:prstGeom prst="rect">
            <a:avLst/>
          </a:prstGeom>
        </p:spPr>
      </p:pic>
      <p:sp>
        <p:nvSpPr>
          <p:cNvPr id="13" name="Rounded Rectangle 12"/>
          <p:cNvSpPr/>
          <p:nvPr/>
        </p:nvSpPr>
        <p:spPr>
          <a:xfrm>
            <a:off x="6144489" y="2320146"/>
            <a:ext cx="2618510" cy="1851804"/>
          </a:xfrm>
          <a:prstGeom prst="roundRect">
            <a:avLst>
              <a:gd name="adj" fmla="val 43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91440" rtlCol="0" anchor="ctr"/>
          <a:lstStyle/>
          <a:p>
            <a:pPr indent="63500"/>
            <a:r>
              <a:rPr lang="en-US" sz="1600" b="1" dirty="0">
                <a:latin typeface="Segoe UI" pitchFamily="34" charset="0"/>
                <a:ea typeface="Segoe UI" pitchFamily="34" charset="0"/>
                <a:cs typeface="Segoe UI" pitchFamily="34" charset="0"/>
              </a:rPr>
              <a:t>Know how to manage ongoing therapy w/ ER/LA opioids</a:t>
            </a:r>
          </a:p>
        </p:txBody>
      </p:sp>
      <p:sp>
        <p:nvSpPr>
          <p:cNvPr id="14" name="Rounded Rectangle 13"/>
          <p:cNvSpPr/>
          <p:nvPr/>
        </p:nvSpPr>
        <p:spPr>
          <a:xfrm>
            <a:off x="1981200" y="4301346"/>
            <a:ext cx="2618510" cy="1851804"/>
          </a:xfrm>
          <a:prstGeom prst="roundRect">
            <a:avLst>
              <a:gd name="adj" fmla="val 329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91440" rtlCol="0" anchor="ctr"/>
          <a:lstStyle/>
          <a:p>
            <a:pPr marL="57150"/>
            <a:r>
              <a:rPr lang="en-US" sz="1600" b="1" dirty="0">
                <a:latin typeface="Segoe UI" pitchFamily="34" charset="0"/>
                <a:ea typeface="Segoe UI" pitchFamily="34" charset="0"/>
                <a:cs typeface="Segoe UI" pitchFamily="34" charset="0"/>
              </a:rPr>
              <a:t>Know how to counsel patients &amp; caregivers about the safe </a:t>
            </a:r>
            <a:br>
              <a:rPr lang="en-US" sz="1600" b="1" dirty="0">
                <a:latin typeface="Segoe UI" pitchFamily="34" charset="0"/>
                <a:ea typeface="Segoe UI" pitchFamily="34" charset="0"/>
                <a:cs typeface="Segoe UI" pitchFamily="34" charset="0"/>
              </a:rPr>
            </a:br>
            <a:r>
              <a:rPr lang="en-US" sz="1600" b="1" dirty="0">
                <a:latin typeface="Segoe UI" pitchFamily="34" charset="0"/>
                <a:ea typeface="Segoe UI" pitchFamily="34" charset="0"/>
                <a:cs typeface="Segoe UI" pitchFamily="34" charset="0"/>
              </a:rPr>
              <a:t>use of ER/LA opioids, including proper storage &amp; disposal</a:t>
            </a:r>
          </a:p>
        </p:txBody>
      </p:sp>
      <p:sp>
        <p:nvSpPr>
          <p:cNvPr id="15" name="Rounded Rectangle 14"/>
          <p:cNvSpPr/>
          <p:nvPr/>
        </p:nvSpPr>
        <p:spPr>
          <a:xfrm>
            <a:off x="4786745" y="4301346"/>
            <a:ext cx="2618510" cy="1851804"/>
          </a:xfrm>
          <a:prstGeom prst="roundRect">
            <a:avLst>
              <a:gd name="adj" fmla="val 329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91440" rtlCol="0" anchor="ctr"/>
          <a:lstStyle/>
          <a:p>
            <a:pPr marL="57150"/>
            <a:r>
              <a:rPr lang="en-US" sz="1600" b="1" dirty="0">
                <a:latin typeface="Segoe UI" pitchFamily="34" charset="0"/>
                <a:ea typeface="Segoe UI" pitchFamily="34" charset="0"/>
                <a:cs typeface="Segoe UI" pitchFamily="34" charset="0"/>
              </a:rPr>
              <a:t>Be familiar w/ general &amp; product-specific drug information concerning </a:t>
            </a:r>
            <a:br>
              <a:rPr lang="en-US" sz="1600" b="1" dirty="0">
                <a:latin typeface="Segoe UI" pitchFamily="34" charset="0"/>
                <a:ea typeface="Segoe UI" pitchFamily="34" charset="0"/>
                <a:cs typeface="Segoe UI" pitchFamily="34" charset="0"/>
              </a:rPr>
            </a:br>
            <a:r>
              <a:rPr lang="en-US" sz="1600" b="1" dirty="0">
                <a:latin typeface="Segoe UI" pitchFamily="34" charset="0"/>
                <a:ea typeface="Segoe UI" pitchFamily="34" charset="0"/>
                <a:cs typeface="Segoe UI" pitchFamily="34" charset="0"/>
              </a:rPr>
              <a:t>ER/LA opioids</a:t>
            </a:r>
          </a:p>
        </p:txBody>
      </p:sp>
      <p:sp>
        <p:nvSpPr>
          <p:cNvPr id="17" name="Rounded Rectangle 16"/>
          <p:cNvSpPr/>
          <p:nvPr/>
        </p:nvSpPr>
        <p:spPr>
          <a:xfrm>
            <a:off x="3338944" y="2320146"/>
            <a:ext cx="2618510" cy="1851804"/>
          </a:xfrm>
          <a:prstGeom prst="roundRect">
            <a:avLst>
              <a:gd name="adj" fmla="val 432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91440" rtlCol="0" anchor="ctr"/>
          <a:lstStyle/>
          <a:p>
            <a:pPr marL="57150"/>
            <a:r>
              <a:rPr lang="en-US" sz="1600" b="1" dirty="0">
                <a:latin typeface="Segoe UI" pitchFamily="34" charset="0"/>
                <a:ea typeface="Segoe UI" pitchFamily="34" charset="0"/>
                <a:cs typeface="Segoe UI" pitchFamily="34" charset="0"/>
              </a:rPr>
              <a:t>Be familiar w/ how to initiate therapy, modify dose, &amp;</a:t>
            </a:r>
            <a:br>
              <a:rPr lang="en-US" sz="1600" b="1" dirty="0">
                <a:latin typeface="Segoe UI" pitchFamily="34" charset="0"/>
                <a:ea typeface="Segoe UI" pitchFamily="34" charset="0"/>
                <a:cs typeface="Segoe UI" pitchFamily="34" charset="0"/>
              </a:rPr>
            </a:br>
            <a:r>
              <a:rPr lang="en-US" sz="1600" b="1" dirty="0">
                <a:latin typeface="Segoe UI" pitchFamily="34" charset="0"/>
                <a:ea typeface="Segoe UI" pitchFamily="34" charset="0"/>
                <a:cs typeface="Segoe UI" pitchFamily="34" charset="0"/>
              </a:rPr>
              <a:t>discontinue use of ER/LA opioids</a:t>
            </a:r>
          </a:p>
        </p:txBody>
      </p:sp>
      <p:sp>
        <p:nvSpPr>
          <p:cNvPr id="11" name="Rounded Rectangle 10"/>
          <p:cNvSpPr/>
          <p:nvPr/>
        </p:nvSpPr>
        <p:spPr>
          <a:xfrm>
            <a:off x="533399" y="2320146"/>
            <a:ext cx="2618510" cy="1851804"/>
          </a:xfrm>
          <a:prstGeom prst="roundRect">
            <a:avLst>
              <a:gd name="adj" fmla="val 432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91440" rtlCol="0" anchor="ctr"/>
          <a:lstStyle/>
          <a:p>
            <a:r>
              <a:rPr lang="en-US" sz="1600" b="1" dirty="0">
                <a:latin typeface="Segoe UI" pitchFamily="34" charset="0"/>
                <a:ea typeface="Segoe UI" pitchFamily="34" charset="0"/>
                <a:cs typeface="Segoe UI" pitchFamily="34" charset="0"/>
              </a:rPr>
              <a:t>Understand how to assess patients for treatment </a:t>
            </a:r>
            <a:br>
              <a:rPr lang="en-US" sz="1600" b="1" dirty="0">
                <a:latin typeface="Segoe UI" pitchFamily="34" charset="0"/>
                <a:ea typeface="Segoe UI" pitchFamily="34" charset="0"/>
                <a:cs typeface="Segoe UI" pitchFamily="34" charset="0"/>
              </a:rPr>
            </a:br>
            <a:r>
              <a:rPr lang="en-US" sz="1600" b="1" dirty="0">
                <a:latin typeface="Segoe UI" pitchFamily="34" charset="0"/>
                <a:ea typeface="Segoe UI" pitchFamily="34" charset="0"/>
                <a:cs typeface="Segoe UI" pitchFamily="34" charset="0"/>
              </a:rPr>
              <a:t>w/ ER/LA opioids</a:t>
            </a:r>
          </a:p>
        </p:txBody>
      </p:sp>
    </p:spTree>
    <p:extLst>
      <p:ext uri="{BB962C8B-B14F-4D97-AF65-F5344CB8AC3E}">
        <p14:creationId xmlns:p14="http://schemas.microsoft.com/office/powerpoint/2010/main" val="107974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p:cNvSpPr>
            <a:spLocks noGrp="1"/>
          </p:cNvSpPr>
          <p:nvPr>
            <p:ph type="sldNum" sz="quarter" idx="12"/>
          </p:nvPr>
        </p:nvSpPr>
        <p:spPr>
          <a:xfrm>
            <a:off x="228600" y="6441172"/>
            <a:ext cx="1600200" cy="235400"/>
          </a:xfrm>
        </p:spPr>
        <p:txBody>
          <a:bodyPr/>
          <a:lstStyle/>
          <a:p>
            <a:fld id="{AC93B9EA-9F07-41CA-8155-9C9A9F70FA14}" type="slidenum">
              <a:rPr lang="en-US" smtClean="0">
                <a:solidFill>
                  <a:prstClr val="white">
                    <a:lumMod val="65000"/>
                  </a:prstClr>
                </a:solidFill>
              </a:rPr>
              <a:pPr/>
              <a:t>14</a:t>
            </a:fld>
            <a:r>
              <a:rPr lang="en-US" dirty="0">
                <a:solidFill>
                  <a:prstClr val="white">
                    <a:lumMod val="65000"/>
                  </a:prstClr>
                </a:solidFill>
              </a:rPr>
              <a:t>   |   © CO*RE 2014 </a:t>
            </a:r>
          </a:p>
        </p:txBody>
      </p:sp>
      <p:pic>
        <p:nvPicPr>
          <p:cNvPr id="22" name="Picture 21" descr="Deaths1.png"/>
          <p:cNvPicPr>
            <a:picLocks noChangeAspect="1"/>
          </p:cNvPicPr>
          <p:nvPr/>
        </p:nvPicPr>
        <p:blipFill>
          <a:blip r:embed="rId3" cstate="print"/>
          <a:stretch>
            <a:fillRect/>
          </a:stretch>
        </p:blipFill>
        <p:spPr>
          <a:xfrm>
            <a:off x="990600" y="2667000"/>
            <a:ext cx="7429171" cy="3298666"/>
          </a:xfrm>
          <a:prstGeom prst="rect">
            <a:avLst/>
          </a:prstGeom>
        </p:spPr>
      </p:pic>
      <p:sp>
        <p:nvSpPr>
          <p:cNvPr id="8" name="TextBox 7"/>
          <p:cNvSpPr txBox="1"/>
          <p:nvPr/>
        </p:nvSpPr>
        <p:spPr>
          <a:xfrm>
            <a:off x="566352" y="437975"/>
            <a:ext cx="990600" cy="304800"/>
          </a:xfrm>
          <a:prstGeom prst="rect">
            <a:avLst/>
          </a:prstGeom>
          <a:noFill/>
        </p:spPr>
        <p:txBody>
          <a:bodyPr wrap="square" rtlCol="0">
            <a:noAutofit/>
          </a:bodyPr>
          <a:lstStyle/>
          <a:p>
            <a:r>
              <a:rPr lang="en-US" b="1" dirty="0">
                <a:solidFill>
                  <a:prstClr val="black"/>
                </a:solidFill>
                <a:latin typeface="Segoe UI" pitchFamily="34" charset="0"/>
                <a:ea typeface="Segoe UI" pitchFamily="34" charset="0"/>
                <a:cs typeface="Segoe UI" pitchFamily="34" charset="0"/>
              </a:rPr>
              <a:t>In 2013</a:t>
            </a:r>
          </a:p>
        </p:txBody>
      </p:sp>
      <p:sp>
        <p:nvSpPr>
          <p:cNvPr id="9" name="TextBox 8"/>
          <p:cNvSpPr txBox="1"/>
          <p:nvPr/>
        </p:nvSpPr>
        <p:spPr>
          <a:xfrm>
            <a:off x="490152" y="590375"/>
            <a:ext cx="6934200" cy="711200"/>
          </a:xfrm>
          <a:prstGeom prst="rect">
            <a:avLst/>
          </a:prstGeom>
          <a:noFill/>
        </p:spPr>
        <p:txBody>
          <a:bodyPr wrap="square" rtlCol="0">
            <a:noAutofit/>
          </a:bodyPr>
          <a:lstStyle/>
          <a:p>
            <a:r>
              <a:rPr lang="en-US" sz="5400" b="1" dirty="0">
                <a:solidFill>
                  <a:srgbClr val="3D7B5C"/>
                </a:solidFill>
                <a:latin typeface="Segoe UI" pitchFamily="34" charset="0"/>
                <a:ea typeface="Segoe UI" pitchFamily="34" charset="0"/>
                <a:cs typeface="Segoe UI" pitchFamily="34" charset="0"/>
              </a:rPr>
              <a:t>43,982 Americans</a:t>
            </a:r>
          </a:p>
        </p:txBody>
      </p:sp>
      <p:sp>
        <p:nvSpPr>
          <p:cNvPr id="10" name="TextBox 9"/>
          <p:cNvSpPr txBox="1"/>
          <p:nvPr/>
        </p:nvSpPr>
        <p:spPr>
          <a:xfrm>
            <a:off x="609600" y="1328869"/>
            <a:ext cx="8458200" cy="387383"/>
          </a:xfrm>
          <a:prstGeom prst="rect">
            <a:avLst/>
          </a:prstGeom>
          <a:noFill/>
        </p:spPr>
        <p:txBody>
          <a:bodyPr wrap="square" lIns="0" rIns="0" rtlCol="0">
            <a:noAutofit/>
          </a:bodyPr>
          <a:lstStyle/>
          <a:p>
            <a:r>
              <a:rPr lang="en-US" sz="3200" b="1" dirty="0">
                <a:solidFill>
                  <a:prstClr val="black">
                    <a:lumMod val="75000"/>
                    <a:lumOff val="25000"/>
                  </a:prstClr>
                </a:solidFill>
                <a:latin typeface="Segoe UI" pitchFamily="34" charset="0"/>
                <a:ea typeface="Segoe UI" pitchFamily="34" charset="0"/>
                <a:cs typeface="Segoe UI" pitchFamily="34" charset="0"/>
              </a:rPr>
              <a:t>DIED FROM DRUG POISONINGS</a:t>
            </a:r>
          </a:p>
        </p:txBody>
      </p:sp>
      <p:sp>
        <p:nvSpPr>
          <p:cNvPr id="11" name="TextBox 10"/>
          <p:cNvSpPr txBox="1"/>
          <p:nvPr/>
        </p:nvSpPr>
        <p:spPr>
          <a:xfrm>
            <a:off x="517611" y="1747397"/>
            <a:ext cx="3886200" cy="843403"/>
          </a:xfrm>
          <a:prstGeom prst="rect">
            <a:avLst/>
          </a:prstGeom>
          <a:noFill/>
        </p:spPr>
        <p:txBody>
          <a:bodyPr wrap="square" rtlCol="0">
            <a:noAutofit/>
          </a:bodyPr>
          <a:lstStyle/>
          <a:p>
            <a:r>
              <a:rPr lang="en-US" sz="4000" dirty="0">
                <a:solidFill>
                  <a:srgbClr val="808C4E"/>
                </a:solidFill>
                <a:latin typeface="Segoe UI" pitchFamily="34" charset="0"/>
                <a:ea typeface="Segoe UI" pitchFamily="34" charset="0"/>
                <a:cs typeface="Segoe UI" pitchFamily="34" charset="0"/>
              </a:rPr>
              <a:t>Nearly 16,235</a:t>
            </a:r>
          </a:p>
        </p:txBody>
      </p:sp>
      <p:sp>
        <p:nvSpPr>
          <p:cNvPr id="12" name="TextBox 11"/>
          <p:cNvSpPr txBox="1"/>
          <p:nvPr/>
        </p:nvSpPr>
        <p:spPr>
          <a:xfrm>
            <a:off x="3810000" y="2051017"/>
            <a:ext cx="5334000" cy="387383"/>
          </a:xfrm>
          <a:prstGeom prst="rect">
            <a:avLst/>
          </a:prstGeom>
          <a:noFill/>
        </p:spPr>
        <p:txBody>
          <a:bodyPr wrap="square" lIns="0" rIns="0" rtlCol="0">
            <a:noAutofit/>
          </a:bodyPr>
          <a:lstStyle/>
          <a:p>
            <a:pPr>
              <a:lnSpc>
                <a:spcPts val="2200"/>
              </a:lnSpc>
            </a:pPr>
            <a:r>
              <a:rPr lang="en-US" sz="2400" dirty="0">
                <a:solidFill>
                  <a:prstClr val="black"/>
                </a:solidFill>
                <a:latin typeface="Segoe UI" pitchFamily="34" charset="0"/>
                <a:ea typeface="Segoe UI" pitchFamily="34" charset="0"/>
                <a:cs typeface="Segoe UI" pitchFamily="34" charset="0"/>
              </a:rPr>
              <a:t>deaths involved prescription opioids</a:t>
            </a:r>
          </a:p>
        </p:txBody>
      </p:sp>
      <p:sp>
        <p:nvSpPr>
          <p:cNvPr id="13" name="TextBox 12"/>
          <p:cNvSpPr txBox="1"/>
          <p:nvPr/>
        </p:nvSpPr>
        <p:spPr>
          <a:xfrm>
            <a:off x="533400" y="2514600"/>
            <a:ext cx="990600" cy="381000"/>
          </a:xfrm>
          <a:prstGeom prst="rect">
            <a:avLst/>
          </a:prstGeom>
          <a:noFill/>
        </p:spPr>
        <p:txBody>
          <a:bodyPr wrap="none" rtlCol="0">
            <a:noAutofit/>
          </a:bodyPr>
          <a:lstStyle/>
          <a:p>
            <a:r>
              <a:rPr lang="en-US" b="1" dirty="0">
                <a:latin typeface="Segoe UI" pitchFamily="34" charset="0"/>
                <a:ea typeface="Segoe UI" pitchFamily="34" charset="0"/>
                <a:cs typeface="Segoe UI" pitchFamily="34" charset="0"/>
              </a:rPr>
              <a:t>In 2008</a:t>
            </a:r>
          </a:p>
        </p:txBody>
      </p:sp>
      <p:sp>
        <p:nvSpPr>
          <p:cNvPr id="14" name="TextBox 13"/>
          <p:cNvSpPr txBox="1"/>
          <p:nvPr/>
        </p:nvSpPr>
        <p:spPr>
          <a:xfrm>
            <a:off x="0" y="5829300"/>
            <a:ext cx="7772400" cy="2057400"/>
          </a:xfrm>
          <a:prstGeom prst="rect">
            <a:avLst/>
          </a:prstGeom>
          <a:noFill/>
        </p:spPr>
        <p:txBody>
          <a:bodyPr wrap="square" rtlCol="0">
            <a:noAutofit/>
          </a:bodyPr>
          <a:lstStyle/>
          <a:p>
            <a:r>
              <a:rPr lang="en-US" sz="1100" dirty="0"/>
              <a:t>NCHS Data Fact Sheet, June 2015 </a:t>
            </a:r>
            <a:r>
              <a:rPr lang="en-US" sz="1100" dirty="0">
                <a:hlinkClick r:id="rId4"/>
              </a:rPr>
              <a:t>http://www.cdc.gov/nchs/data/factsheets/factsheet_drug_poisoning.pdf</a:t>
            </a:r>
            <a:r>
              <a:rPr lang="en-US" sz="1100" dirty="0"/>
              <a:t> </a:t>
            </a:r>
            <a:endParaRPr lang="en-US" sz="1100" u="sng" dirty="0"/>
          </a:p>
          <a:p>
            <a:r>
              <a:rPr lang="en-US" sz="1100" dirty="0"/>
              <a:t>CDC. Policy Impact: Prescription Painkiller Overdoses. </a:t>
            </a:r>
            <a:r>
              <a:rPr lang="en-US" sz="1100" u="sng" dirty="0">
                <a:hlinkClick r:id="rId5"/>
              </a:rPr>
              <a:t>http://www.cdc.gov/homeandrecreationalsafety/rxbrief/ (Historical content - 2008 data) (accessed on 1/6/15).</a:t>
            </a:r>
            <a:endParaRPr lang="en-US" sz="11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8230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76400"/>
            <a:ext cx="9144000" cy="3810000"/>
          </a:xfrm>
          <a:prstGeom prst="rect">
            <a:avLst/>
          </a:prstGeom>
          <a:solidFill>
            <a:schemeClr val="accent2">
              <a:lumMod val="60000"/>
              <a:lumOff val="4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p:cNvSpPr>
            <a:spLocks noGrp="1"/>
          </p:cNvSpPr>
          <p:nvPr>
            <p:ph idx="1"/>
          </p:nvPr>
        </p:nvSpPr>
        <p:spPr>
          <a:xfrm>
            <a:off x="162306" y="1670229"/>
            <a:ext cx="8829294" cy="3816171"/>
          </a:xfrm>
        </p:spPr>
        <p:txBody>
          <a:bodyPr anchor="ctr">
            <a:noAutofit/>
          </a:bodyPr>
          <a:lstStyle/>
          <a:p>
            <a:pPr marL="0" indent="0" algn="ctr">
              <a:spcBef>
                <a:spcPts val="1400"/>
              </a:spcBef>
              <a:buNone/>
            </a:pPr>
            <a:r>
              <a:rPr lang="en-US" sz="2400" b="1" dirty="0">
                <a:solidFill>
                  <a:schemeClr val="accent2"/>
                </a:solidFill>
              </a:rPr>
              <a:t>Thank you for completing the post-activity </a:t>
            </a:r>
            <a:br>
              <a:rPr lang="en-US" sz="2400" b="1" dirty="0">
                <a:solidFill>
                  <a:schemeClr val="accent2"/>
                </a:solidFill>
              </a:rPr>
            </a:br>
            <a:r>
              <a:rPr lang="en-US" sz="2400" b="1" dirty="0">
                <a:solidFill>
                  <a:schemeClr val="accent2"/>
                </a:solidFill>
              </a:rPr>
              <a:t>assessment for this CO*RE session.</a:t>
            </a:r>
          </a:p>
          <a:p>
            <a:pPr marL="0" indent="0" algn="ctr">
              <a:spcBef>
                <a:spcPts val="1400"/>
              </a:spcBef>
              <a:buNone/>
            </a:pPr>
            <a:r>
              <a:rPr lang="en-US" sz="2400" b="1" dirty="0">
                <a:solidFill>
                  <a:schemeClr val="accent2"/>
                </a:solidFill>
              </a:rPr>
              <a:t>Your participation in this assessment allows CO*RE </a:t>
            </a:r>
            <a:br>
              <a:rPr lang="en-US" sz="2400" b="1" dirty="0">
                <a:solidFill>
                  <a:schemeClr val="accent2"/>
                </a:solidFill>
              </a:rPr>
            </a:br>
            <a:r>
              <a:rPr lang="en-US" sz="2400" b="1" dirty="0">
                <a:solidFill>
                  <a:schemeClr val="accent2"/>
                </a:solidFill>
              </a:rPr>
              <a:t>to report de-identified numbers to the FDA.</a:t>
            </a:r>
          </a:p>
          <a:p>
            <a:pPr marL="0" indent="0" algn="ctr">
              <a:spcBef>
                <a:spcPts val="1400"/>
              </a:spcBef>
              <a:buNone/>
            </a:pPr>
            <a:r>
              <a:rPr lang="en-US" sz="2400" b="1" dirty="0">
                <a:solidFill>
                  <a:schemeClr val="accent5"/>
                </a:solidFill>
              </a:rPr>
              <a:t>A strong show of engagement will demonstrate </a:t>
            </a:r>
            <a:br>
              <a:rPr lang="en-US" sz="2400" b="1" dirty="0">
                <a:solidFill>
                  <a:schemeClr val="accent5"/>
                </a:solidFill>
              </a:rPr>
            </a:br>
            <a:r>
              <a:rPr lang="en-US" sz="2400" b="1" dirty="0">
                <a:solidFill>
                  <a:schemeClr val="accent5"/>
                </a:solidFill>
              </a:rPr>
              <a:t>that clinicians have voluntarily taken this </a:t>
            </a:r>
            <a:br>
              <a:rPr lang="en-US" sz="2400" b="1" dirty="0">
                <a:solidFill>
                  <a:schemeClr val="accent5"/>
                </a:solidFill>
              </a:rPr>
            </a:br>
            <a:r>
              <a:rPr lang="en-US" sz="2400" b="1" dirty="0">
                <a:solidFill>
                  <a:schemeClr val="accent5"/>
                </a:solidFill>
              </a:rPr>
              <a:t>important education and are committed to </a:t>
            </a:r>
            <a:br>
              <a:rPr lang="en-US" sz="2400" b="1" dirty="0">
                <a:solidFill>
                  <a:schemeClr val="accent5"/>
                </a:solidFill>
              </a:rPr>
            </a:br>
            <a:r>
              <a:rPr lang="en-US" sz="2400" b="1" dirty="0">
                <a:solidFill>
                  <a:schemeClr val="accent5"/>
                </a:solidFill>
              </a:rPr>
              <a:t>patient safety and improved outcomes.</a:t>
            </a:r>
          </a:p>
        </p:txBody>
      </p:sp>
      <p:sp>
        <p:nvSpPr>
          <p:cNvPr id="2" name="Slide Number Placeholder 1"/>
          <p:cNvSpPr>
            <a:spLocks noGrp="1"/>
          </p:cNvSpPr>
          <p:nvPr>
            <p:ph type="sldNum" sz="quarter" idx="12"/>
          </p:nvPr>
        </p:nvSpPr>
        <p:spPr/>
        <p:txBody>
          <a:bodyPr/>
          <a:lstStyle/>
          <a:p>
            <a:fld id="{AC93B9EA-9F07-41CA-8155-9C9A9F70FA14}" type="slidenum">
              <a:rPr lang="en-US" smtClean="0"/>
              <a:pPr/>
              <a:t>140</a:t>
            </a:fld>
            <a:r>
              <a:rPr lang="en-US" dirty="0"/>
              <a:t>   |   © CO*RE 2015</a:t>
            </a:r>
          </a:p>
        </p:txBody>
      </p:sp>
      <p:sp>
        <p:nvSpPr>
          <p:cNvPr id="7" name="TextBox 6"/>
          <p:cNvSpPr txBox="1"/>
          <p:nvPr/>
        </p:nvSpPr>
        <p:spPr>
          <a:xfrm>
            <a:off x="4114800" y="228600"/>
            <a:ext cx="914400" cy="914400"/>
          </a:xfrm>
          <a:prstGeom prst="rect">
            <a:avLst/>
          </a:prstGeom>
          <a:noFill/>
        </p:spPr>
        <p:txBody>
          <a:bodyPr wrap="none" rtlCol="0">
            <a:noAutofit/>
          </a:bodyPr>
          <a:lstStyle/>
          <a:p>
            <a:pPr algn="ctr"/>
            <a:r>
              <a:rPr lang="en-US" sz="8000" b="1" dirty="0">
                <a:solidFill>
                  <a:schemeClr val="accent3"/>
                </a:solidFill>
                <a:latin typeface="Segoe UI" pitchFamily="34" charset="0"/>
                <a:ea typeface="Segoe UI" pitchFamily="34" charset="0"/>
                <a:cs typeface="Segoe UI" pitchFamily="34" charset="0"/>
              </a:rPr>
              <a:t>IMPORTANT!</a:t>
            </a:r>
          </a:p>
        </p:txBody>
      </p:sp>
      <p:sp>
        <p:nvSpPr>
          <p:cNvPr id="8" name="TextBox 7"/>
          <p:cNvSpPr txBox="1"/>
          <p:nvPr/>
        </p:nvSpPr>
        <p:spPr>
          <a:xfrm>
            <a:off x="4114800" y="5572487"/>
            <a:ext cx="914400" cy="914400"/>
          </a:xfrm>
          <a:prstGeom prst="rect">
            <a:avLst/>
          </a:prstGeom>
          <a:noFill/>
        </p:spPr>
        <p:txBody>
          <a:bodyPr wrap="none" rtlCol="0">
            <a:noAutofit/>
          </a:bodyPr>
          <a:lstStyle/>
          <a:p>
            <a:pPr algn="ctr"/>
            <a:r>
              <a:rPr lang="en-US" sz="4400" b="1" dirty="0">
                <a:solidFill>
                  <a:schemeClr val="accent3"/>
                </a:solidFill>
                <a:latin typeface="Segoe UI" pitchFamily="34" charset="0"/>
                <a:ea typeface="Segoe UI" pitchFamily="34" charset="0"/>
                <a:cs typeface="Segoe UI" pitchFamily="34" charset="0"/>
              </a:rPr>
              <a:t>THANK YOU!</a:t>
            </a:r>
          </a:p>
        </p:txBody>
      </p:sp>
    </p:spTree>
    <p:extLst>
      <p:ext uri="{BB962C8B-B14F-4D97-AF65-F5344CB8AC3E}">
        <p14:creationId xmlns:p14="http://schemas.microsoft.com/office/powerpoint/2010/main" val="104708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p:cNvSpPr txBox="1">
            <a:spLocks/>
          </p:cNvSpPr>
          <p:nvPr/>
        </p:nvSpPr>
        <p:spPr>
          <a:xfrm>
            <a:off x="-1295400" y="141516"/>
            <a:ext cx="8648700" cy="9144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kern="1200" spc="-100" baseline="0">
                <a:solidFill>
                  <a:schemeClr val="accent3"/>
                </a:solidFill>
                <a:latin typeface="Segoe UI Light" panose="020B0502040204020203" pitchFamily="34" charset="0"/>
                <a:ea typeface="Segoe UI" panose="020B0502040204020203" pitchFamily="34" charset="0"/>
                <a:cs typeface="Segoe UI" panose="020B0502040204020203" pitchFamily="34" charset="0"/>
              </a:defRPr>
            </a:lvl1pPr>
          </a:lstStyle>
          <a:p>
            <a:pPr algn="ctr"/>
            <a:r>
              <a:rPr lang="en-US" sz="8000" b="1" dirty="0">
                <a:latin typeface="Segoe UI" pitchFamily="34" charset="0"/>
              </a:rPr>
              <a:t>Thank you!</a:t>
            </a:r>
          </a:p>
        </p:txBody>
      </p:sp>
      <p:sp>
        <p:nvSpPr>
          <p:cNvPr id="6" name="Title 3"/>
          <p:cNvSpPr txBox="1">
            <a:spLocks/>
          </p:cNvSpPr>
          <p:nvPr/>
        </p:nvSpPr>
        <p:spPr>
          <a:xfrm>
            <a:off x="-1295400" y="1219200"/>
            <a:ext cx="8648700" cy="9144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kern="1200" spc="-100" baseline="0">
                <a:solidFill>
                  <a:schemeClr val="accent3"/>
                </a:solidFill>
                <a:latin typeface="Segoe UI Light" panose="020B0502040204020203" pitchFamily="34" charset="0"/>
                <a:ea typeface="Segoe UI" panose="020B0502040204020203" pitchFamily="34" charset="0"/>
                <a:cs typeface="Segoe UI" panose="020B0502040204020203" pitchFamily="34" charset="0"/>
              </a:defRPr>
            </a:lvl1pPr>
          </a:lstStyle>
          <a:p>
            <a:pPr algn="ctr"/>
            <a:r>
              <a:rPr lang="en-US" sz="4800" dirty="0">
                <a:solidFill>
                  <a:schemeClr val="accent1"/>
                </a:solidFill>
                <a:latin typeface="Segoe UI" pitchFamily="34" charset="0"/>
              </a:rPr>
              <a:t>www.core-rems.org</a:t>
            </a:r>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455858" y="1523999"/>
            <a:ext cx="5916740" cy="5334001"/>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
          <p:cNvSpPr>
            <a:spLocks noGrp="1"/>
          </p:cNvSpPr>
          <p:nvPr>
            <p:ph type="sldNum" sz="quarter" idx="12"/>
          </p:nvPr>
        </p:nvSpPr>
        <p:spPr/>
        <p:txBody>
          <a:bodyPr/>
          <a:lstStyle/>
          <a:p>
            <a:r>
              <a:rPr lang="en-US" dirty="0"/>
              <a:t>159   |   © CO*RE 2015 </a:t>
            </a:r>
          </a:p>
        </p:txBody>
      </p:sp>
    </p:spTree>
    <p:extLst>
      <p:ext uri="{BB962C8B-B14F-4D97-AF65-F5344CB8AC3E}">
        <p14:creationId xmlns:p14="http://schemas.microsoft.com/office/powerpoint/2010/main" val="330359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oter Placeholder 9"/>
          <p:cNvSpPr>
            <a:spLocks noGrp="1"/>
          </p:cNvSpPr>
          <p:nvPr/>
        </p:nvSpPr>
        <p:spPr>
          <a:xfrm>
            <a:off x="457200" y="6010275"/>
            <a:ext cx="8382000" cy="5429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latin typeface="Segoe UI" pitchFamily="34" charset="0"/>
                <a:ea typeface="Segoe UI" pitchFamily="34" charset="0"/>
                <a:cs typeface="Segoe UI" pitchFamily="34" charset="0"/>
              </a:rPr>
              <a:t>SAMHSA. (2013). </a:t>
            </a:r>
            <a:r>
              <a:rPr lang="en-US" sz="800" i="1" dirty="0">
                <a:solidFill>
                  <a:schemeClr val="tx1"/>
                </a:solidFill>
                <a:latin typeface="Segoe UI" pitchFamily="34" charset="0"/>
                <a:ea typeface="Segoe UI" pitchFamily="34" charset="0"/>
                <a:cs typeface="Segoe UI" pitchFamily="34" charset="0"/>
              </a:rPr>
              <a:t>Results from the 2012 National Survey on Drug Use and Health: Summary of National Findings.</a:t>
            </a:r>
            <a:r>
              <a:rPr lang="en-US" sz="800" dirty="0">
                <a:solidFill>
                  <a:schemeClr val="tx1"/>
                </a:solidFill>
                <a:latin typeface="Segoe UI" pitchFamily="34" charset="0"/>
                <a:ea typeface="Segoe UI" pitchFamily="34" charset="0"/>
                <a:cs typeface="Segoe UI" pitchFamily="34" charset="0"/>
              </a:rPr>
              <a:t> </a:t>
            </a:r>
            <a:br>
              <a:rPr lang="en-US" sz="800" dirty="0">
                <a:solidFill>
                  <a:schemeClr val="tx1"/>
                </a:solidFill>
                <a:latin typeface="Segoe UI" pitchFamily="34" charset="0"/>
                <a:ea typeface="Segoe UI" pitchFamily="34" charset="0"/>
                <a:cs typeface="Segoe UI" pitchFamily="34" charset="0"/>
              </a:rPr>
            </a:br>
            <a:r>
              <a:rPr lang="en-US" sz="800" dirty="0">
                <a:solidFill>
                  <a:schemeClr val="tx1"/>
                </a:solidFill>
                <a:latin typeface="Segoe UI" pitchFamily="34" charset="0"/>
                <a:ea typeface="Segoe UI" pitchFamily="34" charset="0"/>
                <a:cs typeface="Segoe UI" pitchFamily="34" charset="0"/>
              </a:rPr>
              <a:t>NSDUH Series H-46, HHS Publication No. (SMA) 13-4795. Rockville, MD.</a:t>
            </a:r>
          </a:p>
        </p:txBody>
      </p:sp>
      <p:sp>
        <p:nvSpPr>
          <p:cNvPr id="4" name="Title 3"/>
          <p:cNvSpPr>
            <a:spLocks noGrp="1"/>
          </p:cNvSpPr>
          <p:nvPr>
            <p:ph type="title"/>
          </p:nvPr>
        </p:nvSpPr>
        <p:spPr/>
        <p:txBody>
          <a:bodyPr/>
          <a:lstStyle/>
          <a:p>
            <a:r>
              <a:rPr lang="en-US" dirty="0"/>
              <a:t>First-Time Use of Specific Drugs Among Persons Age </a:t>
            </a:r>
            <a:r>
              <a:rPr lang="en-US" dirty="0">
                <a:cs typeface="Calibri"/>
              </a:rPr>
              <a:t>≥ </a:t>
            </a:r>
            <a:r>
              <a:rPr lang="en-US" dirty="0"/>
              <a:t>12 (2012)</a:t>
            </a:r>
          </a:p>
        </p:txBody>
      </p:sp>
      <p:sp>
        <p:nvSpPr>
          <p:cNvPr id="2" name="Slide Number Placeholder 1"/>
          <p:cNvSpPr>
            <a:spLocks noGrp="1"/>
          </p:cNvSpPr>
          <p:nvPr>
            <p:ph type="sldNum" sz="quarter" idx="12"/>
          </p:nvPr>
        </p:nvSpPr>
        <p:spPr/>
        <p:txBody>
          <a:bodyPr/>
          <a:lstStyle/>
          <a:p>
            <a:fld id="{AC93B9EA-9F07-41CA-8155-9C9A9F70FA14}" type="slidenum">
              <a:rPr lang="en-US" smtClean="0"/>
              <a:pPr/>
              <a:t>15</a:t>
            </a:fld>
            <a:r>
              <a:rPr lang="en-US" dirty="0"/>
              <a:t>   |   © CO*RE 2015 </a:t>
            </a:r>
          </a:p>
        </p:txBody>
      </p:sp>
      <p:graphicFrame>
        <p:nvGraphicFramePr>
          <p:cNvPr id="42" name="Content Placeholder 4"/>
          <p:cNvGraphicFramePr>
            <a:graphicFrameLocks noGrp="1"/>
          </p:cNvGraphicFramePr>
          <p:nvPr>
            <p:ph idx="1"/>
            <p:extLst>
              <p:ext uri="{D42A27DB-BD31-4B8C-83A1-F6EECF244321}">
                <p14:modId xmlns:p14="http://schemas.microsoft.com/office/powerpoint/2010/main" val="720266416"/>
              </p:ext>
            </p:extLst>
          </p:nvPr>
        </p:nvGraphicFramePr>
        <p:xfrm>
          <a:off x="228600" y="1447800"/>
          <a:ext cx="87630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010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Learning Objectives</a:t>
            </a:r>
          </a:p>
        </p:txBody>
      </p:sp>
      <p:sp>
        <p:nvSpPr>
          <p:cNvPr id="7" name="Content Placeholder 2"/>
          <p:cNvSpPr>
            <a:spLocks noGrp="1"/>
          </p:cNvSpPr>
          <p:nvPr>
            <p:ph idx="1"/>
          </p:nvPr>
        </p:nvSpPr>
        <p:spPr>
          <a:xfrm>
            <a:off x="1295400" y="1238250"/>
            <a:ext cx="7543800" cy="4724400"/>
          </a:xfrm>
        </p:spPr>
        <p:txBody>
          <a:bodyPr anchor="ctr" anchorCtr="0">
            <a:noAutofit/>
          </a:bodyPr>
          <a:lstStyle/>
          <a:p>
            <a:pPr fontAlgn="base">
              <a:spcBef>
                <a:spcPts val="3000"/>
              </a:spcBef>
            </a:pPr>
            <a:r>
              <a:rPr lang="en-US" sz="1600" dirty="0">
                <a:solidFill>
                  <a:schemeClr val="tx1"/>
                </a:solidFill>
              </a:rPr>
              <a:t>Describe appropriate patient assessment for treatment with ER/LA opioid analgesics, evaluating risks and potential benefits of ER/LA therapy, </a:t>
            </a:r>
            <a:br>
              <a:rPr lang="en-US" sz="1600" dirty="0">
                <a:solidFill>
                  <a:schemeClr val="tx1"/>
                </a:solidFill>
              </a:rPr>
            </a:br>
            <a:r>
              <a:rPr lang="en-US" sz="1600" dirty="0">
                <a:solidFill>
                  <a:schemeClr val="tx1"/>
                </a:solidFill>
              </a:rPr>
              <a:t>as well as possible misuse.</a:t>
            </a:r>
          </a:p>
          <a:p>
            <a:pPr fontAlgn="base">
              <a:spcBef>
                <a:spcPts val="3000"/>
              </a:spcBef>
            </a:pPr>
            <a:r>
              <a:rPr lang="en-US" sz="1600" dirty="0">
                <a:solidFill>
                  <a:schemeClr val="tx1"/>
                </a:solidFill>
              </a:rPr>
              <a:t>Apply proper methods to initiate therapy, modify dose, and discontinue use of ER/LA opioid analgesics, applying best practices including accurate dosing and conversion techniques, as well as appropriate discontinuation strategies.</a:t>
            </a:r>
          </a:p>
          <a:p>
            <a:pPr fontAlgn="base">
              <a:spcBef>
                <a:spcPts val="3000"/>
              </a:spcBef>
            </a:pPr>
            <a:r>
              <a:rPr lang="en-US" sz="1600" dirty="0">
                <a:solidFill>
                  <a:schemeClr val="tx1"/>
                </a:solidFill>
              </a:rPr>
              <a:t>Demonstrate accurate knowledge about how to manage ongoing therapy with ER/LA opioid analgesics and properly use  evidence-based tools while assessing for adverse effects.</a:t>
            </a:r>
          </a:p>
          <a:p>
            <a:pPr fontAlgn="base">
              <a:spcBef>
                <a:spcPts val="3000"/>
              </a:spcBef>
            </a:pPr>
            <a:r>
              <a:rPr lang="en-US" sz="1600" dirty="0">
                <a:solidFill>
                  <a:schemeClr val="tx1"/>
                </a:solidFill>
              </a:rPr>
              <a:t>Employ methods to counsel patients and caregivers about the safe use of ER/LA opioid analgesics, including proper storage and disposal.</a:t>
            </a:r>
          </a:p>
          <a:p>
            <a:pPr fontAlgn="base">
              <a:spcBef>
                <a:spcPts val="3000"/>
              </a:spcBef>
            </a:pPr>
            <a:r>
              <a:rPr lang="en-US" sz="1600" dirty="0">
                <a:solidFill>
                  <a:schemeClr val="tx1"/>
                </a:solidFill>
              </a:rPr>
              <a:t>Review/assess general and product-specific drug information concerning ER/LA opioid analgesics and identifying potential adverse effects of ER/LA opioids.</a:t>
            </a:r>
          </a:p>
        </p:txBody>
      </p:sp>
      <p:cxnSp>
        <p:nvCxnSpPr>
          <p:cNvPr id="8" name="Straight Connector 7"/>
          <p:cNvCxnSpPr/>
          <p:nvPr/>
        </p:nvCxnSpPr>
        <p:spPr>
          <a:xfrm>
            <a:off x="533400" y="2150762"/>
            <a:ext cx="8153400" cy="0"/>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3304189"/>
            <a:ext cx="8153400" cy="0"/>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4360562"/>
            <a:ext cx="8153400" cy="0"/>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5257800"/>
            <a:ext cx="8153400" cy="0"/>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069" y="5442118"/>
            <a:ext cx="480462" cy="478814"/>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903" y="1426324"/>
            <a:ext cx="526794" cy="451022"/>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924" y="2565109"/>
            <a:ext cx="508752" cy="324734"/>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8162" y="3598353"/>
            <a:ext cx="376276" cy="469928"/>
          </a:xfrm>
          <a:prstGeom prst="rect">
            <a:avLst/>
          </a:prstGeom>
        </p:spPr>
      </p:pic>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945" y="4614050"/>
            <a:ext cx="422710" cy="450070"/>
          </a:xfrm>
          <a:prstGeom prst="rect">
            <a:avLst/>
          </a:prstGeom>
        </p:spPr>
      </p:pic>
      <p:sp>
        <p:nvSpPr>
          <p:cNvPr id="17" name="Slide Number Placeholder 4"/>
          <p:cNvSpPr>
            <a:spLocks noGrp="1"/>
          </p:cNvSpPr>
          <p:nvPr>
            <p:ph type="sldNum" sz="quarter" idx="12"/>
          </p:nvPr>
        </p:nvSpPr>
        <p:spPr/>
        <p:txBody>
          <a:bodyPr/>
          <a:lstStyle/>
          <a:p>
            <a:fld id="{AC93B9EA-9F07-41CA-8155-9C9A9F70FA14}" type="slidenum">
              <a:rPr lang="en-US" smtClean="0"/>
              <a:pPr/>
              <a:t>16</a:t>
            </a:fld>
            <a:r>
              <a:rPr lang="en-US" dirty="0"/>
              <a:t>   |   © CO*RE 2015</a:t>
            </a:r>
          </a:p>
        </p:txBody>
      </p:sp>
    </p:spTree>
    <p:extLst>
      <p:ext uri="{BB962C8B-B14F-4D97-AF65-F5344CB8AC3E}">
        <p14:creationId xmlns:p14="http://schemas.microsoft.com/office/powerpoint/2010/main" val="346864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4542" y="381000"/>
            <a:ext cx="8298180" cy="2209800"/>
          </a:xfrm>
        </p:spPr>
        <p:txBody>
          <a:bodyPr>
            <a:noAutofit/>
          </a:bodyPr>
          <a:lstStyle/>
          <a:p>
            <a:pPr algn="ctr"/>
            <a:r>
              <a:rPr lang="en-US" dirty="0"/>
              <a:t>Misuse, abuse, divergence and overdose of ER/LA opioids is a major public health crisis.</a:t>
            </a:r>
            <a:br>
              <a:rPr lang="en-US" dirty="0"/>
            </a:br>
            <a:r>
              <a:rPr lang="en-US" dirty="0"/>
              <a:t/>
            </a:r>
            <a:br>
              <a:rPr lang="en-US" dirty="0"/>
            </a:br>
            <a:r>
              <a:rPr lang="en-US" sz="4400" b="1" dirty="0">
                <a:solidFill>
                  <a:schemeClr val="accent6"/>
                </a:solidFill>
              </a:rPr>
              <a:t>YOU </a:t>
            </a:r>
            <a:r>
              <a:rPr lang="en-US" dirty="0"/>
              <a:t>and</a:t>
            </a:r>
            <a:r>
              <a:rPr lang="en-US" sz="4400" b="1" dirty="0"/>
              <a:t> </a:t>
            </a:r>
            <a:r>
              <a:rPr lang="en-US" sz="4400" b="1" dirty="0">
                <a:solidFill>
                  <a:schemeClr val="accent6"/>
                </a:solidFill>
              </a:rPr>
              <a:t>YOUR TEAM </a:t>
            </a:r>
            <a:r>
              <a:rPr lang="en-US" b="1" i="1" dirty="0"/>
              <a:t>can</a:t>
            </a:r>
            <a:r>
              <a:rPr lang="en-US" dirty="0"/>
              <a:t> have an immediate and positive impact on this crisis while also caring for your patients appropriately.</a:t>
            </a:r>
            <a:br>
              <a:rPr lang="en-US" dirty="0"/>
            </a:br>
            <a:endParaRPr lang="en-US" dirty="0"/>
          </a:p>
        </p:txBody>
      </p:sp>
      <p:sp>
        <p:nvSpPr>
          <p:cNvPr id="9" name="Slide Number Placeholder 4"/>
          <p:cNvSpPr txBox="1">
            <a:spLocks/>
          </p:cNvSpPr>
          <p:nvPr/>
        </p:nvSpPr>
        <p:spPr>
          <a:xfrm>
            <a:off x="228600" y="6441172"/>
            <a:ext cx="1600200" cy="235400"/>
          </a:xfrm>
          <a:prstGeom prst="rect">
            <a:avLst/>
          </a:prstGeom>
        </p:spPr>
        <p:txBody>
          <a:bodyPr vert="horz" lIns="91440" tIns="45720" rIns="91440" bIns="45720" rtlCol="0" anchor="ctr"/>
          <a:lstStyle>
            <a:defPPr>
              <a:defRPr lang="en-US"/>
            </a:defPPr>
            <a:lvl1pPr marL="0" algn="l" defTabSz="914400" rtl="0" eaLnBrk="1" latinLnBrk="0" hangingPunct="1">
              <a:defRPr sz="800" b="1" kern="120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93B9EA-9F07-41CA-8155-9C9A9F70FA14}" type="slidenum">
              <a:rPr lang="en-US" smtClean="0">
                <a:solidFill>
                  <a:prstClr val="white">
                    <a:lumMod val="65000"/>
                  </a:prstClr>
                </a:solidFill>
              </a:rPr>
              <a:pPr/>
              <a:t>17</a:t>
            </a:fld>
            <a:r>
              <a:rPr lang="en-US" dirty="0">
                <a:solidFill>
                  <a:prstClr val="white">
                    <a:lumMod val="65000"/>
                  </a:prstClr>
                </a:solidFill>
              </a:rPr>
              <a:t>   |   © CO*RE 2015 </a:t>
            </a:r>
          </a:p>
        </p:txBody>
      </p:sp>
    </p:spTree>
    <p:extLst>
      <p:ext uri="{BB962C8B-B14F-4D97-AF65-F5344CB8AC3E}">
        <p14:creationId xmlns:p14="http://schemas.microsoft.com/office/powerpoint/2010/main" val="170543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400"/>
            <a:ext cx="9144000" cy="683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itchFamily="34" charset="0"/>
            </a:endParaRPr>
          </a:p>
        </p:txBody>
      </p:sp>
      <p:sp>
        <p:nvSpPr>
          <p:cNvPr id="11" name="Rectangle 10"/>
          <p:cNvSpPr/>
          <p:nvPr/>
        </p:nvSpPr>
        <p:spPr>
          <a:xfrm>
            <a:off x="0" y="0"/>
            <a:ext cx="9144000" cy="1270000"/>
          </a:xfrm>
          <a:prstGeom prst="rect">
            <a:avLst/>
          </a:prstGeom>
          <a:gradFill flip="none" rotWithShape="1">
            <a:gsLst>
              <a:gs pos="0">
                <a:schemeClr val="tx1"/>
              </a:gs>
              <a:gs pos="88000">
                <a:schemeClr val="tx1">
                  <a:alpha val="6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itchFamily="34" charset="0"/>
            </a:endParaRPr>
          </a:p>
        </p:txBody>
      </p:sp>
      <p:cxnSp>
        <p:nvCxnSpPr>
          <p:cNvPr id="9" name="Straight Connector 8"/>
          <p:cNvCxnSpPr/>
          <p:nvPr/>
        </p:nvCxnSpPr>
        <p:spPr>
          <a:xfrm>
            <a:off x="304800" y="2933700"/>
            <a:ext cx="5715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455858" y="1523999"/>
            <a:ext cx="5916740" cy="53340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28600" y="3048001"/>
            <a:ext cx="2209800" cy="533399"/>
          </a:xfrm>
          <a:prstGeom prst="rect">
            <a:avLst/>
          </a:prstGeom>
          <a:noFill/>
        </p:spPr>
        <p:txBody>
          <a:bodyPr wrap="square" rtlCol="0">
            <a:noAutofit/>
          </a:bodyPr>
          <a:lstStyle/>
          <a:p>
            <a:r>
              <a:rPr lang="en-US" sz="3600" b="1" dirty="0">
                <a:solidFill>
                  <a:schemeClr val="accent1"/>
                </a:solidFill>
                <a:latin typeface="Segoe UI" pitchFamily="34" charset="0"/>
                <a:ea typeface="Segoe UI" pitchFamily="34" charset="0"/>
                <a:cs typeface="Segoe UI" pitchFamily="34" charset="0"/>
              </a:rPr>
              <a:t>Unit 1</a:t>
            </a:r>
          </a:p>
        </p:txBody>
      </p:sp>
      <p:sp>
        <p:nvSpPr>
          <p:cNvPr id="14" name="Slide Number Placeholder 4"/>
          <p:cNvSpPr>
            <a:spLocks noGrp="1"/>
          </p:cNvSpPr>
          <p:nvPr>
            <p:ph type="sldNum" sz="quarter" idx="12"/>
          </p:nvPr>
        </p:nvSpPr>
        <p:spPr/>
        <p:txBody>
          <a:bodyPr/>
          <a:lstStyle/>
          <a:p>
            <a:fld id="{AC93B9EA-9F07-41CA-8155-9C9A9F70FA14}" type="slidenum">
              <a:rPr lang="en-US" smtClean="0">
                <a:solidFill>
                  <a:schemeClr val="bg2">
                    <a:lumMod val="60000"/>
                    <a:lumOff val="40000"/>
                  </a:schemeClr>
                </a:solidFill>
              </a:rPr>
              <a:pPr/>
              <a:t>18</a:t>
            </a:fld>
            <a:r>
              <a:rPr lang="en-US" dirty="0">
                <a:solidFill>
                  <a:schemeClr val="bg2">
                    <a:lumMod val="60000"/>
                    <a:lumOff val="40000"/>
                  </a:schemeClr>
                </a:solidFill>
              </a:rPr>
              <a:t>   |   © CO*RE 2015 </a:t>
            </a:r>
          </a:p>
        </p:txBody>
      </p:sp>
      <p:sp>
        <p:nvSpPr>
          <p:cNvPr id="3" name="TextBox 2"/>
          <p:cNvSpPr txBox="1"/>
          <p:nvPr/>
        </p:nvSpPr>
        <p:spPr>
          <a:xfrm>
            <a:off x="200478" y="1079502"/>
            <a:ext cx="7543800" cy="1739898"/>
          </a:xfrm>
          <a:prstGeom prst="rect">
            <a:avLst/>
          </a:prstGeom>
          <a:noFill/>
        </p:spPr>
        <p:txBody>
          <a:bodyPr wrap="square" rtlCol="0">
            <a:noAutofit/>
          </a:bodyPr>
          <a:lstStyle/>
          <a:p>
            <a:pPr>
              <a:lnSpc>
                <a:spcPct val="90000"/>
              </a:lnSpc>
            </a:pPr>
            <a:r>
              <a:rPr lang="en-US" sz="3600" b="1" dirty="0">
                <a:solidFill>
                  <a:schemeClr val="accent3"/>
                </a:solidFill>
                <a:latin typeface="Segoe UI" pitchFamily="34" charset="0"/>
                <a:ea typeface="Segoe UI" pitchFamily="34" charset="0"/>
                <a:cs typeface="Segoe UI" pitchFamily="34" charset="0"/>
              </a:rPr>
              <a:t>ASSESSING PATIENTS FOR</a:t>
            </a:r>
            <a:br>
              <a:rPr lang="en-US" sz="3600" b="1" dirty="0">
                <a:solidFill>
                  <a:schemeClr val="accent3"/>
                </a:solidFill>
                <a:latin typeface="Segoe UI" pitchFamily="34" charset="0"/>
                <a:ea typeface="Segoe UI" pitchFamily="34" charset="0"/>
                <a:cs typeface="Segoe UI" pitchFamily="34" charset="0"/>
              </a:rPr>
            </a:br>
            <a:r>
              <a:rPr lang="en-US" sz="3600" b="1" dirty="0">
                <a:solidFill>
                  <a:schemeClr val="accent3"/>
                </a:solidFill>
                <a:latin typeface="Segoe UI" pitchFamily="34" charset="0"/>
                <a:ea typeface="Segoe UI" pitchFamily="34" charset="0"/>
                <a:cs typeface="Segoe UI" pitchFamily="34" charset="0"/>
              </a:rPr>
              <a:t>TREATMENT WITH ER/LA OPIOID</a:t>
            </a:r>
            <a:br>
              <a:rPr lang="en-US" sz="3600" b="1" dirty="0">
                <a:solidFill>
                  <a:schemeClr val="accent3"/>
                </a:solidFill>
                <a:latin typeface="Segoe UI" pitchFamily="34" charset="0"/>
                <a:ea typeface="Segoe UI" pitchFamily="34" charset="0"/>
                <a:cs typeface="Segoe UI" pitchFamily="34" charset="0"/>
              </a:rPr>
            </a:br>
            <a:r>
              <a:rPr lang="en-US" sz="3600" b="1" dirty="0">
                <a:solidFill>
                  <a:schemeClr val="accent3"/>
                </a:solidFill>
                <a:latin typeface="Segoe UI" pitchFamily="34" charset="0"/>
                <a:ea typeface="Segoe UI" pitchFamily="34" charset="0"/>
                <a:cs typeface="Segoe UI" pitchFamily="34" charset="0"/>
              </a:rPr>
              <a:t>ANALGESIC THERAPY</a:t>
            </a:r>
          </a:p>
        </p:txBody>
      </p:sp>
      <p:sp>
        <p:nvSpPr>
          <p:cNvPr id="4" name="Footer Placeholder 3"/>
          <p:cNvSpPr>
            <a:spLocks noGrp="1"/>
          </p:cNvSpPr>
          <p:nvPr>
            <p:ph type="ftr" sz="quarter" idx="11"/>
          </p:nvPr>
        </p:nvSpPr>
        <p:spPr/>
        <p:txBody>
          <a:bodyPr/>
          <a:lstStyle/>
          <a:p>
            <a:r>
              <a:rPr lang="en-US" dirty="0"/>
              <a:t>© CO*RE 2014</a:t>
            </a:r>
          </a:p>
        </p:txBody>
      </p:sp>
    </p:spTree>
    <p:extLst>
      <p:ext uri="{BB962C8B-B14F-4D97-AF65-F5344CB8AC3E}">
        <p14:creationId xmlns:p14="http://schemas.microsoft.com/office/powerpoint/2010/main" val="301026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990600"/>
          </a:xfrm>
        </p:spPr>
        <p:txBody>
          <a:bodyPr/>
          <a:lstStyle/>
          <a:p>
            <a:r>
              <a:rPr lang="en-US" dirty="0"/>
              <a:t>Balance Risks Against Potential Benefits</a:t>
            </a:r>
          </a:p>
        </p:txBody>
      </p:sp>
      <p:sp>
        <p:nvSpPr>
          <p:cNvPr id="5" name="Slide Number Placeholder 4"/>
          <p:cNvSpPr>
            <a:spLocks noGrp="1"/>
          </p:cNvSpPr>
          <p:nvPr>
            <p:ph type="sldNum" sz="quarter" idx="12"/>
          </p:nvPr>
        </p:nvSpPr>
        <p:spPr/>
        <p:txBody>
          <a:bodyPr/>
          <a:lstStyle/>
          <a:p>
            <a:fld id="{AC93B9EA-9F07-41CA-8155-9C9A9F70FA14}" type="slidenum">
              <a:rPr lang="en-US" smtClean="0"/>
              <a:pPr/>
              <a:t>19</a:t>
            </a:fld>
            <a:r>
              <a:rPr lang="en-US" dirty="0"/>
              <a:t>   |   © CO*RE 2015</a:t>
            </a:r>
          </a:p>
        </p:txBody>
      </p:sp>
      <p:sp>
        <p:nvSpPr>
          <p:cNvPr id="14" name="Rectangle 13"/>
          <p:cNvSpPr/>
          <p:nvPr/>
        </p:nvSpPr>
        <p:spPr>
          <a:xfrm>
            <a:off x="223201" y="1066800"/>
            <a:ext cx="4076277" cy="9052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sz="2000" b="1" i="1" dirty="0">
                <a:solidFill>
                  <a:schemeClr val="bg1"/>
                </a:solidFill>
                <a:latin typeface="Segoe UI" pitchFamily="34" charset="0"/>
                <a:ea typeface="Segoe UI" pitchFamily="34" charset="0"/>
                <a:cs typeface="Segoe UI" pitchFamily="34" charset="0"/>
              </a:rPr>
              <a:t>Conduct thorough H&amp;P</a:t>
            </a:r>
            <a:br>
              <a:rPr lang="en-US" sz="2000" b="1" i="1" dirty="0">
                <a:solidFill>
                  <a:schemeClr val="bg1"/>
                </a:solidFill>
                <a:latin typeface="Segoe UI" pitchFamily="34" charset="0"/>
                <a:ea typeface="Segoe UI" pitchFamily="34" charset="0"/>
                <a:cs typeface="Segoe UI" pitchFamily="34" charset="0"/>
              </a:rPr>
            </a:br>
            <a:r>
              <a:rPr lang="en-US" sz="2000" b="1" i="1" dirty="0">
                <a:solidFill>
                  <a:schemeClr val="bg1"/>
                </a:solidFill>
                <a:latin typeface="Segoe UI" pitchFamily="34" charset="0"/>
                <a:ea typeface="Segoe UI" pitchFamily="34" charset="0"/>
                <a:cs typeface="Segoe UI" pitchFamily="34" charset="0"/>
              </a:rPr>
              <a:t> and appropriate testing</a:t>
            </a:r>
          </a:p>
        </p:txBody>
      </p:sp>
      <p:sp>
        <p:nvSpPr>
          <p:cNvPr id="15" name="Rectangle 14"/>
          <p:cNvSpPr/>
          <p:nvPr/>
        </p:nvSpPr>
        <p:spPr>
          <a:xfrm>
            <a:off x="4495802" y="1063273"/>
            <a:ext cx="4425714" cy="9052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sz="2000" b="1" i="1" dirty="0">
                <a:solidFill>
                  <a:schemeClr val="bg1"/>
                </a:solidFill>
                <a:latin typeface="Segoe UI" pitchFamily="34" charset="0"/>
                <a:ea typeface="Segoe UI" pitchFamily="34" charset="0"/>
                <a:cs typeface="Segoe UI" pitchFamily="34" charset="0"/>
              </a:rPr>
              <a:t>Comprehensive benefit-</a:t>
            </a:r>
            <a:br>
              <a:rPr lang="en-US" sz="2000" b="1" i="1" dirty="0">
                <a:solidFill>
                  <a:schemeClr val="bg1"/>
                </a:solidFill>
                <a:latin typeface="Segoe UI" pitchFamily="34" charset="0"/>
                <a:ea typeface="Segoe UI" pitchFamily="34" charset="0"/>
                <a:cs typeface="Segoe UI" pitchFamily="34" charset="0"/>
              </a:rPr>
            </a:br>
            <a:r>
              <a:rPr lang="en-US" sz="2000" b="1" i="1" dirty="0">
                <a:solidFill>
                  <a:schemeClr val="bg1"/>
                </a:solidFill>
                <a:latin typeface="Segoe UI" pitchFamily="34" charset="0"/>
                <a:ea typeface="Segoe UI" pitchFamily="34" charset="0"/>
                <a:cs typeface="Segoe UI" pitchFamily="34" charset="0"/>
              </a:rPr>
              <a:t>to-harm evaluation</a:t>
            </a:r>
          </a:p>
        </p:txBody>
      </p:sp>
      <p:grpSp>
        <p:nvGrpSpPr>
          <p:cNvPr id="4" name="Group 5"/>
          <p:cNvGrpSpPr/>
          <p:nvPr/>
        </p:nvGrpSpPr>
        <p:grpSpPr>
          <a:xfrm>
            <a:off x="228600" y="2324036"/>
            <a:ext cx="4070878" cy="3695763"/>
            <a:chOff x="530772" y="2322790"/>
            <a:chExt cx="3126828" cy="3925610"/>
          </a:xfrm>
          <a:solidFill>
            <a:schemeClr val="bg2"/>
          </a:solidFill>
        </p:grpSpPr>
        <p:sp>
          <p:nvSpPr>
            <p:cNvPr id="21" name="Rounded Rectangle 20"/>
            <p:cNvSpPr/>
            <p:nvPr/>
          </p:nvSpPr>
          <p:spPr>
            <a:xfrm>
              <a:off x="530772" y="2322790"/>
              <a:ext cx="3126828" cy="3925610"/>
            </a:xfrm>
            <a:prstGeom prst="roundRect">
              <a:avLst>
                <a:gd name="adj" fmla="val 108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rtlCol="0" anchor="ctr"/>
            <a:lstStyle/>
            <a:p>
              <a:pPr marL="285750" indent="-285750">
                <a:lnSpc>
                  <a:spcPct val="120000"/>
                </a:lnSpc>
                <a:buFont typeface="Arial" panose="020B0604020202020204" pitchFamily="34" charset="0"/>
                <a:buChar char="•"/>
              </a:pPr>
              <a:endParaRPr lang="en-US" sz="1600" dirty="0">
                <a:solidFill>
                  <a:schemeClr val="tx1"/>
                </a:solidFill>
                <a:latin typeface="Segoe UI" pitchFamily="34" charset="0"/>
                <a:ea typeface="Segoe UI" pitchFamily="34" charset="0"/>
                <a:cs typeface="Segoe UI" pitchFamily="34" charset="0"/>
              </a:endParaRPr>
            </a:p>
          </p:txBody>
        </p:sp>
        <p:sp>
          <p:nvSpPr>
            <p:cNvPr id="17" name="TextBox 16"/>
            <p:cNvSpPr txBox="1"/>
            <p:nvPr/>
          </p:nvSpPr>
          <p:spPr>
            <a:xfrm>
              <a:off x="576558" y="3155197"/>
              <a:ext cx="3052762" cy="361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rtlCol="0" anchor="ctr"/>
            <a:lstStyle>
              <a:defPPr>
                <a:defRPr lang="en-US"/>
              </a:defPPr>
              <a:lvl1pPr>
                <a:lnSpc>
                  <a:spcPct val="120000"/>
                </a:lnSpc>
                <a:defRPr sz="1600">
                  <a:solidFill>
                    <a:schemeClr val="tx2"/>
                  </a:solidFill>
                  <a:latin typeface="Segoe UI" pitchFamily="34" charset="0"/>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buFont typeface="Arial" panose="020B0604020202020204" pitchFamily="34" charset="0"/>
                <a:buChar char="•"/>
              </a:pPr>
              <a:r>
                <a:rPr lang="en-US" dirty="0">
                  <a:solidFill>
                    <a:schemeClr val="tx1"/>
                  </a:solidFill>
                </a:rPr>
                <a:t>Analgesia </a:t>
              </a:r>
              <a:br>
                <a:rPr lang="en-US" dirty="0">
                  <a:solidFill>
                    <a:schemeClr val="tx1"/>
                  </a:solidFill>
                </a:rPr>
              </a:br>
              <a:r>
                <a:rPr lang="en-US" dirty="0">
                  <a:solidFill>
                    <a:schemeClr val="tx1"/>
                  </a:solidFill>
                </a:rPr>
                <a:t>(adequate pain control)</a:t>
              </a:r>
            </a:p>
            <a:p>
              <a:pPr marL="285750" indent="-285750">
                <a:buFont typeface="Arial" panose="020B0604020202020204" pitchFamily="34" charset="0"/>
                <a:buChar char="•"/>
              </a:pPr>
              <a:r>
                <a:rPr lang="en-US" dirty="0">
                  <a:solidFill>
                    <a:schemeClr val="tx1"/>
                  </a:solidFill>
                </a:rPr>
                <a:t>Improved Function</a:t>
              </a:r>
            </a:p>
          </p:txBody>
        </p:sp>
      </p:grpSp>
      <p:grpSp>
        <p:nvGrpSpPr>
          <p:cNvPr id="6" name="Group 6"/>
          <p:cNvGrpSpPr/>
          <p:nvPr/>
        </p:nvGrpSpPr>
        <p:grpSpPr>
          <a:xfrm>
            <a:off x="4495801" y="2324036"/>
            <a:ext cx="4419600" cy="3695763"/>
            <a:chOff x="5486400" y="2322790"/>
            <a:chExt cx="3126828" cy="3925610"/>
          </a:xfrm>
          <a:solidFill>
            <a:schemeClr val="bg2"/>
          </a:solidFill>
        </p:grpSpPr>
        <p:sp>
          <p:nvSpPr>
            <p:cNvPr id="23" name="Rounded Rectangle 22"/>
            <p:cNvSpPr/>
            <p:nvPr/>
          </p:nvSpPr>
          <p:spPr>
            <a:xfrm>
              <a:off x="5486400" y="2322790"/>
              <a:ext cx="3126828" cy="3925610"/>
            </a:xfrm>
            <a:prstGeom prst="roundRect">
              <a:avLst>
                <a:gd name="adj" fmla="val 108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182880" rtlCol="0" anchor="ctr"/>
            <a:lstStyle/>
            <a:p>
              <a:pPr>
                <a:lnSpc>
                  <a:spcPct val="120000"/>
                </a:lnSpc>
              </a:pPr>
              <a:endParaRPr lang="en-US" sz="1600" dirty="0">
                <a:solidFill>
                  <a:schemeClr val="tx1"/>
                </a:solidFill>
                <a:latin typeface="Segoe UI" pitchFamily="34" charset="0"/>
                <a:ea typeface="Segoe UI" pitchFamily="34" charset="0"/>
                <a:cs typeface="Segoe UI" pitchFamily="34" charset="0"/>
              </a:endParaRPr>
            </a:p>
          </p:txBody>
        </p:sp>
        <p:sp>
          <p:nvSpPr>
            <p:cNvPr id="20" name="TextBox 19"/>
            <p:cNvSpPr txBox="1"/>
            <p:nvPr/>
          </p:nvSpPr>
          <p:spPr>
            <a:xfrm>
              <a:off x="5698392" y="2760777"/>
              <a:ext cx="2759808" cy="387781"/>
            </a:xfrm>
            <a:prstGeom prst="rect">
              <a:avLst/>
            </a:prstGeom>
            <a:grpFill/>
          </p:spPr>
          <p:txBody>
            <a:bodyPr wrap="square" tIns="0" rIns="0" bIns="0" rtlCol="0" anchor="t" anchorCtr="0">
              <a:noAutofit/>
            </a:bodyPr>
            <a:lstStyle/>
            <a:p>
              <a:pPr marL="173038" indent="-173038">
                <a:spcBef>
                  <a:spcPts val="600"/>
                </a:spcBef>
                <a:buClr>
                  <a:schemeClr val="accent2"/>
                </a:buClr>
                <a:buFont typeface="Arial" pitchFamily="34" charset="0"/>
                <a:buChar char="•"/>
              </a:pPr>
              <a:r>
                <a:rPr lang="en-US" sz="1600" dirty="0">
                  <a:latin typeface="Segoe UI" pitchFamily="34" charset="0"/>
                  <a:ea typeface="Segoe UI" pitchFamily="34" charset="0"/>
                  <a:cs typeface="Segoe UI" pitchFamily="34" charset="0"/>
                </a:rPr>
                <a:t>Overdose</a:t>
              </a:r>
            </a:p>
            <a:p>
              <a:pPr marL="173038" indent="-173038">
                <a:spcBef>
                  <a:spcPts val="600"/>
                </a:spcBef>
                <a:buClr>
                  <a:schemeClr val="accent2"/>
                </a:buClr>
                <a:buFont typeface="Arial" pitchFamily="34" charset="0"/>
                <a:buChar char="•"/>
              </a:pPr>
              <a:r>
                <a:rPr lang="en-US" sz="1600" dirty="0">
                  <a:latin typeface="Segoe UI" pitchFamily="34" charset="0"/>
                  <a:ea typeface="Segoe UI" pitchFamily="34" charset="0"/>
                  <a:cs typeface="Segoe UI" pitchFamily="34" charset="0"/>
                </a:rPr>
                <a:t>Life-threatening respiratory depression</a:t>
              </a:r>
            </a:p>
            <a:p>
              <a:pPr marL="173038" indent="-173038">
                <a:spcBef>
                  <a:spcPts val="600"/>
                </a:spcBef>
                <a:buClr>
                  <a:schemeClr val="accent2"/>
                </a:buClr>
                <a:buFont typeface="Arial" pitchFamily="34" charset="0"/>
                <a:buChar char="•"/>
              </a:pPr>
              <a:r>
                <a:rPr lang="en-US" sz="1600" dirty="0">
                  <a:latin typeface="Segoe UI" pitchFamily="34" charset="0"/>
                  <a:ea typeface="Segoe UI" pitchFamily="34" charset="0"/>
                  <a:cs typeface="Segoe UI" pitchFamily="34" charset="0"/>
                </a:rPr>
                <a:t>Abuse by patient or household contacts</a:t>
              </a:r>
            </a:p>
            <a:p>
              <a:pPr marL="173038" indent="-173038">
                <a:spcBef>
                  <a:spcPts val="600"/>
                </a:spcBef>
                <a:buClr>
                  <a:schemeClr val="accent2"/>
                </a:buClr>
                <a:buFont typeface="Arial" pitchFamily="34" charset="0"/>
                <a:buChar char="•"/>
              </a:pPr>
              <a:r>
                <a:rPr lang="en-US" sz="1600" dirty="0">
                  <a:latin typeface="Segoe UI" pitchFamily="34" charset="0"/>
                  <a:ea typeface="Segoe UI" pitchFamily="34" charset="0"/>
                  <a:cs typeface="Segoe UI" pitchFamily="34" charset="0"/>
                </a:rPr>
                <a:t>Misuse &amp; addiction</a:t>
              </a:r>
            </a:p>
            <a:p>
              <a:pPr marL="173038" indent="-173038">
                <a:spcBef>
                  <a:spcPts val="600"/>
                </a:spcBef>
                <a:buClr>
                  <a:schemeClr val="accent2"/>
                </a:buClr>
                <a:buFont typeface="Arial" pitchFamily="34" charset="0"/>
                <a:buChar char="•"/>
              </a:pPr>
              <a:r>
                <a:rPr lang="en-US" sz="1600" dirty="0">
                  <a:latin typeface="Segoe UI" pitchFamily="34" charset="0"/>
                  <a:ea typeface="Segoe UI" pitchFamily="34" charset="0"/>
                  <a:cs typeface="Segoe UI" pitchFamily="34" charset="0"/>
                </a:rPr>
                <a:t>Physical dependence &amp; tolerance</a:t>
              </a:r>
            </a:p>
            <a:p>
              <a:pPr marL="173038" indent="-173038">
                <a:spcBef>
                  <a:spcPts val="600"/>
                </a:spcBef>
                <a:buClr>
                  <a:schemeClr val="accent2"/>
                </a:buClr>
                <a:buFont typeface="Arial" pitchFamily="34" charset="0"/>
                <a:buChar char="•"/>
              </a:pPr>
              <a:r>
                <a:rPr lang="en-US" sz="1600" dirty="0">
                  <a:latin typeface="Segoe UI" pitchFamily="34" charset="0"/>
                  <a:ea typeface="Segoe UI" pitchFamily="34" charset="0"/>
                  <a:cs typeface="Segoe UI" pitchFamily="34" charset="0"/>
                </a:rPr>
                <a:t>Interactions w/ other medications &amp; substances</a:t>
              </a:r>
            </a:p>
            <a:p>
              <a:pPr marL="173038" indent="-173038">
                <a:spcBef>
                  <a:spcPts val="600"/>
                </a:spcBef>
                <a:buClr>
                  <a:schemeClr val="accent2"/>
                </a:buClr>
                <a:buFont typeface="Arial" pitchFamily="34" charset="0"/>
                <a:buChar char="•"/>
              </a:pPr>
              <a:r>
                <a:rPr lang="en-US" sz="1600" dirty="0">
                  <a:latin typeface="Segoe UI" pitchFamily="34" charset="0"/>
                  <a:ea typeface="Segoe UI" pitchFamily="34" charset="0"/>
                  <a:cs typeface="Segoe UI" pitchFamily="34" charset="0"/>
                </a:rPr>
                <a:t>Risk of neonatal withdrawal syndrome w/ prolonged use during pregnancy</a:t>
              </a:r>
            </a:p>
            <a:p>
              <a:pPr marL="173038" indent="-173038">
                <a:spcBef>
                  <a:spcPts val="600"/>
                </a:spcBef>
                <a:buClr>
                  <a:schemeClr val="accent2"/>
                </a:buClr>
                <a:buFont typeface="Arial" pitchFamily="34" charset="0"/>
                <a:buChar char="•"/>
              </a:pPr>
              <a:r>
                <a:rPr lang="en-US" sz="1600" dirty="0">
                  <a:latin typeface="Segoe UI" pitchFamily="34" charset="0"/>
                  <a:ea typeface="Segoe UI" pitchFamily="34" charset="0"/>
                  <a:cs typeface="Segoe UI" pitchFamily="34" charset="0"/>
                </a:rPr>
                <a:t>Inadvertent exposure/ingestion by household contacts, especially children</a:t>
              </a:r>
            </a:p>
          </p:txBody>
        </p:sp>
      </p:grpSp>
      <p:sp>
        <p:nvSpPr>
          <p:cNvPr id="3" name="Rectangle 2"/>
          <p:cNvSpPr/>
          <p:nvPr/>
        </p:nvSpPr>
        <p:spPr>
          <a:xfrm>
            <a:off x="223202" y="2043555"/>
            <a:ext cx="4076276" cy="5833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anose="020B0502040204020203" pitchFamily="34" charset="0"/>
                <a:ea typeface="Segoe UI" panose="020B0502040204020203" pitchFamily="34" charset="0"/>
                <a:cs typeface="Segoe UI" panose="020B0502040204020203" pitchFamily="34" charset="0"/>
              </a:rPr>
              <a:t>Benefits Include</a:t>
            </a:r>
          </a:p>
        </p:txBody>
      </p:sp>
      <p:sp>
        <p:nvSpPr>
          <p:cNvPr id="22" name="Rectangle 21"/>
          <p:cNvSpPr/>
          <p:nvPr/>
        </p:nvSpPr>
        <p:spPr>
          <a:xfrm>
            <a:off x="4495801" y="2043555"/>
            <a:ext cx="4424998" cy="583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anose="020B0502040204020203" pitchFamily="34" charset="0"/>
                <a:ea typeface="Segoe UI" panose="020B0502040204020203" pitchFamily="34" charset="0"/>
                <a:cs typeface="Segoe UI" panose="020B0502040204020203" pitchFamily="34" charset="0"/>
              </a:rPr>
              <a:t>Risks Include</a:t>
            </a:r>
          </a:p>
        </p:txBody>
      </p:sp>
      <p:sp>
        <p:nvSpPr>
          <p:cNvPr id="18" name="Footer Placeholder 3"/>
          <p:cNvSpPr>
            <a:spLocks noGrp="1"/>
          </p:cNvSpPr>
          <p:nvPr/>
        </p:nvSpPr>
        <p:spPr>
          <a:xfrm>
            <a:off x="228600" y="5943600"/>
            <a:ext cx="8305800" cy="6096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2">
                    <a:lumMod val="50000"/>
                  </a:schemeClr>
                </a:solidFill>
                <a:latin typeface="Segoe UI Light" pitchFamily="34" charset="0"/>
                <a:ea typeface="Segoe UI" pitchFamily="34" charset="0"/>
                <a:cs typeface="Segoe UI" pitchFamily="34" charset="0"/>
              </a:rPr>
              <a:t>Chou R, et al. </a:t>
            </a:r>
            <a:r>
              <a:rPr lang="en-US" sz="800" i="1" dirty="0">
                <a:solidFill>
                  <a:schemeClr val="bg2">
                    <a:lumMod val="50000"/>
                  </a:schemeClr>
                </a:solidFill>
                <a:latin typeface="Segoe UI Light" pitchFamily="34" charset="0"/>
                <a:ea typeface="Segoe UI" pitchFamily="34" charset="0"/>
                <a:cs typeface="Segoe UI" pitchFamily="34" charset="0"/>
              </a:rPr>
              <a:t>J Pain</a:t>
            </a:r>
            <a:r>
              <a:rPr lang="en-US" sz="800" dirty="0">
                <a:solidFill>
                  <a:schemeClr val="bg2">
                    <a:lumMod val="50000"/>
                  </a:schemeClr>
                </a:solidFill>
                <a:latin typeface="Segoe UI Light" pitchFamily="34" charset="0"/>
                <a:ea typeface="Segoe UI" pitchFamily="34" charset="0"/>
                <a:cs typeface="Segoe UI" pitchFamily="34" charset="0"/>
              </a:rPr>
              <a:t>. 2009;10:113-30.   Department of Veterans Affairs, Department of Defense. </a:t>
            </a:r>
            <a:r>
              <a:rPr lang="en-US" sz="800" i="1" dirty="0">
                <a:solidFill>
                  <a:schemeClr val="bg2">
                    <a:lumMod val="50000"/>
                  </a:schemeClr>
                </a:solidFill>
                <a:latin typeface="Segoe UI Light" pitchFamily="34" charset="0"/>
                <a:ea typeface="Segoe UI" pitchFamily="34" charset="0"/>
                <a:cs typeface="Segoe UI" pitchFamily="34" charset="0"/>
              </a:rPr>
              <a:t>VA/DoD Clinical Practice Guideline for Management of Opioid Therapy for Chronic Pain</a:t>
            </a:r>
            <a:r>
              <a:rPr lang="en-US" sz="800" dirty="0">
                <a:solidFill>
                  <a:schemeClr val="bg2">
                    <a:lumMod val="50000"/>
                  </a:schemeClr>
                </a:solidFill>
                <a:latin typeface="Segoe UI Light" pitchFamily="34" charset="0"/>
                <a:ea typeface="Segoe UI" pitchFamily="34" charset="0"/>
                <a:cs typeface="Segoe UI" pitchFamily="34" charset="0"/>
              </a:rPr>
              <a:t>. 2010.   </a:t>
            </a:r>
            <a:r>
              <a:rPr lang="en-US" sz="800" dirty="0">
                <a:solidFill>
                  <a:schemeClr val="tx1"/>
                </a:solidFill>
                <a:latin typeface="Segoe UI Light" pitchFamily="34" charset="0"/>
                <a:ea typeface="Segoe UI" pitchFamily="34" charset="0"/>
                <a:cs typeface="Segoe UI" pitchFamily="34" charset="0"/>
              </a:rPr>
              <a:t>FDA. </a:t>
            </a:r>
            <a:r>
              <a:rPr lang="en-US" sz="800" i="1" dirty="0">
                <a:solidFill>
                  <a:schemeClr val="tx1"/>
                </a:solidFill>
                <a:latin typeface="Segoe UI Light" pitchFamily="34" charset="0"/>
                <a:ea typeface="Segoe UI" pitchFamily="34" charset="0"/>
                <a:cs typeface="Segoe UI" pitchFamily="34" charset="0"/>
              </a:rPr>
              <a:t>Blueprint for Prescriber Education for Extended-Release and Long-Acting Opioid Analgesics. </a:t>
            </a:r>
            <a:r>
              <a:rPr lang="en-US" sz="800" dirty="0">
                <a:solidFill>
                  <a:schemeClr val="tx1"/>
                </a:solidFill>
                <a:latin typeface="Segoe UI Light" pitchFamily="34" charset="0"/>
                <a:ea typeface="Segoe UI" pitchFamily="34" charset="0"/>
                <a:cs typeface="Segoe UI" pitchFamily="34" charset="0"/>
              </a:rPr>
              <a:t>Modified</a:t>
            </a:r>
            <a:r>
              <a:rPr lang="en-US" sz="800" i="1" dirty="0">
                <a:solidFill>
                  <a:schemeClr val="tx1"/>
                </a:solidFill>
                <a:latin typeface="Segoe UI Light" pitchFamily="34" charset="0"/>
                <a:ea typeface="Segoe UI" pitchFamily="34" charset="0"/>
                <a:cs typeface="Segoe UI" pitchFamily="34" charset="0"/>
              </a:rPr>
              <a:t> </a:t>
            </a:r>
            <a:r>
              <a:rPr lang="en-US" sz="800" dirty="0">
                <a:solidFill>
                  <a:schemeClr val="tx1"/>
                </a:solidFill>
                <a:latin typeface="Segoe UI Light" pitchFamily="34" charset="0"/>
                <a:ea typeface="Segoe UI" pitchFamily="34" charset="0"/>
                <a:cs typeface="Segoe UI" pitchFamily="34" charset="0"/>
              </a:rPr>
              <a:t>08/2014</a:t>
            </a:r>
            <a:r>
              <a:rPr lang="en-US" sz="800" dirty="0">
                <a:solidFill>
                  <a:srgbClr val="FF0000"/>
                </a:solidFill>
                <a:latin typeface="Segoe UI Light" pitchFamily="34" charset="0"/>
                <a:ea typeface="Segoe UI" pitchFamily="34" charset="0"/>
                <a:cs typeface="Segoe UI" pitchFamily="34" charset="0"/>
              </a:rPr>
              <a:t>. </a:t>
            </a:r>
            <a:r>
              <a:rPr lang="en-US" sz="800" u="sng" dirty="0">
                <a:solidFill>
                  <a:srgbClr val="FF0000"/>
                </a:solidFill>
                <a:latin typeface="Segoe UI Light" pitchFamily="34" charset="0"/>
                <a:ea typeface="Segoe UI" pitchFamily="34" charset="0"/>
                <a:cs typeface="Segoe UI" pitchFamily="34" charset="0"/>
                <a:hlinkClick r:id="rId3"/>
              </a:rPr>
              <a:t>www.fda.gov/downloads/ Drugs/DrugSafety/PostmarketDrugSafetyInformationforPatientsandProviders/UCM311290.pdf</a:t>
            </a:r>
            <a:r>
              <a:rPr lang="en-US" sz="800" dirty="0">
                <a:solidFill>
                  <a:srgbClr val="FF0000"/>
                </a:solidFill>
                <a:latin typeface="Segoe UI Light" pitchFamily="34" charset="0"/>
                <a:ea typeface="Segoe UI" pitchFamily="34" charset="0"/>
                <a:cs typeface="Segoe UI" pitchFamily="34" charset="0"/>
              </a:rPr>
              <a:t> </a:t>
            </a:r>
          </a:p>
        </p:txBody>
      </p:sp>
      <p:pic>
        <p:nvPicPr>
          <p:cNvPr id="24" name="Picture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2062" y="3593474"/>
            <a:ext cx="1125234" cy="1511926"/>
          </a:xfrm>
          <a:prstGeom prst="rect">
            <a:avLst/>
          </a:prstGeom>
        </p:spPr>
      </p:pic>
      <p:pic>
        <p:nvPicPr>
          <p:cNvPr id="25" name="Picture 2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700000">
            <a:off x="3196860" y="3681167"/>
            <a:ext cx="1595638" cy="164446"/>
          </a:xfrm>
          <a:prstGeom prst="rect">
            <a:avLst/>
          </a:prstGeom>
        </p:spPr>
      </p:pic>
      <p:pic>
        <p:nvPicPr>
          <p:cNvPr id="26" name="Picture 2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48000" y="4018610"/>
            <a:ext cx="487002" cy="733872"/>
          </a:xfrm>
          <a:prstGeom prst="rect">
            <a:avLst/>
          </a:prstGeom>
        </p:spPr>
      </p:pic>
      <p:pic>
        <p:nvPicPr>
          <p:cNvPr id="27" name="Picture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61115" y="3655134"/>
            <a:ext cx="480243" cy="733872"/>
          </a:xfrm>
          <a:prstGeom prst="rect">
            <a:avLst/>
          </a:prstGeom>
        </p:spPr>
      </p:pic>
    </p:spTree>
    <p:extLst>
      <p:ext uri="{BB962C8B-B14F-4D97-AF65-F5344CB8AC3E}">
        <p14:creationId xmlns:p14="http://schemas.microsoft.com/office/powerpoint/2010/main" val="203194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par>
                                <p:cTn id="30" presetID="8" presetClass="emph" presetSubtype="0" fill="hold" nodeType="withEffect">
                                  <p:stCondLst>
                                    <p:cond delay="0"/>
                                  </p:stCondLst>
                                  <p:childTnLst>
                                    <p:animRot by="900000">
                                      <p:cBhvr>
                                        <p:cTn id="31" dur="2000" fill="hold"/>
                                        <p:tgtEl>
                                          <p:spTgt spid="25"/>
                                        </p:tgtEl>
                                        <p:attrNameLst>
                                          <p:attrName>r</p:attrName>
                                        </p:attrNameLst>
                                      </p:cBhvr>
                                    </p:animRot>
                                  </p:childTnLst>
                                </p:cTn>
                              </p:par>
                              <p:par>
                                <p:cTn id="32" presetID="42" presetClass="path" presetSubtype="0" fill="hold" nodeType="withEffect">
                                  <p:stCondLst>
                                    <p:cond delay="0"/>
                                  </p:stCondLst>
                                  <p:childTnLst>
                                    <p:animMotion origin="layout" path="M 3.05556E-6 -4.07407E-6 L 0.00034 0.02454 " pathEditMode="relative" rAng="0" ptsTypes="AA">
                                      <p:cBhvr>
                                        <p:cTn id="33" dur="2000" fill="hold"/>
                                        <p:tgtEl>
                                          <p:spTgt spid="27"/>
                                        </p:tgtEl>
                                        <p:attrNameLst>
                                          <p:attrName>ppt_x</p:attrName>
                                          <p:attrName>ppt_y</p:attrName>
                                        </p:attrNameLst>
                                      </p:cBhvr>
                                      <p:rCtr x="-17" y="1296"/>
                                    </p:animMotion>
                                  </p:childTnLst>
                                </p:cTn>
                              </p:par>
                              <p:par>
                                <p:cTn id="34" presetID="42" presetClass="path" presetSubtype="0" fill="hold" nodeType="withEffect">
                                  <p:stCondLst>
                                    <p:cond delay="0"/>
                                  </p:stCondLst>
                                  <p:childTnLst>
                                    <p:animMotion origin="layout" path="M 2.77778E-7 -3.7037E-6 L -0.00191 -0.03426 " pathEditMode="relative" rAng="0" ptsTypes="AA">
                                      <p:cBhvr>
                                        <p:cTn id="35" dur="2000" fill="hold"/>
                                        <p:tgtEl>
                                          <p:spTgt spid="26"/>
                                        </p:tgtEl>
                                        <p:attrNameLst>
                                          <p:attrName>ppt_x</p:attrName>
                                          <p:attrName>ppt_y</p:attrName>
                                        </p:attrNameLst>
                                      </p:cBhvr>
                                      <p:rCtr x="-104" y="-1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066800"/>
            <a:ext cx="9144000" cy="378210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itchFamily="34" charset="0"/>
            </a:endParaRPr>
          </a:p>
        </p:txBody>
      </p:sp>
      <p:sp>
        <p:nvSpPr>
          <p:cNvPr id="2" name="Title 1"/>
          <p:cNvSpPr>
            <a:spLocks noGrp="1"/>
          </p:cNvSpPr>
          <p:nvPr>
            <p:ph type="title"/>
          </p:nvPr>
        </p:nvSpPr>
        <p:spPr/>
        <p:txBody>
          <a:bodyPr/>
          <a:lstStyle/>
          <a:p>
            <a:r>
              <a:rPr lang="en-US" dirty="0"/>
              <a:t>Faculty Information</a:t>
            </a:r>
          </a:p>
        </p:txBody>
      </p:sp>
      <p:sp>
        <p:nvSpPr>
          <p:cNvPr id="9" name="Slide Number Placeholder 8"/>
          <p:cNvSpPr>
            <a:spLocks noGrp="1"/>
          </p:cNvSpPr>
          <p:nvPr>
            <p:ph type="sldNum" sz="quarter" idx="12"/>
          </p:nvPr>
        </p:nvSpPr>
        <p:spPr/>
        <p:txBody>
          <a:bodyPr/>
          <a:lstStyle/>
          <a:p>
            <a:fld id="{AC93B9EA-9F07-41CA-8155-9C9A9F70FA14}" type="slidenum">
              <a:rPr lang="en-US" smtClean="0"/>
              <a:pPr/>
              <a:t>2</a:t>
            </a:fld>
            <a:r>
              <a:rPr lang="en-US" dirty="0"/>
              <a:t>   |   © CO*RE 2015</a:t>
            </a:r>
          </a:p>
        </p:txBody>
      </p:sp>
      <p:sp>
        <p:nvSpPr>
          <p:cNvPr id="8" name="TextBox 7"/>
          <p:cNvSpPr txBox="1"/>
          <p:nvPr/>
        </p:nvSpPr>
        <p:spPr>
          <a:xfrm>
            <a:off x="3844355" y="1309252"/>
            <a:ext cx="3343275" cy="461665"/>
          </a:xfrm>
          <a:prstGeom prst="rect">
            <a:avLst/>
          </a:prstGeom>
          <a:noFill/>
        </p:spPr>
        <p:txBody>
          <a:bodyPr wrap="square" rtlCol="0">
            <a:spAutoFit/>
          </a:bodyPr>
          <a:lstStyle/>
          <a:p>
            <a:r>
              <a:rPr lang="en-US" sz="2400" b="1" dirty="0">
                <a:solidFill>
                  <a:schemeClr val="bg1"/>
                </a:solidFill>
                <a:latin typeface="Segoe UI" pitchFamily="34" charset="0"/>
                <a:ea typeface="Segoe UI" pitchFamily="34" charset="0"/>
                <a:cs typeface="Segoe UI" pitchFamily="34" charset="0"/>
              </a:rPr>
              <a:t>Bio:</a:t>
            </a:r>
          </a:p>
        </p:txBody>
      </p:sp>
      <p:sp>
        <p:nvSpPr>
          <p:cNvPr id="10" name="TextBox 9"/>
          <p:cNvSpPr txBox="1"/>
          <p:nvPr/>
        </p:nvSpPr>
        <p:spPr>
          <a:xfrm>
            <a:off x="3862976" y="1770917"/>
            <a:ext cx="4595224" cy="2526268"/>
          </a:xfrm>
          <a:prstGeom prst="rect">
            <a:avLst/>
          </a:prstGeom>
          <a:noFill/>
        </p:spPr>
        <p:txBody>
          <a:bodyPr wrap="square" rtlCol="0">
            <a:noAutofit/>
          </a:bodyPr>
          <a:lstStyle/>
          <a:p>
            <a:r>
              <a:rPr lang="en-US" sz="1600" b="1" dirty="0">
                <a:solidFill>
                  <a:schemeClr val="bg1"/>
                </a:solidFill>
              </a:rPr>
              <a:t>Dr. William "Beau" Clark is a native of Baton Rouge and graduated from St. Michael the Archangel High School. He graduated from Louisiana Tech University where he received his Bachelor of Science. He graduated from Louisiana State University School of Medicine in New Orleans and completed his residency in Emergency Medicine in Baton Rouge.  He is board certified by the American Board of Emergency Medicine.</a:t>
            </a:r>
          </a:p>
        </p:txBody>
      </p:sp>
      <p:sp>
        <p:nvSpPr>
          <p:cNvPr id="11" name="TextBox 10"/>
          <p:cNvSpPr txBox="1"/>
          <p:nvPr/>
        </p:nvSpPr>
        <p:spPr>
          <a:xfrm>
            <a:off x="3862976" y="4993701"/>
            <a:ext cx="4747624" cy="846386"/>
          </a:xfrm>
          <a:prstGeom prst="rect">
            <a:avLst/>
          </a:prstGeom>
          <a:noFill/>
        </p:spPr>
        <p:txBody>
          <a:bodyPr wrap="square" rtlCol="0">
            <a:spAutoFit/>
          </a:bodyPr>
          <a:lstStyle/>
          <a:p>
            <a:r>
              <a:rPr lang="en-US" sz="16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DISCLOSURE:</a:t>
            </a:r>
          </a:p>
          <a:p>
            <a:pPr>
              <a:spcBef>
                <a:spcPts val="600"/>
              </a:spcBef>
            </a:pPr>
            <a:r>
              <a:rPr lang="en-US" sz="1400" dirty="0">
                <a:latin typeface="Segoe UI" panose="020B0502040204020203" pitchFamily="34" charset="0"/>
                <a:ea typeface="Segoe UI" panose="020B0502040204020203" pitchFamily="34" charset="0"/>
                <a:cs typeface="Segoe UI" panose="020B0502040204020203" pitchFamily="34" charset="0"/>
              </a:rPr>
              <a:t>Dr. Clark has no relevant financial relationships with commercial interest to disclose. </a:t>
            </a:r>
          </a:p>
        </p:txBody>
      </p:sp>
      <p:pic>
        <p:nvPicPr>
          <p:cNvPr id="1026" name="Picture 2" descr="C:\Users\kayne_LSMS\AppData\Local\Microsoft\Windows\Temporary Internet Files\Content.Outlook\6J0GRS54\Dr Clark 2016 W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83332"/>
            <a:ext cx="2997285" cy="374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87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4542" y="1676400"/>
            <a:ext cx="8298180" cy="914400"/>
          </a:xfrm>
        </p:spPr>
        <p:txBody>
          <a:bodyPr>
            <a:noAutofit/>
          </a:bodyPr>
          <a:lstStyle/>
          <a:p>
            <a:pPr algn="ctr"/>
            <a:r>
              <a:rPr lang="en-US" sz="5400" dirty="0">
                <a:latin typeface="Segoe UI" pitchFamily="34" charset="0"/>
              </a:rPr>
              <a:t>Adequately </a:t>
            </a:r>
            <a:r>
              <a:rPr lang="en-US" sz="5400" b="1" dirty="0">
                <a:solidFill>
                  <a:schemeClr val="accent1"/>
                </a:solidFill>
                <a:latin typeface="Segoe UI" pitchFamily="34" charset="0"/>
              </a:rPr>
              <a:t>DOCUMENT</a:t>
            </a:r>
            <a:r>
              <a:rPr lang="en-US" sz="5400" dirty="0">
                <a:latin typeface="Segoe UI" pitchFamily="34" charset="0"/>
              </a:rPr>
              <a:t> </a:t>
            </a:r>
            <a:br>
              <a:rPr lang="en-US" sz="5400" dirty="0">
                <a:latin typeface="Segoe UI" pitchFamily="34" charset="0"/>
              </a:rPr>
            </a:br>
            <a:r>
              <a:rPr lang="en-US" sz="5400" dirty="0">
                <a:latin typeface="Segoe UI" pitchFamily="34" charset="0"/>
              </a:rPr>
              <a:t>all patient interactions, assessments, test results, </a:t>
            </a:r>
            <a:br>
              <a:rPr lang="en-US" sz="5400" dirty="0">
                <a:latin typeface="Segoe UI" pitchFamily="34" charset="0"/>
              </a:rPr>
            </a:br>
            <a:r>
              <a:rPr lang="en-US" sz="5400" dirty="0">
                <a:latin typeface="Segoe UI" pitchFamily="34" charset="0"/>
              </a:rPr>
              <a:t>&amp; treatment plans</a:t>
            </a:r>
          </a:p>
        </p:txBody>
      </p:sp>
      <p:sp>
        <p:nvSpPr>
          <p:cNvPr id="2" name="Slide Number Placeholder 1"/>
          <p:cNvSpPr>
            <a:spLocks noGrp="1"/>
          </p:cNvSpPr>
          <p:nvPr>
            <p:ph type="sldNum" sz="quarter" idx="12"/>
          </p:nvPr>
        </p:nvSpPr>
        <p:spPr>
          <a:xfrm>
            <a:off x="228600" y="6477000"/>
            <a:ext cx="2209800" cy="152400"/>
          </a:xfrm>
        </p:spPr>
        <p:txBody>
          <a:bodyPr/>
          <a:lstStyle/>
          <a:p>
            <a:fld id="{AC93B9EA-9F07-41CA-8155-9C9A9F70FA14}" type="slidenum">
              <a:rPr lang="en-US" smtClean="0"/>
              <a:pPr/>
              <a:t>20</a:t>
            </a:fld>
            <a:endParaRPr lang="en-US" dirty="0"/>
          </a:p>
        </p:txBody>
      </p:sp>
      <p:sp>
        <p:nvSpPr>
          <p:cNvPr id="9" name="Slide Number Placeholder 4"/>
          <p:cNvSpPr txBox="1">
            <a:spLocks/>
          </p:cNvSpPr>
          <p:nvPr/>
        </p:nvSpPr>
        <p:spPr>
          <a:xfrm>
            <a:off x="228600" y="6441172"/>
            <a:ext cx="1600200" cy="235400"/>
          </a:xfrm>
          <a:prstGeom prst="rect">
            <a:avLst/>
          </a:prstGeom>
        </p:spPr>
        <p:txBody>
          <a:bodyPr vert="horz" lIns="91440" tIns="45720" rIns="91440" bIns="45720" rtlCol="0" anchor="ctr"/>
          <a:lstStyle>
            <a:defPPr>
              <a:defRPr lang="en-US"/>
            </a:defPPr>
            <a:lvl1pPr marL="0" algn="l" defTabSz="914400" rtl="0" eaLnBrk="1" latinLnBrk="0" hangingPunct="1">
              <a:defRPr sz="800" b="1" kern="120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93B9EA-9F07-41CA-8155-9C9A9F70FA14}" type="slidenum">
              <a:rPr lang="en-US" smtClean="0"/>
              <a:pPr/>
              <a:t>20</a:t>
            </a:fld>
            <a:r>
              <a:rPr lang="en-US" dirty="0"/>
              <a:t>   |   © CO*RE 2015</a:t>
            </a:r>
          </a:p>
        </p:txBody>
      </p:sp>
    </p:spTree>
    <p:extLst>
      <p:ext uri="{BB962C8B-B14F-4D97-AF65-F5344CB8AC3E}">
        <p14:creationId xmlns:p14="http://schemas.microsoft.com/office/powerpoint/2010/main" val="380966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Interview: Patient Medical History </a:t>
            </a:r>
          </a:p>
        </p:txBody>
      </p:sp>
      <p:sp>
        <p:nvSpPr>
          <p:cNvPr id="5" name="Slide Number Placeholder 4"/>
          <p:cNvSpPr>
            <a:spLocks noGrp="1"/>
          </p:cNvSpPr>
          <p:nvPr>
            <p:ph type="sldNum" sz="quarter" idx="12"/>
          </p:nvPr>
        </p:nvSpPr>
        <p:spPr/>
        <p:txBody>
          <a:bodyPr/>
          <a:lstStyle/>
          <a:p>
            <a:fld id="{AC93B9EA-9F07-41CA-8155-9C9A9F70FA14}" type="slidenum">
              <a:rPr lang="en-US" smtClean="0"/>
              <a:pPr/>
              <a:t>21</a:t>
            </a:fld>
            <a:r>
              <a:rPr lang="en-US" dirty="0"/>
              <a:t>   |   © CO*RE 2015 </a:t>
            </a:r>
          </a:p>
        </p:txBody>
      </p:sp>
      <p:sp>
        <p:nvSpPr>
          <p:cNvPr id="8" name="Rounded Rectangle 7"/>
          <p:cNvSpPr/>
          <p:nvPr/>
        </p:nvSpPr>
        <p:spPr>
          <a:xfrm>
            <a:off x="533400" y="1143000"/>
            <a:ext cx="8005948" cy="7513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200" b="1" dirty="0">
                <a:latin typeface="Segoe UI" pitchFamily="34" charset="0"/>
                <a:ea typeface="Segoe UI" pitchFamily="34" charset="0"/>
                <a:cs typeface="Segoe UI" pitchFamily="34" charset="0"/>
              </a:rPr>
              <a:t>Illness relevant to (1) effects or (2) metabolism of opioids</a:t>
            </a:r>
          </a:p>
        </p:txBody>
      </p:sp>
      <p:sp>
        <p:nvSpPr>
          <p:cNvPr id="9" name="TextBox 8"/>
          <p:cNvSpPr txBox="1"/>
          <p:nvPr/>
        </p:nvSpPr>
        <p:spPr>
          <a:xfrm>
            <a:off x="533400" y="1929715"/>
            <a:ext cx="8005948" cy="762000"/>
          </a:xfrm>
          <a:prstGeom prst="rect">
            <a:avLst/>
          </a:prstGeom>
          <a:noFill/>
        </p:spPr>
        <p:txBody>
          <a:bodyPr wrap="square" rtlCol="0">
            <a:noAutofit/>
          </a:bodyPr>
          <a:lstStyle/>
          <a:p>
            <a:pPr marL="406400" lvl="1" indent="-292100">
              <a:spcBef>
                <a:spcPct val="20000"/>
              </a:spcBef>
              <a:buClr>
                <a:srgbClr val="836581"/>
              </a:buClr>
              <a:buSzPct val="100000"/>
              <a:buFont typeface="+mj-lt"/>
              <a:buAutoNum type="arabicPeriod"/>
            </a:pPr>
            <a:r>
              <a:rPr lang="en-US" sz="2000" dirty="0">
                <a:latin typeface="Segoe UI" pitchFamily="34" charset="0"/>
                <a:ea typeface="Segoe UI" pitchFamily="34" charset="0"/>
                <a:cs typeface="Segoe UI" pitchFamily="34" charset="0"/>
              </a:rPr>
              <a:t>Pulmonary disease, constipation, nausea, cognitive impairment </a:t>
            </a:r>
          </a:p>
          <a:p>
            <a:pPr marL="406400" lvl="1" indent="-292100">
              <a:spcBef>
                <a:spcPct val="20000"/>
              </a:spcBef>
              <a:buClr>
                <a:srgbClr val="836581"/>
              </a:buClr>
              <a:buSzPct val="100000"/>
              <a:buFont typeface="+mj-lt"/>
              <a:buAutoNum type="arabicPeriod"/>
            </a:pPr>
            <a:r>
              <a:rPr lang="en-US" sz="2000" dirty="0">
                <a:latin typeface="Segoe UI" pitchFamily="34" charset="0"/>
                <a:ea typeface="Segoe UI" pitchFamily="34" charset="0"/>
                <a:cs typeface="Segoe UI" pitchFamily="34" charset="0"/>
              </a:rPr>
              <a:t>Hepatic, renal disease</a:t>
            </a:r>
          </a:p>
        </p:txBody>
      </p:sp>
      <p:sp>
        <p:nvSpPr>
          <p:cNvPr id="10" name="Rounded Rectangle 9"/>
          <p:cNvSpPr/>
          <p:nvPr/>
        </p:nvSpPr>
        <p:spPr>
          <a:xfrm>
            <a:off x="533400" y="2743201"/>
            <a:ext cx="8005948" cy="75133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200" b="1" dirty="0">
                <a:latin typeface="Segoe UI" pitchFamily="34" charset="0"/>
                <a:ea typeface="Segoe UI" pitchFamily="34" charset="0"/>
                <a:cs typeface="Segoe UI" pitchFamily="34" charset="0"/>
              </a:rPr>
              <a:t>Illness possibly linked to substance abuse, e.g.:</a:t>
            </a:r>
          </a:p>
        </p:txBody>
      </p:sp>
      <p:sp>
        <p:nvSpPr>
          <p:cNvPr id="11" name="Rounded Rectangle 10"/>
          <p:cNvSpPr/>
          <p:nvPr/>
        </p:nvSpPr>
        <p:spPr>
          <a:xfrm>
            <a:off x="533400" y="3581401"/>
            <a:ext cx="1948543"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200" b="1" dirty="0">
                <a:solidFill>
                  <a:schemeClr val="bg1"/>
                </a:solidFill>
                <a:latin typeface="Segoe UI" pitchFamily="34" charset="0"/>
                <a:ea typeface="Segoe UI" pitchFamily="34" charset="0"/>
                <a:cs typeface="Segoe UI" pitchFamily="34" charset="0"/>
              </a:rPr>
              <a:t>Hepatitis</a:t>
            </a:r>
          </a:p>
        </p:txBody>
      </p:sp>
      <p:sp>
        <p:nvSpPr>
          <p:cNvPr id="12" name="Rounded Rectangle 11"/>
          <p:cNvSpPr/>
          <p:nvPr/>
        </p:nvSpPr>
        <p:spPr>
          <a:xfrm>
            <a:off x="2554514" y="3581401"/>
            <a:ext cx="1948543"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200" b="1" dirty="0">
                <a:solidFill>
                  <a:schemeClr val="bg1"/>
                </a:solidFill>
                <a:latin typeface="Segoe UI" pitchFamily="34" charset="0"/>
                <a:ea typeface="Segoe UI" pitchFamily="34" charset="0"/>
                <a:cs typeface="Segoe UI" pitchFamily="34" charset="0"/>
              </a:rPr>
              <a:t>HIV</a:t>
            </a:r>
          </a:p>
        </p:txBody>
      </p:sp>
      <p:sp>
        <p:nvSpPr>
          <p:cNvPr id="13" name="Rounded Rectangle 12"/>
          <p:cNvSpPr/>
          <p:nvPr/>
        </p:nvSpPr>
        <p:spPr>
          <a:xfrm>
            <a:off x="4575628" y="3581401"/>
            <a:ext cx="1948543"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200" b="1" dirty="0">
                <a:solidFill>
                  <a:schemeClr val="bg1"/>
                </a:solidFill>
                <a:latin typeface="Segoe UI" pitchFamily="34" charset="0"/>
                <a:ea typeface="Segoe UI" pitchFamily="34" charset="0"/>
                <a:cs typeface="Segoe UI" pitchFamily="34" charset="0"/>
              </a:rPr>
              <a:t>Tuberculosis</a:t>
            </a:r>
          </a:p>
        </p:txBody>
      </p:sp>
      <p:sp>
        <p:nvSpPr>
          <p:cNvPr id="14" name="Rounded Rectangle 13"/>
          <p:cNvSpPr/>
          <p:nvPr/>
        </p:nvSpPr>
        <p:spPr>
          <a:xfrm>
            <a:off x="6596743" y="3581401"/>
            <a:ext cx="1948543"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200" b="1" dirty="0">
                <a:solidFill>
                  <a:schemeClr val="bg1"/>
                </a:solidFill>
                <a:latin typeface="Segoe UI" pitchFamily="34" charset="0"/>
                <a:ea typeface="Segoe UI" pitchFamily="34" charset="0"/>
                <a:cs typeface="Segoe UI" pitchFamily="34" charset="0"/>
              </a:rPr>
              <a:t>Cellulitis</a:t>
            </a:r>
          </a:p>
        </p:txBody>
      </p:sp>
      <p:sp>
        <p:nvSpPr>
          <p:cNvPr id="17" name="Rounded Rectangle 16"/>
          <p:cNvSpPr/>
          <p:nvPr/>
        </p:nvSpPr>
        <p:spPr>
          <a:xfrm>
            <a:off x="533400" y="4648201"/>
            <a:ext cx="1948543"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200" b="1" dirty="0">
                <a:solidFill>
                  <a:schemeClr val="bg1"/>
                </a:solidFill>
                <a:latin typeface="Segoe UI" pitchFamily="34" charset="0"/>
                <a:ea typeface="Segoe UI" pitchFamily="34" charset="0"/>
                <a:cs typeface="Segoe UI" pitchFamily="34" charset="0"/>
              </a:rPr>
              <a:t>STIs</a:t>
            </a:r>
          </a:p>
        </p:txBody>
      </p:sp>
      <p:sp>
        <p:nvSpPr>
          <p:cNvPr id="18" name="Rounded Rectangle 17"/>
          <p:cNvSpPr/>
          <p:nvPr/>
        </p:nvSpPr>
        <p:spPr>
          <a:xfrm>
            <a:off x="2552535" y="4668831"/>
            <a:ext cx="1948543"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200" b="1" dirty="0">
                <a:solidFill>
                  <a:schemeClr val="bg1"/>
                </a:solidFill>
                <a:latin typeface="Segoe UI" pitchFamily="34" charset="0"/>
                <a:ea typeface="Segoe UI" pitchFamily="34" charset="0"/>
                <a:cs typeface="Segoe UI" pitchFamily="34" charset="0"/>
              </a:rPr>
              <a:t>Trauma, burns</a:t>
            </a:r>
          </a:p>
        </p:txBody>
      </p:sp>
      <p:sp>
        <p:nvSpPr>
          <p:cNvPr id="19" name="Rounded Rectangle 18"/>
          <p:cNvSpPr/>
          <p:nvPr/>
        </p:nvSpPr>
        <p:spPr>
          <a:xfrm>
            <a:off x="4571670" y="4668831"/>
            <a:ext cx="1948543"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200" b="1" dirty="0">
                <a:solidFill>
                  <a:schemeClr val="bg1"/>
                </a:solidFill>
                <a:latin typeface="Segoe UI" pitchFamily="34" charset="0"/>
                <a:ea typeface="Segoe UI" pitchFamily="34" charset="0"/>
                <a:cs typeface="Segoe UI" pitchFamily="34" charset="0"/>
              </a:rPr>
              <a:t>Cardiac disease</a:t>
            </a:r>
          </a:p>
        </p:txBody>
      </p:sp>
      <p:sp>
        <p:nvSpPr>
          <p:cNvPr id="20" name="Rounded Rectangle 19"/>
          <p:cNvSpPr/>
          <p:nvPr/>
        </p:nvSpPr>
        <p:spPr>
          <a:xfrm>
            <a:off x="6590805" y="4668831"/>
            <a:ext cx="1948543"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200" b="1" dirty="0">
                <a:solidFill>
                  <a:schemeClr val="bg1"/>
                </a:solidFill>
                <a:latin typeface="Segoe UI" pitchFamily="34" charset="0"/>
                <a:ea typeface="Segoe UI" pitchFamily="34" charset="0"/>
                <a:cs typeface="Segoe UI" pitchFamily="34" charset="0"/>
              </a:rPr>
              <a:t>Pulmonary disease</a:t>
            </a:r>
          </a:p>
        </p:txBody>
      </p:sp>
      <p:sp>
        <p:nvSpPr>
          <p:cNvPr id="15" name="Footer Placeholder 3"/>
          <p:cNvSpPr>
            <a:spLocks noGrp="1"/>
          </p:cNvSpPr>
          <p:nvPr/>
        </p:nvSpPr>
        <p:spPr>
          <a:xfrm>
            <a:off x="228600" y="6019800"/>
            <a:ext cx="8686800" cy="5334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2">
                    <a:lumMod val="50000"/>
                  </a:schemeClr>
                </a:solidFill>
                <a:latin typeface="Segoe UI" pitchFamily="34" charset="0"/>
                <a:ea typeface="Segoe UI" pitchFamily="34" charset="0"/>
                <a:cs typeface="Segoe UI" pitchFamily="34" charset="0"/>
              </a:rPr>
              <a:t>Chou R, et al. </a:t>
            </a:r>
            <a:r>
              <a:rPr lang="en-US" sz="800" i="1" dirty="0">
                <a:solidFill>
                  <a:schemeClr val="bg2">
                    <a:lumMod val="50000"/>
                  </a:schemeClr>
                </a:solidFill>
                <a:latin typeface="Segoe UI" pitchFamily="34" charset="0"/>
                <a:ea typeface="Segoe UI" pitchFamily="34" charset="0"/>
                <a:cs typeface="Segoe UI" pitchFamily="34" charset="0"/>
              </a:rPr>
              <a:t>J Pain</a:t>
            </a:r>
            <a:r>
              <a:rPr lang="en-US" sz="800" dirty="0">
                <a:solidFill>
                  <a:schemeClr val="bg2">
                    <a:lumMod val="50000"/>
                  </a:schemeClr>
                </a:solidFill>
                <a:latin typeface="Segoe UI" pitchFamily="34" charset="0"/>
                <a:ea typeface="Segoe UI" pitchFamily="34" charset="0"/>
                <a:cs typeface="Segoe UI" pitchFamily="34" charset="0"/>
              </a:rPr>
              <a:t>. 2009;10:113-30.    Zacharoff KL, et al. </a:t>
            </a:r>
            <a:r>
              <a:rPr lang="en-US" sz="800" i="1" dirty="0">
                <a:solidFill>
                  <a:schemeClr val="bg2">
                    <a:lumMod val="50000"/>
                  </a:schemeClr>
                </a:solidFill>
                <a:latin typeface="Segoe UI" pitchFamily="34" charset="0"/>
                <a:ea typeface="Segoe UI" pitchFamily="34" charset="0"/>
                <a:cs typeface="Segoe UI" pitchFamily="34" charset="0"/>
              </a:rPr>
              <a:t>Managing Chronic Pain with Opioids in Primary Care</a:t>
            </a:r>
            <a:r>
              <a:rPr lang="en-US" sz="800" dirty="0">
                <a:solidFill>
                  <a:schemeClr val="bg2">
                    <a:lumMod val="50000"/>
                  </a:schemeClr>
                </a:solidFill>
                <a:latin typeface="Segoe UI" pitchFamily="34" charset="0"/>
                <a:ea typeface="Segoe UI" pitchFamily="34" charset="0"/>
                <a:cs typeface="Segoe UI" pitchFamily="34" charset="0"/>
              </a:rPr>
              <a:t>. 2nd ed. </a:t>
            </a:r>
            <a:br>
              <a:rPr lang="en-US" sz="800" dirty="0">
                <a:solidFill>
                  <a:schemeClr val="bg2">
                    <a:lumMod val="50000"/>
                  </a:schemeClr>
                </a:solidFill>
                <a:latin typeface="Segoe UI" pitchFamily="34" charset="0"/>
                <a:ea typeface="Segoe UI" pitchFamily="34" charset="0"/>
                <a:cs typeface="Segoe UI" pitchFamily="34" charset="0"/>
              </a:rPr>
            </a:br>
            <a:r>
              <a:rPr lang="en-US" sz="800" dirty="0">
                <a:solidFill>
                  <a:schemeClr val="bg2">
                    <a:lumMod val="50000"/>
                  </a:schemeClr>
                </a:solidFill>
                <a:latin typeface="Segoe UI" pitchFamily="34" charset="0"/>
                <a:ea typeface="Segoe UI" pitchFamily="34" charset="0"/>
                <a:cs typeface="Segoe UI" pitchFamily="34" charset="0"/>
              </a:rPr>
              <a:t>Newton, MA: Inflexion, Inc., 2010.    Department of Veterans Affairs, Department of Defense. </a:t>
            </a:r>
            <a:r>
              <a:rPr lang="en-US" sz="800" i="1" dirty="0">
                <a:solidFill>
                  <a:schemeClr val="bg2">
                    <a:lumMod val="50000"/>
                  </a:schemeClr>
                </a:solidFill>
                <a:latin typeface="Segoe UI" pitchFamily="34" charset="0"/>
                <a:ea typeface="Segoe UI" pitchFamily="34" charset="0"/>
                <a:cs typeface="Segoe UI" pitchFamily="34" charset="0"/>
              </a:rPr>
              <a:t>VA/DoD Clinical Practice</a:t>
            </a:r>
            <a:br>
              <a:rPr lang="en-US" sz="800" i="1" dirty="0">
                <a:solidFill>
                  <a:schemeClr val="bg2">
                    <a:lumMod val="50000"/>
                  </a:schemeClr>
                </a:solidFill>
                <a:latin typeface="Segoe UI" pitchFamily="34" charset="0"/>
                <a:ea typeface="Segoe UI" pitchFamily="34" charset="0"/>
                <a:cs typeface="Segoe UI" pitchFamily="34" charset="0"/>
              </a:rPr>
            </a:br>
            <a:r>
              <a:rPr lang="en-US" sz="800" i="1" dirty="0">
                <a:solidFill>
                  <a:schemeClr val="bg2">
                    <a:lumMod val="50000"/>
                  </a:schemeClr>
                </a:solidFill>
                <a:latin typeface="Segoe UI" pitchFamily="34" charset="0"/>
                <a:ea typeface="Segoe UI" pitchFamily="34" charset="0"/>
                <a:cs typeface="Segoe UI" pitchFamily="34" charset="0"/>
              </a:rPr>
              <a:t>Guideline for Management of Opioid Therapy for Chronic Pain</a:t>
            </a:r>
            <a:r>
              <a:rPr lang="en-US" sz="800" dirty="0">
                <a:solidFill>
                  <a:schemeClr val="bg2">
                    <a:lumMod val="50000"/>
                  </a:schemeClr>
                </a:solidFill>
                <a:latin typeface="Segoe UI" pitchFamily="34" charset="0"/>
                <a:ea typeface="Segoe UI" pitchFamily="34" charset="0"/>
                <a:cs typeface="Segoe UI" pitchFamily="34" charset="0"/>
              </a:rPr>
              <a:t>. 2010.</a:t>
            </a:r>
          </a:p>
        </p:txBody>
      </p:sp>
    </p:spTree>
    <p:extLst>
      <p:ext uri="{BB962C8B-B14F-4D97-AF65-F5344CB8AC3E}">
        <p14:creationId xmlns:p14="http://schemas.microsoft.com/office/powerpoint/2010/main" val="392690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10"/>
            <a:ext cx="8458200" cy="990600"/>
          </a:xfrm>
        </p:spPr>
        <p:txBody>
          <a:bodyPr>
            <a:normAutofit fontScale="90000"/>
          </a:bodyPr>
          <a:lstStyle/>
          <a:p>
            <a:r>
              <a:rPr lang="en-US" dirty="0"/>
              <a:t>Clinical Interview: Pain &amp; Treatment History</a:t>
            </a:r>
          </a:p>
        </p:txBody>
      </p:sp>
      <p:sp>
        <p:nvSpPr>
          <p:cNvPr id="5" name="Slide Number Placeholder 4"/>
          <p:cNvSpPr>
            <a:spLocks noGrp="1"/>
          </p:cNvSpPr>
          <p:nvPr>
            <p:ph type="sldNum" sz="quarter" idx="12"/>
          </p:nvPr>
        </p:nvSpPr>
        <p:spPr/>
        <p:txBody>
          <a:bodyPr/>
          <a:lstStyle/>
          <a:p>
            <a:fld id="{AC93B9EA-9F07-41CA-8155-9C9A9F70FA14}" type="slidenum">
              <a:rPr lang="en-US" smtClean="0"/>
              <a:pPr/>
              <a:t>22</a:t>
            </a:fld>
            <a:r>
              <a:rPr lang="en-US" dirty="0"/>
              <a:t>   |   © CO*RE 2015</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866" y="2005145"/>
            <a:ext cx="875322" cy="875321"/>
          </a:xfrm>
          <a:prstGeom prst="rect">
            <a:avLst/>
          </a:prstGeom>
        </p:spPr>
      </p:pic>
      <p:sp>
        <p:nvSpPr>
          <p:cNvPr id="15" name="TextBox 14"/>
          <p:cNvSpPr txBox="1"/>
          <p:nvPr/>
        </p:nvSpPr>
        <p:spPr>
          <a:xfrm>
            <a:off x="516480" y="3011844"/>
            <a:ext cx="1236120" cy="307088"/>
          </a:xfrm>
          <a:prstGeom prst="rect">
            <a:avLst/>
          </a:prstGeom>
          <a:noFill/>
        </p:spPr>
        <p:txBody>
          <a:bodyPr wrap="square" rtlCol="0">
            <a:noAutofit/>
          </a:bodyPr>
          <a:lstStyle/>
          <a:p>
            <a:pPr algn="ctr"/>
            <a:r>
              <a:rPr lang="en-US" sz="1600" b="1" dirty="0">
                <a:solidFill>
                  <a:schemeClr val="accent3"/>
                </a:solidFill>
                <a:latin typeface="Segoe UI" pitchFamily="34" charset="0"/>
                <a:ea typeface="Segoe UI" pitchFamily="34" charset="0"/>
                <a:cs typeface="Segoe UI" pitchFamily="34" charset="0"/>
              </a:rPr>
              <a:t>Location</a:t>
            </a: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02399" y="1999712"/>
            <a:ext cx="875322" cy="875321"/>
          </a:xfrm>
          <a:prstGeom prst="rect">
            <a:avLst/>
          </a:prstGeom>
        </p:spPr>
      </p:pic>
      <p:sp>
        <p:nvSpPr>
          <p:cNvPr id="16" name="TextBox 15"/>
          <p:cNvSpPr txBox="1"/>
          <p:nvPr/>
        </p:nvSpPr>
        <p:spPr>
          <a:xfrm>
            <a:off x="2051120" y="3011844"/>
            <a:ext cx="1377880" cy="307088"/>
          </a:xfrm>
          <a:prstGeom prst="rect">
            <a:avLst/>
          </a:prstGeom>
          <a:noFill/>
        </p:spPr>
        <p:txBody>
          <a:bodyPr wrap="square" rtlCol="0">
            <a:noAutofit/>
          </a:bodyPr>
          <a:lstStyle/>
          <a:p>
            <a:pPr algn="ctr"/>
            <a:r>
              <a:rPr lang="en-US" sz="1600" b="1" dirty="0">
                <a:solidFill>
                  <a:schemeClr val="accent3"/>
                </a:solidFill>
                <a:latin typeface="Segoe UI" pitchFamily="34" charset="0"/>
                <a:ea typeface="Segoe UI" pitchFamily="34" charset="0"/>
                <a:cs typeface="Segoe UI" pitchFamily="34" charset="0"/>
              </a:rPr>
              <a:t>Intensity</a:t>
            </a: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15139" y="1981200"/>
            <a:ext cx="875322" cy="875321"/>
          </a:xfrm>
          <a:prstGeom prst="rect">
            <a:avLst/>
          </a:prstGeom>
        </p:spPr>
      </p:pic>
      <p:sp>
        <p:nvSpPr>
          <p:cNvPr id="18" name="TextBox 17"/>
          <p:cNvSpPr txBox="1"/>
          <p:nvPr/>
        </p:nvSpPr>
        <p:spPr>
          <a:xfrm>
            <a:off x="5318900" y="2866296"/>
            <a:ext cx="1467800" cy="307088"/>
          </a:xfrm>
          <a:prstGeom prst="rect">
            <a:avLst/>
          </a:prstGeom>
          <a:noFill/>
        </p:spPr>
        <p:txBody>
          <a:bodyPr wrap="square" rtlCol="0">
            <a:noAutofit/>
          </a:bodyPr>
          <a:lstStyle/>
          <a:p>
            <a:pPr algn="ctr"/>
            <a:r>
              <a:rPr lang="en-US" sz="1600" b="1" dirty="0">
                <a:solidFill>
                  <a:schemeClr val="accent3"/>
                </a:solidFill>
                <a:latin typeface="Segoe UI" pitchFamily="34" charset="0"/>
                <a:ea typeface="Segoe UI" pitchFamily="34" charset="0"/>
                <a:cs typeface="Segoe UI" pitchFamily="34" charset="0"/>
              </a:rPr>
              <a:t>Onset/</a:t>
            </a:r>
            <a:br>
              <a:rPr lang="en-US" sz="1600" b="1" dirty="0">
                <a:solidFill>
                  <a:schemeClr val="accent3"/>
                </a:solidFill>
                <a:latin typeface="Segoe UI" pitchFamily="34" charset="0"/>
                <a:ea typeface="Segoe UI" pitchFamily="34" charset="0"/>
                <a:cs typeface="Segoe UI" pitchFamily="34" charset="0"/>
              </a:rPr>
            </a:br>
            <a:r>
              <a:rPr lang="en-US" sz="1600" b="1" dirty="0">
                <a:solidFill>
                  <a:schemeClr val="accent3"/>
                </a:solidFill>
                <a:latin typeface="Segoe UI" pitchFamily="34" charset="0"/>
                <a:ea typeface="Segoe UI" pitchFamily="34" charset="0"/>
                <a:cs typeface="Segoe UI" pitchFamily="34" charset="0"/>
              </a:rPr>
              <a:t>Duration</a:t>
            </a:r>
          </a:p>
        </p:txBody>
      </p:sp>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78424" y="1981200"/>
            <a:ext cx="875322" cy="875321"/>
          </a:xfrm>
          <a:prstGeom prst="rect">
            <a:avLst/>
          </a:prstGeom>
        </p:spPr>
      </p:pic>
      <p:sp>
        <p:nvSpPr>
          <p:cNvPr id="19" name="TextBox 18"/>
          <p:cNvSpPr txBox="1"/>
          <p:nvPr/>
        </p:nvSpPr>
        <p:spPr>
          <a:xfrm>
            <a:off x="6811972" y="2864492"/>
            <a:ext cx="2408228" cy="279171"/>
          </a:xfrm>
          <a:prstGeom prst="rect">
            <a:avLst/>
          </a:prstGeom>
          <a:noFill/>
        </p:spPr>
        <p:txBody>
          <a:bodyPr wrap="square" rtlCol="0">
            <a:noAutofit/>
          </a:bodyPr>
          <a:lstStyle/>
          <a:p>
            <a:pPr algn="ctr"/>
            <a:r>
              <a:rPr lang="en-US" sz="1600" b="1" dirty="0">
                <a:solidFill>
                  <a:schemeClr val="accent3"/>
                </a:solidFill>
                <a:latin typeface="Segoe UI" pitchFamily="34" charset="0"/>
                <a:ea typeface="Segoe UI" pitchFamily="34" charset="0"/>
                <a:cs typeface="Segoe UI" pitchFamily="34" charset="0"/>
              </a:rPr>
              <a:t>Variations / </a:t>
            </a:r>
            <a:br>
              <a:rPr lang="en-US" sz="1600" b="1" dirty="0">
                <a:solidFill>
                  <a:schemeClr val="accent3"/>
                </a:solidFill>
                <a:latin typeface="Segoe UI" pitchFamily="34" charset="0"/>
                <a:ea typeface="Segoe UI" pitchFamily="34" charset="0"/>
                <a:cs typeface="Segoe UI" pitchFamily="34" charset="0"/>
              </a:rPr>
            </a:br>
            <a:r>
              <a:rPr lang="en-US" sz="1600" b="1" dirty="0">
                <a:solidFill>
                  <a:schemeClr val="accent3"/>
                </a:solidFill>
                <a:latin typeface="Segoe UI" pitchFamily="34" charset="0"/>
                <a:ea typeface="Segoe UI" pitchFamily="34" charset="0"/>
                <a:cs typeface="Segoe UI" pitchFamily="34" charset="0"/>
              </a:rPr>
              <a:t>Patterns / Rhythms</a:t>
            </a:r>
          </a:p>
        </p:txBody>
      </p:sp>
      <p:sp>
        <p:nvSpPr>
          <p:cNvPr id="25" name="Rounded Rectangle 24"/>
          <p:cNvSpPr/>
          <p:nvPr/>
        </p:nvSpPr>
        <p:spPr>
          <a:xfrm>
            <a:off x="676821" y="3581400"/>
            <a:ext cx="4380814"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dirty="0">
                <a:latin typeface="Segoe UI" pitchFamily="34" charset="0"/>
                <a:ea typeface="Segoe UI" pitchFamily="34" charset="0"/>
                <a:cs typeface="Segoe UI" pitchFamily="34" charset="0"/>
              </a:rPr>
              <a:t>What relieves the pain?</a:t>
            </a:r>
          </a:p>
        </p:txBody>
      </p:sp>
      <p:sp>
        <p:nvSpPr>
          <p:cNvPr id="26" name="Rounded Rectangle 25"/>
          <p:cNvSpPr/>
          <p:nvPr/>
        </p:nvSpPr>
        <p:spPr>
          <a:xfrm>
            <a:off x="600622" y="4038060"/>
            <a:ext cx="8062202" cy="533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1900" b="1" dirty="0">
                <a:latin typeface="Segoe UI" pitchFamily="34" charset="0"/>
                <a:ea typeface="Segoe UI" pitchFamily="34" charset="0"/>
                <a:cs typeface="Segoe UI" pitchFamily="34" charset="0"/>
              </a:rPr>
              <a:t>What causes or increases pain?</a:t>
            </a:r>
          </a:p>
        </p:txBody>
      </p:sp>
      <p:sp>
        <p:nvSpPr>
          <p:cNvPr id="27" name="Rounded Rectangle 26"/>
          <p:cNvSpPr/>
          <p:nvPr/>
        </p:nvSpPr>
        <p:spPr>
          <a:xfrm>
            <a:off x="600622" y="4647120"/>
            <a:ext cx="8062202" cy="5334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1900" b="1" dirty="0">
                <a:latin typeface="Segoe UI" pitchFamily="34" charset="0"/>
                <a:ea typeface="Segoe UI" pitchFamily="34" charset="0"/>
                <a:cs typeface="Segoe UI" pitchFamily="34" charset="0"/>
              </a:rPr>
              <a:t>Effects of pain on physical, emotional, and psychosocial function</a:t>
            </a:r>
          </a:p>
        </p:txBody>
      </p:sp>
      <p:sp>
        <p:nvSpPr>
          <p:cNvPr id="28" name="Rounded Rectangle 27"/>
          <p:cNvSpPr/>
          <p:nvPr/>
        </p:nvSpPr>
        <p:spPr>
          <a:xfrm>
            <a:off x="600622" y="5256179"/>
            <a:ext cx="8062202" cy="5334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1900" b="1" dirty="0">
                <a:latin typeface="Segoe UI" pitchFamily="34" charset="0"/>
                <a:ea typeface="Segoe UI" pitchFamily="34" charset="0"/>
                <a:cs typeface="Segoe UI" pitchFamily="34" charset="0"/>
              </a:rPr>
              <a:t>Patient’s pain &amp; functional goals</a:t>
            </a:r>
          </a:p>
        </p:txBody>
      </p:sp>
      <p:sp>
        <p:nvSpPr>
          <p:cNvPr id="32" name="Rounded Rectangle 31"/>
          <p:cNvSpPr/>
          <p:nvPr/>
        </p:nvSpPr>
        <p:spPr>
          <a:xfrm>
            <a:off x="600622" y="3429000"/>
            <a:ext cx="8062202" cy="533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1900" b="1" dirty="0">
                <a:latin typeface="Segoe UI" pitchFamily="34" charset="0"/>
                <a:ea typeface="Segoe UI" pitchFamily="34" charset="0"/>
                <a:cs typeface="Segoe UI" pitchFamily="34" charset="0"/>
              </a:rPr>
              <a:t>What relieves the pain?</a:t>
            </a:r>
          </a:p>
        </p:txBody>
      </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13767" y="2053570"/>
            <a:ext cx="797413" cy="828368"/>
          </a:xfrm>
          <a:prstGeom prst="rect">
            <a:avLst/>
          </a:prstGeom>
        </p:spPr>
      </p:pic>
      <p:sp>
        <p:nvSpPr>
          <p:cNvPr id="31" name="TextBox 30"/>
          <p:cNvSpPr txBox="1"/>
          <p:nvPr/>
        </p:nvSpPr>
        <p:spPr>
          <a:xfrm>
            <a:off x="3839859" y="3011844"/>
            <a:ext cx="1113142" cy="307088"/>
          </a:xfrm>
          <a:prstGeom prst="rect">
            <a:avLst/>
          </a:prstGeom>
          <a:noFill/>
        </p:spPr>
        <p:txBody>
          <a:bodyPr wrap="square" rtlCol="0">
            <a:noAutofit/>
          </a:bodyPr>
          <a:lstStyle/>
          <a:p>
            <a:pPr algn="ctr"/>
            <a:r>
              <a:rPr lang="en-US" sz="1600" b="1" dirty="0">
                <a:solidFill>
                  <a:schemeClr val="accent3"/>
                </a:solidFill>
                <a:latin typeface="Segoe UI" pitchFamily="34" charset="0"/>
                <a:ea typeface="Segoe UI" pitchFamily="34" charset="0"/>
                <a:cs typeface="Segoe UI" pitchFamily="34" charset="0"/>
              </a:rPr>
              <a:t>Quality</a:t>
            </a:r>
          </a:p>
        </p:txBody>
      </p:sp>
      <p:sp>
        <p:nvSpPr>
          <p:cNvPr id="33" name="Footer Placeholder 3"/>
          <p:cNvSpPr>
            <a:spLocks noGrp="1"/>
          </p:cNvSpPr>
          <p:nvPr/>
        </p:nvSpPr>
        <p:spPr>
          <a:xfrm>
            <a:off x="228600" y="5990304"/>
            <a:ext cx="4527836" cy="533400"/>
          </a:xfrm>
          <a:prstGeom prst="rect">
            <a:avLst/>
          </a:prstGeom>
        </p:spPr>
        <p:txBody>
          <a:bodyPr vert="horz" lIns="91440" tIns="45720" rIns="91440" bIns="45720" rtlCol="0" anchor="b" anchorCtr="0"/>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2">
                    <a:lumMod val="50000"/>
                  </a:schemeClr>
                </a:solidFill>
                <a:latin typeface="Segoe UI" pitchFamily="34" charset="0"/>
                <a:ea typeface="Segoe UI" pitchFamily="34" charset="0"/>
                <a:cs typeface="Segoe UI" pitchFamily="34" charset="0"/>
              </a:rPr>
              <a:t>Heapy A, Kerns RD. Psychological and Behavioral Assessment. In: Raj's Practical Management of Pain. 4th ed. 2008;279-95. Zacharoff KL, et al. Managing Chronic Pain with Opioids in Primary Care. 2nd ed. Newton, MA: Inflexion, Inc., 2010.</a:t>
            </a:r>
          </a:p>
        </p:txBody>
      </p:sp>
      <p:sp>
        <p:nvSpPr>
          <p:cNvPr id="34" name="Rounded Rectangle 33"/>
          <p:cNvSpPr/>
          <p:nvPr/>
        </p:nvSpPr>
        <p:spPr>
          <a:xfrm>
            <a:off x="600621" y="1371600"/>
            <a:ext cx="7986003" cy="5334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1900" b="1" dirty="0">
                <a:latin typeface="Segoe UI" pitchFamily="34" charset="0"/>
                <a:ea typeface="Segoe UI" pitchFamily="34" charset="0"/>
                <a:cs typeface="Segoe UI" pitchFamily="34" charset="0"/>
              </a:rPr>
              <a:t>Description of pain</a:t>
            </a:r>
          </a:p>
        </p:txBody>
      </p:sp>
    </p:spTree>
    <p:extLst>
      <p:ext uri="{BB962C8B-B14F-4D97-AF65-F5344CB8AC3E}">
        <p14:creationId xmlns:p14="http://schemas.microsoft.com/office/powerpoint/2010/main" val="206800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Clinical Interview: Pain &amp; Treatment History, </a:t>
            </a:r>
            <a:r>
              <a:rPr lang="en-US" sz="2000" dirty="0"/>
              <a:t>cont’d</a:t>
            </a:r>
          </a:p>
        </p:txBody>
      </p:sp>
      <p:sp>
        <p:nvSpPr>
          <p:cNvPr id="5" name="Slide Number Placeholder 4"/>
          <p:cNvSpPr>
            <a:spLocks noGrp="1"/>
          </p:cNvSpPr>
          <p:nvPr>
            <p:ph type="sldNum" sz="quarter" idx="12"/>
          </p:nvPr>
        </p:nvSpPr>
        <p:spPr/>
        <p:txBody>
          <a:bodyPr/>
          <a:lstStyle/>
          <a:p>
            <a:fld id="{AC93B9EA-9F07-41CA-8155-9C9A9F70FA14}" type="slidenum">
              <a:rPr lang="en-US" smtClean="0"/>
              <a:pPr/>
              <a:t>23</a:t>
            </a:fld>
            <a:r>
              <a:rPr lang="en-US" dirty="0"/>
              <a:t>   |   © CO*RE 2015 </a:t>
            </a:r>
          </a:p>
        </p:txBody>
      </p:sp>
      <p:sp>
        <p:nvSpPr>
          <p:cNvPr id="12" name="Rectangle 11"/>
          <p:cNvSpPr/>
          <p:nvPr/>
        </p:nvSpPr>
        <p:spPr>
          <a:xfrm>
            <a:off x="2438400" y="1760760"/>
            <a:ext cx="6705600" cy="465612"/>
          </a:xfrm>
          <a:prstGeom prst="rect">
            <a:avLst/>
          </a:prstGeom>
          <a:solidFill>
            <a:srgbClr val="68506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lvl="1"/>
            <a:r>
              <a:rPr lang="en-US" sz="2000" b="1" dirty="0">
                <a:latin typeface="Segoe UI" pitchFamily="34" charset="0"/>
              </a:rPr>
              <a:t>Past use</a:t>
            </a:r>
          </a:p>
        </p:txBody>
      </p:sp>
      <p:sp>
        <p:nvSpPr>
          <p:cNvPr id="13" name="Rectangle 12"/>
          <p:cNvSpPr/>
          <p:nvPr/>
        </p:nvSpPr>
        <p:spPr>
          <a:xfrm>
            <a:off x="2438400" y="2332278"/>
            <a:ext cx="6705600" cy="4232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lvl="1"/>
            <a:r>
              <a:rPr lang="en-US" sz="2000" b="1" dirty="0">
                <a:latin typeface="Segoe UI" pitchFamily="34" charset="0"/>
              </a:rPr>
              <a:t>Current use</a:t>
            </a:r>
          </a:p>
        </p:txBody>
      </p:sp>
      <p:sp>
        <p:nvSpPr>
          <p:cNvPr id="14" name="TextBox 13"/>
          <p:cNvSpPr txBox="1"/>
          <p:nvPr/>
        </p:nvSpPr>
        <p:spPr>
          <a:xfrm>
            <a:off x="2599945" y="2757596"/>
            <a:ext cx="6281058" cy="854529"/>
          </a:xfrm>
          <a:prstGeom prst="rect">
            <a:avLst/>
          </a:prstGeom>
          <a:noFill/>
        </p:spPr>
        <p:txBody>
          <a:bodyPr wrap="square" rtlCol="0">
            <a:noAutofit/>
          </a:bodyPr>
          <a:lstStyle/>
          <a:p>
            <a:pPr marL="171450" indent="-171450">
              <a:lnSpc>
                <a:spcPts val="1680"/>
              </a:lnSpc>
              <a:spcBef>
                <a:spcPts val="400"/>
              </a:spcBef>
              <a:buClr>
                <a:schemeClr val="accent2"/>
              </a:buClr>
              <a:buFont typeface="Arial" pitchFamily="34" charset="0"/>
              <a:buChar char="•"/>
            </a:pPr>
            <a:r>
              <a:rPr lang="en-US" sz="1600" dirty="0">
                <a:latin typeface="Segoe UI" pitchFamily="34" charset="0"/>
                <a:ea typeface="Segoe UI" pitchFamily="34" charset="0"/>
                <a:cs typeface="Segoe UI" pitchFamily="34" charset="0"/>
              </a:rPr>
              <a:t>Query state </a:t>
            </a:r>
            <a:r>
              <a:rPr lang="en-US" sz="1600" b="1" dirty="0">
                <a:solidFill>
                  <a:schemeClr val="accent2"/>
                </a:solidFill>
                <a:latin typeface="Segoe UI" pitchFamily="34" charset="0"/>
                <a:ea typeface="Segoe UI" pitchFamily="34" charset="0"/>
                <a:cs typeface="Segoe UI" pitchFamily="34" charset="0"/>
              </a:rPr>
              <a:t>PDMP </a:t>
            </a:r>
            <a:r>
              <a:rPr lang="en-US" sz="1600" dirty="0">
                <a:latin typeface="Segoe UI" pitchFamily="34" charset="0"/>
                <a:ea typeface="Segoe UI" pitchFamily="34" charset="0"/>
                <a:cs typeface="Segoe UI" pitchFamily="34" charset="0"/>
              </a:rPr>
              <a:t>where available to confirm patient report</a:t>
            </a:r>
          </a:p>
          <a:p>
            <a:pPr marL="171450" indent="-171450">
              <a:lnSpc>
                <a:spcPts val="1680"/>
              </a:lnSpc>
              <a:spcBef>
                <a:spcPts val="400"/>
              </a:spcBef>
              <a:buClr>
                <a:schemeClr val="accent2"/>
              </a:buClr>
              <a:buFont typeface="Arial" pitchFamily="34" charset="0"/>
              <a:buChar char="•"/>
            </a:pPr>
            <a:r>
              <a:rPr lang="en-US" sz="1600" dirty="0">
                <a:latin typeface="Segoe UI" pitchFamily="34" charset="0"/>
                <a:ea typeface="Segoe UI" pitchFamily="34" charset="0"/>
                <a:cs typeface="Segoe UI" pitchFamily="34" charset="0"/>
              </a:rPr>
              <a:t>Contact past providers &amp; obtain prior medical records</a:t>
            </a:r>
          </a:p>
          <a:p>
            <a:pPr marL="171450" indent="-171450">
              <a:lnSpc>
                <a:spcPts val="1680"/>
              </a:lnSpc>
              <a:spcBef>
                <a:spcPts val="400"/>
              </a:spcBef>
              <a:buClr>
                <a:schemeClr val="accent2"/>
              </a:buClr>
              <a:buFont typeface="Arial" pitchFamily="34" charset="0"/>
              <a:buChar char="•"/>
            </a:pPr>
            <a:r>
              <a:rPr lang="en-US" sz="1600" dirty="0">
                <a:latin typeface="Segoe UI" pitchFamily="34" charset="0"/>
                <a:ea typeface="Segoe UI" pitchFamily="34" charset="0"/>
                <a:cs typeface="Segoe UI" pitchFamily="34" charset="0"/>
              </a:rPr>
              <a:t>Conduct </a:t>
            </a:r>
            <a:r>
              <a:rPr lang="en-US" sz="1600" b="1" dirty="0">
                <a:solidFill>
                  <a:schemeClr val="accent2"/>
                </a:solidFill>
                <a:latin typeface="Segoe UI" pitchFamily="34" charset="0"/>
                <a:ea typeface="Segoe UI" pitchFamily="34" charset="0"/>
                <a:cs typeface="Segoe UI" pitchFamily="34" charset="0"/>
              </a:rPr>
              <a:t>UDT</a:t>
            </a:r>
          </a:p>
        </p:txBody>
      </p:sp>
      <p:sp>
        <p:nvSpPr>
          <p:cNvPr id="15" name="Rectangle 14"/>
          <p:cNvSpPr/>
          <p:nvPr/>
        </p:nvSpPr>
        <p:spPr>
          <a:xfrm>
            <a:off x="2438400" y="3612125"/>
            <a:ext cx="6705600" cy="465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lvl="1"/>
            <a:r>
              <a:rPr lang="en-US" sz="2000" b="1" dirty="0">
                <a:latin typeface="Segoe UI" pitchFamily="34" charset="0"/>
              </a:rPr>
              <a:t>Dosage</a:t>
            </a:r>
          </a:p>
        </p:txBody>
      </p:sp>
      <p:pic>
        <p:nvPicPr>
          <p:cNvPr id="1027" name="Picture 3" descr="S:\000 ARCHIVES\Photo collection\More Pill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974" t="1973" r="9375" b="2348"/>
          <a:stretch/>
        </p:blipFill>
        <p:spPr bwMode="auto">
          <a:xfrm flipH="1">
            <a:off x="533396" y="1760760"/>
            <a:ext cx="1820291" cy="336505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599945" y="4095247"/>
            <a:ext cx="6544055" cy="564958"/>
          </a:xfrm>
          <a:prstGeom prst="rect">
            <a:avLst/>
          </a:prstGeom>
          <a:noFill/>
        </p:spPr>
        <p:txBody>
          <a:bodyPr wrap="square" rtlCol="0">
            <a:noAutofit/>
          </a:bodyPr>
          <a:lstStyle/>
          <a:p>
            <a:pPr marL="171450" indent="-171450">
              <a:lnSpc>
                <a:spcPts val="1680"/>
              </a:lnSpc>
              <a:spcBef>
                <a:spcPts val="400"/>
              </a:spcBef>
              <a:buClr>
                <a:schemeClr val="accent2"/>
              </a:buClr>
              <a:buFont typeface="Arial" pitchFamily="34" charset="0"/>
              <a:buChar char="•"/>
            </a:pPr>
            <a:r>
              <a:rPr lang="en-US" sz="1600" dirty="0">
                <a:latin typeface="Segoe UI" pitchFamily="34" charset="0"/>
                <a:ea typeface="Segoe UI" pitchFamily="34" charset="0"/>
                <a:cs typeface="Segoe UI" pitchFamily="34" charset="0"/>
              </a:rPr>
              <a:t>For opioids currently prescribed: opioid, dose, regimen, &amp; duration</a:t>
            </a:r>
          </a:p>
          <a:p>
            <a:pPr marL="512763" lvl="1" indent="-223838">
              <a:lnSpc>
                <a:spcPts val="1680"/>
              </a:lnSpc>
              <a:spcBef>
                <a:spcPts val="400"/>
              </a:spcBef>
              <a:buClr>
                <a:schemeClr val="accent2"/>
              </a:buClr>
              <a:buFont typeface="Segoe UI" panose="020B0502040204020203" pitchFamily="34" charset="0"/>
              <a:buChar char="‒"/>
            </a:pPr>
            <a:r>
              <a:rPr lang="en-US" sz="1600" dirty="0">
                <a:latin typeface="Segoe UI" pitchFamily="34" charset="0"/>
                <a:ea typeface="Segoe UI" pitchFamily="34" charset="0"/>
                <a:cs typeface="Segoe UI" pitchFamily="34" charset="0"/>
              </a:rPr>
              <a:t>Important to determine if patient is</a:t>
            </a:r>
            <a:r>
              <a:rPr lang="en-US" sz="1600" dirty="0">
                <a:solidFill>
                  <a:schemeClr val="tx1">
                    <a:lumMod val="65000"/>
                    <a:lumOff val="35000"/>
                  </a:schemeClr>
                </a:solidFill>
                <a:latin typeface="Segoe UI" pitchFamily="34" charset="0"/>
                <a:ea typeface="Segoe UI" pitchFamily="34" charset="0"/>
                <a:cs typeface="Segoe UI" pitchFamily="34" charset="0"/>
              </a:rPr>
              <a:t> </a:t>
            </a:r>
            <a:r>
              <a:rPr lang="en-US" sz="1600" b="1" dirty="0">
                <a:solidFill>
                  <a:schemeClr val="accent2"/>
                </a:solidFill>
                <a:latin typeface="Segoe UI" pitchFamily="34" charset="0"/>
                <a:ea typeface="Segoe UI" pitchFamily="34" charset="0"/>
                <a:cs typeface="Segoe UI" pitchFamily="34" charset="0"/>
              </a:rPr>
              <a:t>opioid tolerant</a:t>
            </a:r>
          </a:p>
        </p:txBody>
      </p:sp>
      <p:sp>
        <p:nvSpPr>
          <p:cNvPr id="19" name="Rectangle 18"/>
          <p:cNvSpPr/>
          <p:nvPr/>
        </p:nvSpPr>
        <p:spPr>
          <a:xfrm>
            <a:off x="2438400" y="4660205"/>
            <a:ext cx="6705600" cy="465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lvl="1"/>
            <a:r>
              <a:rPr lang="en-US" sz="2000" b="1" dirty="0">
                <a:latin typeface="Segoe UI" pitchFamily="34" charset="0"/>
              </a:rPr>
              <a:t>General effectiveness</a:t>
            </a:r>
          </a:p>
        </p:txBody>
      </p:sp>
      <p:sp>
        <p:nvSpPr>
          <p:cNvPr id="16" name="Snip and Round Single Corner Rectangle 15"/>
          <p:cNvSpPr/>
          <p:nvPr/>
        </p:nvSpPr>
        <p:spPr>
          <a:xfrm>
            <a:off x="533400" y="990600"/>
            <a:ext cx="8610600" cy="660276"/>
          </a:xfrm>
          <a:prstGeom prst="snipRoundRect">
            <a:avLst>
              <a:gd name="adj1" fmla="val 9061"/>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b="1" dirty="0">
                <a:latin typeface="Segoe UI" pitchFamily="34" charset="0"/>
                <a:ea typeface="Segoe UI" pitchFamily="34" charset="0"/>
                <a:cs typeface="Segoe UI" pitchFamily="34" charset="0"/>
              </a:rPr>
              <a:t>Pain Medications</a:t>
            </a:r>
          </a:p>
        </p:txBody>
      </p:sp>
      <p:sp>
        <p:nvSpPr>
          <p:cNvPr id="22" name="Rectangle 21"/>
          <p:cNvSpPr/>
          <p:nvPr/>
        </p:nvSpPr>
        <p:spPr>
          <a:xfrm>
            <a:off x="533400" y="5225163"/>
            <a:ext cx="8610600" cy="663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lvl="1" indent="61913"/>
            <a:r>
              <a:rPr lang="en-US" sz="2400" b="1" dirty="0">
                <a:latin typeface="Segoe UI" pitchFamily="34" charset="0"/>
              </a:rPr>
              <a:t>Nonpharmacologic strategies &amp; effectiveness</a:t>
            </a:r>
          </a:p>
        </p:txBody>
      </p:sp>
    </p:spTree>
    <p:extLst>
      <p:ext uri="{BB962C8B-B14F-4D97-AF65-F5344CB8AC3E}">
        <p14:creationId xmlns:p14="http://schemas.microsoft.com/office/powerpoint/2010/main" val="412395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Perform Thorough Evaluation </a:t>
            </a:r>
            <a:br>
              <a:rPr lang="en-US" dirty="0"/>
            </a:br>
            <a:r>
              <a:rPr lang="en-US" dirty="0"/>
              <a:t>&amp; Assessment of Pain</a:t>
            </a:r>
          </a:p>
        </p:txBody>
      </p:sp>
      <p:sp>
        <p:nvSpPr>
          <p:cNvPr id="5" name="Slide Number Placeholder 4"/>
          <p:cNvSpPr>
            <a:spLocks noGrp="1"/>
          </p:cNvSpPr>
          <p:nvPr>
            <p:ph type="sldNum" sz="quarter" idx="12"/>
          </p:nvPr>
        </p:nvSpPr>
        <p:spPr/>
        <p:txBody>
          <a:bodyPr/>
          <a:lstStyle/>
          <a:p>
            <a:fld id="{AC93B9EA-9F07-41CA-8155-9C9A9F70FA14}" type="slidenum">
              <a:rPr lang="en-US" smtClean="0"/>
              <a:pPr/>
              <a:t>24</a:t>
            </a:fld>
            <a:r>
              <a:rPr lang="en-US" dirty="0"/>
              <a:t>   |   © CO*RE 2015 </a:t>
            </a:r>
          </a:p>
        </p:txBody>
      </p:sp>
      <p:sp>
        <p:nvSpPr>
          <p:cNvPr id="8" name="Pentagon 7"/>
          <p:cNvSpPr/>
          <p:nvPr/>
        </p:nvSpPr>
        <p:spPr>
          <a:xfrm>
            <a:off x="533400" y="1503680"/>
            <a:ext cx="2667000" cy="139192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b="1" dirty="0">
                <a:latin typeface="Segoe UI" pitchFamily="34" charset="0"/>
                <a:ea typeface="Segoe UI" pitchFamily="34" charset="0"/>
                <a:cs typeface="Segoe UI" pitchFamily="34" charset="0"/>
              </a:rPr>
              <a:t>Seek objective confirmatory data </a:t>
            </a:r>
          </a:p>
        </p:txBody>
      </p:sp>
      <p:sp>
        <p:nvSpPr>
          <p:cNvPr id="14" name="Pentagon 13"/>
          <p:cNvSpPr/>
          <p:nvPr/>
        </p:nvSpPr>
        <p:spPr>
          <a:xfrm>
            <a:off x="6229460" y="1503680"/>
            <a:ext cx="2667110" cy="139192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b="1" dirty="0">
                <a:latin typeface="Segoe UI" panose="020B0502040204020203" pitchFamily="34" charset="0"/>
                <a:ea typeface="Segoe UI" panose="020B0502040204020203" pitchFamily="34" charset="0"/>
                <a:cs typeface="Segoe UI" panose="020B0502040204020203" pitchFamily="34" charset="0"/>
              </a:rPr>
              <a:t>Order diagnostic tests (appropriate to complaint)</a:t>
            </a:r>
          </a:p>
        </p:txBody>
      </p:sp>
      <p:sp>
        <p:nvSpPr>
          <p:cNvPr id="6" name="Freeform 5"/>
          <p:cNvSpPr/>
          <p:nvPr/>
        </p:nvSpPr>
        <p:spPr>
          <a:xfrm>
            <a:off x="381000" y="2887980"/>
            <a:ext cx="8305800" cy="388620"/>
          </a:xfrm>
          <a:custGeom>
            <a:avLst/>
            <a:gdLst>
              <a:gd name="connsiteX0" fmla="*/ 4724400 w 7802880"/>
              <a:gd name="connsiteY0" fmla="*/ 0 h 1059180"/>
              <a:gd name="connsiteX1" fmla="*/ 7802880 w 7802880"/>
              <a:gd name="connsiteY1" fmla="*/ 1059180 h 1059180"/>
              <a:gd name="connsiteX2" fmla="*/ 0 w 7802880"/>
              <a:gd name="connsiteY2" fmla="*/ 1059180 h 1059180"/>
              <a:gd name="connsiteX3" fmla="*/ 2804160 w 7802880"/>
              <a:gd name="connsiteY3" fmla="*/ 0 h 1059180"/>
              <a:gd name="connsiteX4" fmla="*/ 4724400 w 7802880"/>
              <a:gd name="connsiteY4" fmla="*/ 0 h 1059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880" h="1059180">
                <a:moveTo>
                  <a:pt x="4724400" y="0"/>
                </a:moveTo>
                <a:lnTo>
                  <a:pt x="7802880" y="1059180"/>
                </a:lnTo>
                <a:lnTo>
                  <a:pt x="0" y="1059180"/>
                </a:lnTo>
                <a:lnTo>
                  <a:pt x="2804160" y="0"/>
                </a:lnTo>
                <a:lnTo>
                  <a:pt x="4724400" y="0"/>
                </a:ln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ounded Rectangle 6"/>
          <p:cNvSpPr/>
          <p:nvPr/>
        </p:nvSpPr>
        <p:spPr>
          <a:xfrm>
            <a:off x="381001" y="3276600"/>
            <a:ext cx="8305800" cy="2684435"/>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33400" y="3369276"/>
            <a:ext cx="2514600" cy="1177726"/>
          </a:xfrm>
          <a:prstGeom prst="rect">
            <a:avLst/>
          </a:prstGeom>
          <a:solidFill>
            <a:srgbClr val="3D7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ct val="20000"/>
              </a:spcBef>
              <a:buClr>
                <a:srgbClr val="836581"/>
              </a:buClr>
              <a:buSzPct val="85000"/>
            </a:pPr>
            <a:r>
              <a:rPr lang="en-US" sz="1700" b="1" dirty="0">
                <a:solidFill>
                  <a:schemeClr val="bg1"/>
                </a:solidFill>
                <a:latin typeface="Segoe UI" pitchFamily="34" charset="0"/>
                <a:ea typeface="Segoe UI" pitchFamily="34" charset="0"/>
                <a:cs typeface="Segoe UI" pitchFamily="34" charset="0"/>
              </a:rPr>
              <a:t>General: vital signs, appearance, posture, </a:t>
            </a:r>
            <a:br>
              <a:rPr lang="en-US" sz="1700" b="1" dirty="0">
                <a:solidFill>
                  <a:schemeClr val="bg1"/>
                </a:solidFill>
                <a:latin typeface="Segoe UI" pitchFamily="34" charset="0"/>
                <a:ea typeface="Segoe UI" pitchFamily="34" charset="0"/>
                <a:cs typeface="Segoe UI" pitchFamily="34" charset="0"/>
              </a:rPr>
            </a:br>
            <a:r>
              <a:rPr lang="en-US" sz="1700" b="1" dirty="0">
                <a:solidFill>
                  <a:schemeClr val="bg1"/>
                </a:solidFill>
                <a:latin typeface="Segoe UI" pitchFamily="34" charset="0"/>
                <a:ea typeface="Segoe UI" pitchFamily="34" charset="0"/>
                <a:cs typeface="Segoe UI" pitchFamily="34" charset="0"/>
              </a:rPr>
              <a:t>gait, &amp; pain behaviors</a:t>
            </a:r>
          </a:p>
        </p:txBody>
      </p:sp>
      <p:sp>
        <p:nvSpPr>
          <p:cNvPr id="19" name="Rectangle 18"/>
          <p:cNvSpPr/>
          <p:nvPr/>
        </p:nvSpPr>
        <p:spPr>
          <a:xfrm>
            <a:off x="533400" y="4677376"/>
            <a:ext cx="2514600" cy="1191986"/>
          </a:xfrm>
          <a:prstGeom prst="rect">
            <a:avLst/>
          </a:prstGeom>
          <a:solidFill>
            <a:srgbClr val="3D7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ct val="20000"/>
              </a:spcBef>
              <a:buClr>
                <a:srgbClr val="836581"/>
              </a:buClr>
              <a:buSzPct val="85000"/>
            </a:pPr>
            <a:r>
              <a:rPr lang="en-US" sz="1600" b="1" dirty="0">
                <a:solidFill>
                  <a:schemeClr val="bg1"/>
                </a:solidFill>
                <a:latin typeface="Segoe UI" pitchFamily="34" charset="0"/>
                <a:ea typeface="Segoe UI" pitchFamily="34" charset="0"/>
                <a:cs typeface="Segoe UI" pitchFamily="34" charset="0"/>
              </a:rPr>
              <a:t>Neurologic exam</a:t>
            </a:r>
          </a:p>
        </p:txBody>
      </p:sp>
      <p:sp>
        <p:nvSpPr>
          <p:cNvPr id="20" name="Rectangle 19"/>
          <p:cNvSpPr/>
          <p:nvPr/>
        </p:nvSpPr>
        <p:spPr>
          <a:xfrm>
            <a:off x="3200400" y="3369276"/>
            <a:ext cx="2667000" cy="2500086"/>
          </a:xfrm>
          <a:prstGeom prst="rect">
            <a:avLst/>
          </a:prstGeom>
          <a:solidFill>
            <a:srgbClr val="3D7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indent="-138113">
              <a:spcBef>
                <a:spcPct val="20000"/>
              </a:spcBef>
              <a:buClr>
                <a:srgbClr val="836581"/>
              </a:buClr>
              <a:buSzPct val="85000"/>
            </a:pPr>
            <a:r>
              <a:rPr lang="en-US" sz="1700" b="1" dirty="0">
                <a:solidFill>
                  <a:schemeClr val="bg1"/>
                </a:solidFill>
                <a:latin typeface="Segoe UI" pitchFamily="34" charset="0"/>
                <a:ea typeface="Segoe UI" pitchFamily="34" charset="0"/>
                <a:cs typeface="Segoe UI" pitchFamily="34" charset="0"/>
              </a:rPr>
              <a:t>Musculoskeletal Exam</a:t>
            </a:r>
          </a:p>
          <a:p>
            <a:pPr marL="342900" lvl="2" indent="-138113">
              <a:spcBef>
                <a:spcPct val="20000"/>
              </a:spcBef>
              <a:buClr>
                <a:schemeClr val="bg1"/>
              </a:buClr>
              <a:buSzPct val="90000"/>
              <a:buFont typeface="Arial" pitchFamily="34" charset="0"/>
              <a:buChar char="•"/>
            </a:pPr>
            <a:r>
              <a:rPr lang="fr-FR" sz="1700" dirty="0">
                <a:solidFill>
                  <a:schemeClr val="bg1"/>
                </a:solidFill>
                <a:latin typeface="Segoe UI" pitchFamily="34" charset="0"/>
                <a:ea typeface="Segoe UI" pitchFamily="34" charset="0"/>
                <a:cs typeface="Segoe UI" pitchFamily="34" charset="0"/>
              </a:rPr>
              <a:t>Inspection</a:t>
            </a:r>
          </a:p>
          <a:p>
            <a:pPr marL="342900" lvl="2" indent="-138113">
              <a:spcBef>
                <a:spcPct val="20000"/>
              </a:spcBef>
              <a:buClr>
                <a:schemeClr val="bg1"/>
              </a:buClr>
              <a:buSzPct val="90000"/>
              <a:buFont typeface="Arial" pitchFamily="34" charset="0"/>
              <a:buChar char="•"/>
            </a:pPr>
            <a:r>
              <a:rPr lang="fr-FR" sz="1700" dirty="0">
                <a:solidFill>
                  <a:schemeClr val="bg1"/>
                </a:solidFill>
                <a:latin typeface="Segoe UI" pitchFamily="34" charset="0"/>
                <a:ea typeface="Segoe UI" pitchFamily="34" charset="0"/>
                <a:cs typeface="Segoe UI" pitchFamily="34" charset="0"/>
              </a:rPr>
              <a:t>Palpation</a:t>
            </a:r>
          </a:p>
          <a:p>
            <a:pPr marL="342900" lvl="2" indent="-138113">
              <a:spcBef>
                <a:spcPct val="20000"/>
              </a:spcBef>
              <a:buClr>
                <a:schemeClr val="bg1"/>
              </a:buClr>
              <a:buSzPct val="90000"/>
              <a:buFont typeface="Arial" pitchFamily="34" charset="0"/>
              <a:buChar char="•"/>
            </a:pPr>
            <a:r>
              <a:rPr lang="fr-FR" sz="1700" dirty="0">
                <a:solidFill>
                  <a:schemeClr val="bg1"/>
                </a:solidFill>
                <a:latin typeface="Segoe UI" pitchFamily="34" charset="0"/>
                <a:ea typeface="Segoe UI" pitchFamily="34" charset="0"/>
                <a:cs typeface="Segoe UI" pitchFamily="34" charset="0"/>
              </a:rPr>
              <a:t>Percussion</a:t>
            </a:r>
          </a:p>
          <a:p>
            <a:pPr marL="342900" lvl="2" indent="-138113">
              <a:spcBef>
                <a:spcPct val="20000"/>
              </a:spcBef>
              <a:buClr>
                <a:schemeClr val="bg1"/>
              </a:buClr>
              <a:buSzPct val="90000"/>
              <a:buFont typeface="Arial" pitchFamily="34" charset="0"/>
              <a:buChar char="•"/>
            </a:pPr>
            <a:r>
              <a:rPr lang="fr-FR" sz="1700" dirty="0">
                <a:solidFill>
                  <a:schemeClr val="bg1"/>
                </a:solidFill>
                <a:latin typeface="Segoe UI" pitchFamily="34" charset="0"/>
                <a:ea typeface="Segoe UI" pitchFamily="34" charset="0"/>
                <a:cs typeface="Segoe UI" pitchFamily="34" charset="0"/>
              </a:rPr>
              <a:t>Auscultation</a:t>
            </a:r>
          </a:p>
          <a:p>
            <a:pPr marL="342900" lvl="2" indent="-138113">
              <a:spcBef>
                <a:spcPct val="20000"/>
              </a:spcBef>
              <a:buClr>
                <a:schemeClr val="bg1"/>
              </a:buClr>
              <a:buSzPct val="90000"/>
              <a:buFont typeface="Arial" pitchFamily="34" charset="0"/>
              <a:buChar char="•"/>
            </a:pPr>
            <a:r>
              <a:rPr lang="fr-FR" sz="1700" dirty="0">
                <a:solidFill>
                  <a:schemeClr val="bg1"/>
                </a:solidFill>
                <a:latin typeface="Segoe UI" pitchFamily="34" charset="0"/>
                <a:ea typeface="Segoe UI" pitchFamily="34" charset="0"/>
                <a:cs typeface="Segoe UI" pitchFamily="34" charset="0"/>
              </a:rPr>
              <a:t>P</a:t>
            </a:r>
            <a:r>
              <a:rPr lang="en-US" sz="1700" dirty="0">
                <a:solidFill>
                  <a:schemeClr val="bg1"/>
                </a:solidFill>
                <a:latin typeface="Segoe UI" pitchFamily="34" charset="0"/>
                <a:ea typeface="Segoe UI" pitchFamily="34" charset="0"/>
                <a:cs typeface="Segoe UI" pitchFamily="34" charset="0"/>
              </a:rPr>
              <a:t>rovocative maneuvers</a:t>
            </a:r>
          </a:p>
        </p:txBody>
      </p:sp>
      <p:sp>
        <p:nvSpPr>
          <p:cNvPr id="21" name="Rectangle 20"/>
          <p:cNvSpPr/>
          <p:nvPr/>
        </p:nvSpPr>
        <p:spPr>
          <a:xfrm>
            <a:off x="6019800" y="3369276"/>
            <a:ext cx="2514600" cy="2500086"/>
          </a:xfrm>
          <a:prstGeom prst="rect">
            <a:avLst/>
          </a:prstGeom>
          <a:solidFill>
            <a:srgbClr val="3D7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ct val="20000"/>
              </a:spcBef>
              <a:buClr>
                <a:srgbClr val="836581"/>
              </a:buClr>
              <a:buSzPct val="85000"/>
            </a:pPr>
            <a:r>
              <a:rPr lang="en-US" sz="1700" b="1" dirty="0">
                <a:solidFill>
                  <a:schemeClr val="bg1"/>
                </a:solidFill>
                <a:latin typeface="Segoe UI" pitchFamily="34" charset="0"/>
                <a:ea typeface="Segoe UI" pitchFamily="34" charset="0"/>
                <a:cs typeface="Segoe UI" pitchFamily="34" charset="0"/>
              </a:rPr>
              <a:t>Cutaneous or </a:t>
            </a:r>
            <a:br>
              <a:rPr lang="en-US" sz="1700" b="1" dirty="0">
                <a:solidFill>
                  <a:schemeClr val="bg1"/>
                </a:solidFill>
                <a:latin typeface="Segoe UI" pitchFamily="34" charset="0"/>
                <a:ea typeface="Segoe UI" pitchFamily="34" charset="0"/>
                <a:cs typeface="Segoe UI" pitchFamily="34" charset="0"/>
              </a:rPr>
            </a:br>
            <a:r>
              <a:rPr lang="en-US" sz="1700" b="1" dirty="0">
                <a:solidFill>
                  <a:schemeClr val="bg1"/>
                </a:solidFill>
                <a:latin typeface="Segoe UI" pitchFamily="34" charset="0"/>
                <a:ea typeface="Segoe UI" pitchFamily="34" charset="0"/>
                <a:cs typeface="Segoe UI" pitchFamily="34" charset="0"/>
              </a:rPr>
              <a:t>trophic findings</a:t>
            </a:r>
          </a:p>
        </p:txBody>
      </p:sp>
      <p:sp>
        <p:nvSpPr>
          <p:cNvPr id="10" name="Pentagon 9"/>
          <p:cNvSpPr/>
          <p:nvPr/>
        </p:nvSpPr>
        <p:spPr>
          <a:xfrm>
            <a:off x="3381375" y="1503680"/>
            <a:ext cx="2667110" cy="139192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b="1" dirty="0">
                <a:latin typeface="Segoe UI" panose="020B0502040204020203" pitchFamily="34" charset="0"/>
                <a:ea typeface="Segoe UI" panose="020B0502040204020203" pitchFamily="34" charset="0"/>
                <a:cs typeface="Segoe UI" panose="020B0502040204020203" pitchFamily="34" charset="0"/>
              </a:rPr>
              <a:t>Components of patient evaluation for pain</a:t>
            </a:r>
          </a:p>
        </p:txBody>
      </p:sp>
      <p:sp>
        <p:nvSpPr>
          <p:cNvPr id="15" name="Footer Placeholder 3"/>
          <p:cNvSpPr>
            <a:spLocks noGrp="1"/>
          </p:cNvSpPr>
          <p:nvPr/>
        </p:nvSpPr>
        <p:spPr>
          <a:xfrm>
            <a:off x="228600" y="6133699"/>
            <a:ext cx="8001000" cy="41950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2">
                    <a:lumMod val="50000"/>
                  </a:schemeClr>
                </a:solidFill>
                <a:latin typeface="Segoe UI" pitchFamily="34" charset="0"/>
                <a:ea typeface="Segoe UI" pitchFamily="34" charset="0"/>
                <a:cs typeface="Segoe UI" pitchFamily="34" charset="0"/>
              </a:rPr>
              <a:t>Lalani I, Argoff CE. History and Physical Examination of the Pain Patient. In: </a:t>
            </a:r>
            <a:r>
              <a:rPr lang="en-US" sz="800" i="1" dirty="0">
                <a:solidFill>
                  <a:schemeClr val="bg2">
                    <a:lumMod val="50000"/>
                  </a:schemeClr>
                </a:solidFill>
                <a:latin typeface="Segoe UI" pitchFamily="34" charset="0"/>
                <a:ea typeface="Segoe UI" pitchFamily="34" charset="0"/>
                <a:cs typeface="Segoe UI" pitchFamily="34" charset="0"/>
              </a:rPr>
              <a:t>Raj's Practical Management of Pain</a:t>
            </a:r>
            <a:r>
              <a:rPr lang="en-US" sz="800" dirty="0">
                <a:solidFill>
                  <a:schemeClr val="bg2">
                    <a:lumMod val="50000"/>
                  </a:schemeClr>
                </a:solidFill>
                <a:latin typeface="Segoe UI" pitchFamily="34" charset="0"/>
                <a:ea typeface="Segoe UI" pitchFamily="34" charset="0"/>
                <a:cs typeface="Segoe UI" pitchFamily="34" charset="0"/>
              </a:rPr>
              <a:t>. </a:t>
            </a:r>
            <a:br>
              <a:rPr lang="en-US" sz="800" dirty="0">
                <a:solidFill>
                  <a:schemeClr val="bg2">
                    <a:lumMod val="50000"/>
                  </a:schemeClr>
                </a:solidFill>
                <a:latin typeface="Segoe UI" pitchFamily="34" charset="0"/>
                <a:ea typeface="Segoe UI" pitchFamily="34" charset="0"/>
                <a:cs typeface="Segoe UI" pitchFamily="34" charset="0"/>
              </a:rPr>
            </a:br>
            <a:r>
              <a:rPr lang="en-US" sz="800" dirty="0">
                <a:solidFill>
                  <a:schemeClr val="bg2">
                    <a:lumMod val="50000"/>
                  </a:schemeClr>
                </a:solidFill>
                <a:latin typeface="Segoe UI" pitchFamily="34" charset="0"/>
                <a:ea typeface="Segoe UI" pitchFamily="34" charset="0"/>
                <a:cs typeface="Segoe UI" pitchFamily="34" charset="0"/>
              </a:rPr>
              <a:t>4th ed. 2008;177-88.   Chou R, et al. </a:t>
            </a:r>
            <a:r>
              <a:rPr lang="en-US" sz="800" i="1" dirty="0">
                <a:solidFill>
                  <a:schemeClr val="bg2">
                    <a:lumMod val="50000"/>
                  </a:schemeClr>
                </a:solidFill>
                <a:latin typeface="Segoe UI" pitchFamily="34" charset="0"/>
                <a:ea typeface="Segoe UI" pitchFamily="34" charset="0"/>
                <a:cs typeface="Segoe UI" pitchFamily="34" charset="0"/>
              </a:rPr>
              <a:t>J Pain</a:t>
            </a:r>
            <a:r>
              <a:rPr lang="en-US" sz="800" dirty="0">
                <a:solidFill>
                  <a:schemeClr val="bg2">
                    <a:lumMod val="50000"/>
                  </a:schemeClr>
                </a:solidFill>
                <a:latin typeface="Segoe UI" pitchFamily="34" charset="0"/>
                <a:ea typeface="Segoe UI" pitchFamily="34" charset="0"/>
                <a:cs typeface="Segoe UI" pitchFamily="34" charset="0"/>
              </a:rPr>
              <a:t>. 2009;10:113-30.</a:t>
            </a:r>
          </a:p>
        </p:txBody>
      </p:sp>
    </p:spTree>
    <p:extLst>
      <p:ext uri="{BB962C8B-B14F-4D97-AF65-F5344CB8AC3E}">
        <p14:creationId xmlns:p14="http://schemas.microsoft.com/office/powerpoint/2010/main" val="257628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Assess Risk of Abuse, Including Substance Use &amp; Psychiatric Hx</a:t>
            </a:r>
          </a:p>
        </p:txBody>
      </p:sp>
      <p:sp>
        <p:nvSpPr>
          <p:cNvPr id="5" name="Slide Number Placeholder 4"/>
          <p:cNvSpPr>
            <a:spLocks noGrp="1"/>
          </p:cNvSpPr>
          <p:nvPr>
            <p:ph type="sldNum" sz="quarter" idx="12"/>
          </p:nvPr>
        </p:nvSpPr>
        <p:spPr/>
        <p:txBody>
          <a:bodyPr/>
          <a:lstStyle/>
          <a:p>
            <a:fld id="{AC93B9EA-9F07-41CA-8155-9C9A9F70FA14}" type="slidenum">
              <a:rPr lang="en-US" smtClean="0"/>
              <a:pPr/>
              <a:t>25</a:t>
            </a:fld>
            <a:r>
              <a:rPr lang="en-US" dirty="0"/>
              <a:t>   |   © CO*RE 2015 </a:t>
            </a:r>
          </a:p>
        </p:txBody>
      </p:sp>
      <p:grpSp>
        <p:nvGrpSpPr>
          <p:cNvPr id="8" name="Group 7"/>
          <p:cNvGrpSpPr/>
          <p:nvPr/>
        </p:nvGrpSpPr>
        <p:grpSpPr>
          <a:xfrm>
            <a:off x="529770" y="2126166"/>
            <a:ext cx="5337630" cy="3726651"/>
            <a:chOff x="529771" y="1844318"/>
            <a:chExt cx="3126828" cy="3925610"/>
          </a:xfrm>
        </p:grpSpPr>
        <p:sp>
          <p:nvSpPr>
            <p:cNvPr id="10" name="Rounded Rectangle 9"/>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chemeClr val="tx2"/>
                </a:solidFill>
                <a:latin typeface="Segoe UI" pitchFamily="34" charset="0"/>
                <a:ea typeface="Segoe UI" pitchFamily="34" charset="0"/>
                <a:cs typeface="Segoe UI" pitchFamily="34" charset="0"/>
              </a:endParaRPr>
            </a:p>
          </p:txBody>
        </p:sp>
        <p:sp>
          <p:nvSpPr>
            <p:cNvPr id="12" name="TextBox 11"/>
            <p:cNvSpPr txBox="1"/>
            <p:nvPr/>
          </p:nvSpPr>
          <p:spPr>
            <a:xfrm>
              <a:off x="621175" y="2005486"/>
              <a:ext cx="2946147" cy="3571990"/>
            </a:xfrm>
            <a:prstGeom prst="rect">
              <a:avLst/>
            </a:prstGeom>
            <a:noFill/>
          </p:spPr>
          <p:txBody>
            <a:bodyPr wrap="square" rtlCol="0">
              <a:noAutofit/>
            </a:bodyPr>
            <a:lstStyle/>
            <a:p>
              <a:pPr marL="171450" indent="-171450">
                <a:spcBef>
                  <a:spcPts val="600"/>
                </a:spcBef>
                <a:buClr>
                  <a:schemeClr val="accent2"/>
                </a:buClr>
                <a:buFont typeface="Arial" pitchFamily="34" charset="0"/>
                <a:buChar char="•"/>
              </a:pPr>
              <a:r>
                <a:rPr lang="en-US" sz="2000" dirty="0">
                  <a:latin typeface="Segoe UI" pitchFamily="34" charset="0"/>
                  <a:ea typeface="Segoe UI" pitchFamily="34" charset="0"/>
                  <a:cs typeface="Segoe UI" pitchFamily="34" charset="0"/>
                </a:rPr>
                <a:t>Prescription drugs</a:t>
              </a:r>
            </a:p>
            <a:p>
              <a:pPr marL="171450" indent="-171450">
                <a:spcBef>
                  <a:spcPts val="600"/>
                </a:spcBef>
                <a:buClr>
                  <a:schemeClr val="accent2"/>
                </a:buClr>
                <a:buFont typeface="Arial" pitchFamily="34" charset="0"/>
                <a:buChar char="•"/>
              </a:pPr>
              <a:r>
                <a:rPr lang="en-US" sz="2000" dirty="0">
                  <a:latin typeface="Segoe UI" pitchFamily="34" charset="0"/>
                  <a:ea typeface="Segoe UI" pitchFamily="34" charset="0"/>
                  <a:cs typeface="Segoe UI" pitchFamily="34" charset="0"/>
                </a:rPr>
                <a:t>Illegal substances</a:t>
              </a:r>
            </a:p>
            <a:p>
              <a:pPr marL="171450" indent="-171450">
                <a:spcBef>
                  <a:spcPts val="600"/>
                </a:spcBef>
                <a:buClr>
                  <a:schemeClr val="accent2"/>
                </a:buClr>
                <a:buFont typeface="Arial" pitchFamily="34" charset="0"/>
                <a:buChar char="•"/>
              </a:pPr>
              <a:r>
                <a:rPr lang="en-US" sz="2000" dirty="0">
                  <a:latin typeface="Segoe UI" pitchFamily="34" charset="0"/>
                  <a:ea typeface="Segoe UI" pitchFamily="34" charset="0"/>
                  <a:cs typeface="Segoe UI" pitchFamily="34" charset="0"/>
                </a:rPr>
                <a:t>Alcohol &amp; tobacco</a:t>
              </a:r>
            </a:p>
            <a:p>
              <a:pPr marL="454025" lvl="1" indent="-285750">
                <a:spcBef>
                  <a:spcPts val="600"/>
                </a:spcBef>
                <a:buClr>
                  <a:schemeClr val="accent2"/>
                </a:buClr>
                <a:buFont typeface="Segoe UI" panose="020B0502040204020203" pitchFamily="34" charset="0"/>
                <a:buChar char="‒"/>
              </a:pPr>
              <a:r>
                <a:rPr lang="en-US" dirty="0">
                  <a:latin typeface="Segoe UI" pitchFamily="34" charset="0"/>
                  <a:ea typeface="Segoe UI" pitchFamily="34" charset="0"/>
                  <a:cs typeface="Segoe UI" pitchFamily="34" charset="0"/>
                </a:rPr>
                <a:t>Substance abuse Hx does not prohibit treatment w/ ER/LA opioids but may require additional monitoring &amp; expert consultation/referral</a:t>
              </a:r>
            </a:p>
            <a:p>
              <a:pPr marL="171450" indent="-171450">
                <a:spcBef>
                  <a:spcPts val="600"/>
                </a:spcBef>
                <a:buClr>
                  <a:schemeClr val="accent2"/>
                </a:buClr>
                <a:buFont typeface="Arial" pitchFamily="34" charset="0"/>
                <a:buChar char="•"/>
              </a:pPr>
              <a:r>
                <a:rPr lang="en-US" sz="2000" dirty="0">
                  <a:latin typeface="Segoe UI" pitchFamily="34" charset="0"/>
                  <a:ea typeface="Segoe UI" pitchFamily="34" charset="0"/>
                  <a:cs typeface="Segoe UI" pitchFamily="34" charset="0"/>
                </a:rPr>
                <a:t>Family Hx of substance abuse &amp; psychiatric disorders</a:t>
              </a:r>
            </a:p>
            <a:p>
              <a:pPr marL="171450" indent="-171450">
                <a:spcBef>
                  <a:spcPts val="600"/>
                </a:spcBef>
                <a:buClr>
                  <a:schemeClr val="accent2"/>
                </a:buClr>
                <a:buFont typeface="Arial" pitchFamily="34" charset="0"/>
                <a:buChar char="•"/>
              </a:pPr>
              <a:r>
                <a:rPr lang="en-US" sz="2000" dirty="0">
                  <a:latin typeface="Segoe UI" pitchFamily="34" charset="0"/>
                  <a:ea typeface="Segoe UI" pitchFamily="34" charset="0"/>
                  <a:cs typeface="Segoe UI" pitchFamily="34" charset="0"/>
                </a:rPr>
                <a:t>Hx of sexual abuse</a:t>
              </a:r>
            </a:p>
          </p:txBody>
        </p:sp>
      </p:grpSp>
      <p:sp>
        <p:nvSpPr>
          <p:cNvPr id="14" name="TextBox 13"/>
          <p:cNvSpPr txBox="1"/>
          <p:nvPr/>
        </p:nvSpPr>
        <p:spPr>
          <a:xfrm>
            <a:off x="6096001" y="3733800"/>
            <a:ext cx="2743200" cy="1143000"/>
          </a:xfrm>
          <a:prstGeom prst="rect">
            <a:avLst/>
          </a:prstGeom>
          <a:noFill/>
        </p:spPr>
        <p:txBody>
          <a:bodyPr wrap="square" lIns="0" rIns="0" rtlCol="0">
            <a:noAutofit/>
          </a:bodyPr>
          <a:lstStyle/>
          <a:p>
            <a:r>
              <a:rPr lang="en-US" sz="2000" dirty="0">
                <a:latin typeface="Segoe UI" pitchFamily="34" charset="0"/>
                <a:ea typeface="Segoe UI" pitchFamily="34" charset="0"/>
                <a:cs typeface="Segoe UI" pitchFamily="34" charset="0"/>
              </a:rPr>
              <a:t>Employment, cultural </a:t>
            </a:r>
            <a:br>
              <a:rPr lang="en-US" sz="2000" dirty="0">
                <a:latin typeface="Segoe UI" pitchFamily="34" charset="0"/>
                <a:ea typeface="Segoe UI" pitchFamily="34" charset="0"/>
                <a:cs typeface="Segoe UI" pitchFamily="34" charset="0"/>
              </a:rPr>
            </a:br>
            <a:r>
              <a:rPr lang="en-US" sz="2000" dirty="0">
                <a:latin typeface="Segoe UI" pitchFamily="34" charset="0"/>
                <a:ea typeface="Segoe UI" pitchFamily="34" charset="0"/>
                <a:cs typeface="Segoe UI" pitchFamily="34" charset="0"/>
              </a:rPr>
              <a:t>background, social network, marital history, legal history, &amp; other </a:t>
            </a:r>
            <a:br>
              <a:rPr lang="en-US" sz="2000" dirty="0">
                <a:latin typeface="Segoe UI" pitchFamily="34" charset="0"/>
                <a:ea typeface="Segoe UI" pitchFamily="34" charset="0"/>
                <a:cs typeface="Segoe UI" pitchFamily="34" charset="0"/>
              </a:rPr>
            </a:br>
            <a:r>
              <a:rPr lang="en-US" sz="2000" dirty="0">
                <a:latin typeface="Segoe UI" pitchFamily="34" charset="0"/>
                <a:ea typeface="Segoe UI" pitchFamily="34" charset="0"/>
                <a:cs typeface="Segoe UI" pitchFamily="34" charset="0"/>
              </a:rPr>
              <a:t>behavioral patterns</a:t>
            </a:r>
          </a:p>
        </p:txBody>
      </p:sp>
      <p:sp>
        <p:nvSpPr>
          <p:cNvPr id="17" name="TextBox 16"/>
          <p:cNvSpPr txBox="1"/>
          <p:nvPr/>
        </p:nvSpPr>
        <p:spPr>
          <a:xfrm>
            <a:off x="457200" y="1491308"/>
            <a:ext cx="8610600" cy="452160"/>
          </a:xfrm>
          <a:prstGeom prst="rect">
            <a:avLst/>
          </a:prstGeom>
          <a:noFill/>
        </p:spPr>
        <p:txBody>
          <a:bodyPr wrap="square" rtlCol="0">
            <a:noAutofit/>
          </a:bodyPr>
          <a:lstStyle/>
          <a:p>
            <a:pPr lvl="0"/>
            <a:r>
              <a:rPr lang="en-US" sz="2400" b="1" i="1" dirty="0">
                <a:solidFill>
                  <a:schemeClr val="accent1"/>
                </a:solidFill>
                <a:latin typeface="Segoe UI" panose="020B0502040204020203" pitchFamily="34" charset="0"/>
                <a:ea typeface="Segoe UI" panose="020B0502040204020203" pitchFamily="34" charset="0"/>
                <a:cs typeface="Segoe UI" panose="020B0502040204020203" pitchFamily="34" charset="0"/>
              </a:rPr>
              <a:t>Obtain a complete Hx of current &amp; past substance use</a:t>
            </a:r>
          </a:p>
        </p:txBody>
      </p:sp>
      <p:sp>
        <p:nvSpPr>
          <p:cNvPr id="3" name="Round Same Side Corner Rectangle 2"/>
          <p:cNvSpPr/>
          <p:nvPr/>
        </p:nvSpPr>
        <p:spPr>
          <a:xfrm>
            <a:off x="6096001" y="2126166"/>
            <a:ext cx="2743200" cy="1531434"/>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lvl="2"/>
            <a:r>
              <a:rPr lang="en-US" sz="2000" b="1" i="1" dirty="0">
                <a:solidFill>
                  <a:schemeClr val="bg1"/>
                </a:solidFill>
                <a:latin typeface="Segoe UI" pitchFamily="34" charset="0"/>
                <a:ea typeface="Segoe UI" pitchFamily="34" charset="0"/>
                <a:cs typeface="Segoe UI" pitchFamily="34" charset="0"/>
              </a:rPr>
              <a:t>Social history also relevant</a:t>
            </a:r>
          </a:p>
        </p:txBody>
      </p:sp>
    </p:spTree>
    <p:extLst>
      <p:ext uri="{BB962C8B-B14F-4D97-AF65-F5344CB8AC3E}">
        <p14:creationId xmlns:p14="http://schemas.microsoft.com/office/powerpoint/2010/main" val="108398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a:t>
            </a:r>
            <a:r>
              <a:rPr lang="en-US" sz="2000" dirty="0"/>
              <a:t>cont’d</a:t>
            </a:r>
          </a:p>
        </p:txBody>
      </p:sp>
      <p:sp>
        <p:nvSpPr>
          <p:cNvPr id="4" name="Slide Number Placeholder 3"/>
          <p:cNvSpPr>
            <a:spLocks noGrp="1"/>
          </p:cNvSpPr>
          <p:nvPr>
            <p:ph type="sldNum" sz="quarter" idx="12"/>
          </p:nvPr>
        </p:nvSpPr>
        <p:spPr/>
        <p:txBody>
          <a:bodyPr/>
          <a:lstStyle/>
          <a:p>
            <a:fld id="{AC93B9EA-9F07-41CA-8155-9C9A9F70FA14}" type="slidenum">
              <a:rPr lang="en-US" smtClean="0"/>
              <a:pPr/>
              <a:t>26</a:t>
            </a:fld>
            <a:r>
              <a:rPr lang="en-US" dirty="0"/>
              <a:t>   |   © CO*RE 2015 </a:t>
            </a:r>
          </a:p>
        </p:txBody>
      </p:sp>
      <p:sp>
        <p:nvSpPr>
          <p:cNvPr id="9" name="Rectangle 8"/>
          <p:cNvSpPr/>
          <p:nvPr/>
        </p:nvSpPr>
        <p:spPr>
          <a:xfrm>
            <a:off x="344170" y="2819400"/>
            <a:ext cx="2766060" cy="3035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91440" rtlCol="0" anchor="t" anchorCtr="0"/>
          <a:lstStyle/>
          <a:p>
            <a:pPr marL="290513" lvl="1" indent="-174625">
              <a:spcBef>
                <a:spcPts val="1000"/>
              </a:spcBef>
              <a:spcAft>
                <a:spcPts val="500"/>
              </a:spcAft>
              <a:buClr>
                <a:srgbClr val="836581"/>
              </a:buClr>
              <a:buSzPct val="85000"/>
              <a:buFont typeface="Arial" pitchFamily="34" charset="0"/>
              <a:buChar char="•"/>
            </a:pPr>
            <a:r>
              <a:rPr lang="en-US" sz="2000" dirty="0">
                <a:solidFill>
                  <a:schemeClr val="tx1"/>
                </a:solidFill>
                <a:latin typeface="Segoe UI" pitchFamily="34" charset="0"/>
                <a:ea typeface="Segoe UI" pitchFamily="34" charset="0"/>
                <a:cs typeface="Segoe UI" pitchFamily="34" charset="0"/>
              </a:rPr>
              <a:t>Personal or family </a:t>
            </a:r>
            <a:br>
              <a:rPr lang="en-US" sz="2000" dirty="0">
                <a:solidFill>
                  <a:schemeClr val="tx1"/>
                </a:solidFill>
                <a:latin typeface="Segoe UI" pitchFamily="34" charset="0"/>
                <a:ea typeface="Segoe UI" pitchFamily="34" charset="0"/>
                <a:cs typeface="Segoe UI" pitchFamily="34" charset="0"/>
              </a:rPr>
            </a:br>
            <a:r>
              <a:rPr lang="en-US" sz="2000" dirty="0">
                <a:solidFill>
                  <a:schemeClr val="tx1"/>
                </a:solidFill>
                <a:latin typeface="Segoe UI" pitchFamily="34" charset="0"/>
                <a:ea typeface="Segoe UI" pitchFamily="34" charset="0"/>
                <a:cs typeface="Segoe UI" pitchFamily="34" charset="0"/>
              </a:rPr>
              <a:t>Hx of alcohol or drug abuse</a:t>
            </a:r>
          </a:p>
          <a:p>
            <a:pPr marL="115888" lvl="1" indent="174625">
              <a:spcBef>
                <a:spcPts val="1000"/>
              </a:spcBef>
              <a:spcAft>
                <a:spcPts val="500"/>
              </a:spcAft>
              <a:buClr>
                <a:srgbClr val="836581"/>
              </a:buClr>
              <a:buSzPct val="85000"/>
              <a:buFont typeface="Arial" pitchFamily="34" charset="0"/>
              <a:buChar char="•"/>
            </a:pPr>
            <a:r>
              <a:rPr lang="en-US" sz="2000" dirty="0">
                <a:solidFill>
                  <a:schemeClr val="tx1"/>
                </a:solidFill>
                <a:latin typeface="Segoe UI" pitchFamily="34" charset="0"/>
                <a:ea typeface="Segoe UI" pitchFamily="34" charset="0"/>
                <a:cs typeface="Segoe UI" pitchFamily="34" charset="0"/>
              </a:rPr>
              <a:t>Younger age</a:t>
            </a:r>
          </a:p>
          <a:p>
            <a:pPr marL="290513" lvl="1" indent="-174625">
              <a:spcBef>
                <a:spcPts val="1000"/>
              </a:spcBef>
              <a:spcAft>
                <a:spcPts val="500"/>
              </a:spcAft>
              <a:buClr>
                <a:srgbClr val="836581"/>
              </a:buClr>
              <a:buSzPct val="85000"/>
              <a:buFont typeface="Arial" pitchFamily="34" charset="0"/>
              <a:buChar char="•"/>
            </a:pPr>
            <a:r>
              <a:rPr lang="en-US" sz="2000" dirty="0">
                <a:solidFill>
                  <a:schemeClr val="tx1"/>
                </a:solidFill>
                <a:latin typeface="Segoe UI" pitchFamily="34" charset="0"/>
                <a:ea typeface="Segoe UI" pitchFamily="34" charset="0"/>
                <a:cs typeface="Segoe UI" pitchFamily="34" charset="0"/>
              </a:rPr>
              <a:t>Presence of psychiatric conditions</a:t>
            </a:r>
          </a:p>
        </p:txBody>
      </p:sp>
      <p:sp>
        <p:nvSpPr>
          <p:cNvPr id="12" name="Round Same Side Corner Rectangle 11"/>
          <p:cNvSpPr/>
          <p:nvPr/>
        </p:nvSpPr>
        <p:spPr>
          <a:xfrm>
            <a:off x="344170" y="1130300"/>
            <a:ext cx="2766060" cy="1689100"/>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Segoe UI" pitchFamily="34" charset="0"/>
                <a:ea typeface="Segoe UI" pitchFamily="34" charset="0"/>
                <a:cs typeface="Segoe UI" pitchFamily="34" charset="0"/>
              </a:rPr>
              <a:t>Be knowledgeable </a:t>
            </a:r>
            <a:br>
              <a:rPr lang="en-US" sz="2200" b="1" dirty="0">
                <a:latin typeface="Segoe UI" pitchFamily="34" charset="0"/>
                <a:ea typeface="Segoe UI" pitchFamily="34" charset="0"/>
                <a:cs typeface="Segoe UI" pitchFamily="34" charset="0"/>
              </a:rPr>
            </a:br>
            <a:r>
              <a:rPr lang="en-US" sz="2200" b="1" dirty="0">
                <a:latin typeface="Segoe UI" pitchFamily="34" charset="0"/>
                <a:ea typeface="Segoe UI" pitchFamily="34" charset="0"/>
                <a:cs typeface="Segoe UI" pitchFamily="34" charset="0"/>
              </a:rPr>
              <a:t>about risk factors for opioid abuse</a:t>
            </a:r>
          </a:p>
        </p:txBody>
      </p:sp>
      <p:sp>
        <p:nvSpPr>
          <p:cNvPr id="13" name="Rectangle 12"/>
          <p:cNvSpPr/>
          <p:nvPr/>
        </p:nvSpPr>
        <p:spPr>
          <a:xfrm>
            <a:off x="3179730" y="2819400"/>
            <a:ext cx="2766060" cy="3035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82880" rIns="91440" bIns="45720" numCol="1" spcCol="0" rtlCol="0" fromWordArt="0" anchor="t" anchorCtr="0" forceAA="0" compatLnSpc="1">
            <a:prstTxWarp prst="textNoShape">
              <a:avLst/>
            </a:prstTxWarp>
            <a:noAutofit/>
          </a:bodyPr>
          <a:lstStyle/>
          <a:p>
            <a:pPr marL="290513" lvl="1" indent="-174625">
              <a:spcBef>
                <a:spcPts val="1000"/>
              </a:spcBef>
              <a:spcAft>
                <a:spcPts val="500"/>
              </a:spcAft>
              <a:buClr>
                <a:schemeClr val="accent2"/>
              </a:buClr>
              <a:buSzPct val="85000"/>
              <a:buFont typeface="Arial" pitchFamily="34" charset="0"/>
              <a:buChar char="•"/>
            </a:pPr>
            <a:r>
              <a:rPr lang="en-US" sz="2000" dirty="0">
                <a:solidFill>
                  <a:schemeClr val="tx1"/>
                </a:solidFill>
                <a:latin typeface="Segoe UI" pitchFamily="34" charset="0"/>
                <a:ea typeface="Segoe UI" pitchFamily="34" charset="0"/>
                <a:cs typeface="Segoe UI" pitchFamily="34" charset="0"/>
              </a:rPr>
              <a:t>Assess potential </a:t>
            </a:r>
            <a:br>
              <a:rPr lang="en-US" sz="2000" dirty="0">
                <a:solidFill>
                  <a:schemeClr val="tx1"/>
                </a:solidFill>
                <a:latin typeface="Segoe UI" pitchFamily="34" charset="0"/>
                <a:ea typeface="Segoe UI" pitchFamily="34" charset="0"/>
                <a:cs typeface="Segoe UI" pitchFamily="34" charset="0"/>
              </a:rPr>
            </a:br>
            <a:r>
              <a:rPr lang="en-US" sz="2000" dirty="0">
                <a:solidFill>
                  <a:schemeClr val="tx1"/>
                </a:solidFill>
                <a:latin typeface="Segoe UI" pitchFamily="34" charset="0"/>
                <a:ea typeface="Segoe UI" pitchFamily="34" charset="0"/>
                <a:cs typeface="Segoe UI" pitchFamily="34" charset="0"/>
              </a:rPr>
              <a:t>risks associated </a:t>
            </a:r>
            <a:br>
              <a:rPr lang="en-US" sz="2000" dirty="0">
                <a:solidFill>
                  <a:schemeClr val="tx1"/>
                </a:solidFill>
                <a:latin typeface="Segoe UI" pitchFamily="34" charset="0"/>
                <a:ea typeface="Segoe UI" pitchFamily="34" charset="0"/>
                <a:cs typeface="Segoe UI" pitchFamily="34" charset="0"/>
              </a:rPr>
            </a:br>
            <a:r>
              <a:rPr lang="en-US" sz="2000" dirty="0">
                <a:solidFill>
                  <a:schemeClr val="tx1"/>
                </a:solidFill>
                <a:latin typeface="Segoe UI" pitchFamily="34" charset="0"/>
                <a:ea typeface="Segoe UI" pitchFamily="34" charset="0"/>
                <a:cs typeface="Segoe UI" pitchFamily="34" charset="0"/>
              </a:rPr>
              <a:t>w/ chronic </a:t>
            </a:r>
            <a:br>
              <a:rPr lang="en-US" sz="2000" dirty="0">
                <a:solidFill>
                  <a:schemeClr val="tx1"/>
                </a:solidFill>
                <a:latin typeface="Segoe UI" pitchFamily="34" charset="0"/>
                <a:ea typeface="Segoe UI" pitchFamily="34" charset="0"/>
                <a:cs typeface="Segoe UI" pitchFamily="34" charset="0"/>
              </a:rPr>
            </a:br>
            <a:r>
              <a:rPr lang="en-US" sz="2000" dirty="0">
                <a:solidFill>
                  <a:schemeClr val="tx1"/>
                </a:solidFill>
                <a:latin typeface="Segoe UI" pitchFamily="34" charset="0"/>
                <a:ea typeface="Segoe UI" pitchFamily="34" charset="0"/>
                <a:cs typeface="Segoe UI" pitchFamily="34" charset="0"/>
              </a:rPr>
              <a:t>opioid therapy</a:t>
            </a:r>
          </a:p>
          <a:p>
            <a:pPr marL="290513" lvl="1" indent="-174625">
              <a:spcBef>
                <a:spcPts val="1000"/>
              </a:spcBef>
              <a:spcAft>
                <a:spcPts val="500"/>
              </a:spcAft>
              <a:buClr>
                <a:schemeClr val="accent2"/>
              </a:buClr>
              <a:buSzPct val="85000"/>
              <a:buFont typeface="Arial" pitchFamily="34" charset="0"/>
              <a:buChar char="•"/>
            </a:pPr>
            <a:r>
              <a:rPr lang="en-US" sz="2000" dirty="0">
                <a:solidFill>
                  <a:schemeClr val="tx1"/>
                </a:solidFill>
                <a:latin typeface="Segoe UI" pitchFamily="34" charset="0"/>
                <a:ea typeface="Segoe UI" pitchFamily="34" charset="0"/>
                <a:cs typeface="Segoe UI" pitchFamily="34" charset="0"/>
              </a:rPr>
              <a:t>Manage patients using ER/LA </a:t>
            </a:r>
            <a:br>
              <a:rPr lang="en-US" sz="2000" dirty="0">
                <a:solidFill>
                  <a:schemeClr val="tx1"/>
                </a:solidFill>
                <a:latin typeface="Segoe UI" pitchFamily="34" charset="0"/>
                <a:ea typeface="Segoe UI" pitchFamily="34" charset="0"/>
                <a:cs typeface="Segoe UI" pitchFamily="34" charset="0"/>
              </a:rPr>
            </a:br>
            <a:r>
              <a:rPr lang="en-US" sz="2000" dirty="0">
                <a:solidFill>
                  <a:schemeClr val="tx1"/>
                </a:solidFill>
                <a:latin typeface="Segoe UI" pitchFamily="34" charset="0"/>
                <a:ea typeface="Segoe UI" pitchFamily="34" charset="0"/>
                <a:cs typeface="Segoe UI" pitchFamily="34" charset="0"/>
              </a:rPr>
              <a:t>opioids based on </a:t>
            </a:r>
            <a:br>
              <a:rPr lang="en-US" sz="2000" dirty="0">
                <a:solidFill>
                  <a:schemeClr val="tx1"/>
                </a:solidFill>
                <a:latin typeface="Segoe UI" pitchFamily="34" charset="0"/>
                <a:ea typeface="Segoe UI" pitchFamily="34" charset="0"/>
                <a:cs typeface="Segoe UI" pitchFamily="34" charset="0"/>
              </a:rPr>
            </a:br>
            <a:r>
              <a:rPr lang="en-US" sz="2000" dirty="0">
                <a:solidFill>
                  <a:schemeClr val="tx1"/>
                </a:solidFill>
                <a:latin typeface="Segoe UI" pitchFamily="34" charset="0"/>
                <a:ea typeface="Segoe UI" pitchFamily="34" charset="0"/>
                <a:cs typeface="Segoe UI" pitchFamily="34" charset="0"/>
              </a:rPr>
              <a:t>risk assessment</a:t>
            </a:r>
          </a:p>
        </p:txBody>
      </p:sp>
      <p:sp>
        <p:nvSpPr>
          <p:cNvPr id="14" name="Round Same Side Corner Rectangle 13"/>
          <p:cNvSpPr/>
          <p:nvPr/>
        </p:nvSpPr>
        <p:spPr>
          <a:xfrm>
            <a:off x="3179730" y="1130300"/>
            <a:ext cx="2766060" cy="16891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Segoe UI" pitchFamily="34" charset="0"/>
                <a:ea typeface="Segoe UI" pitchFamily="34" charset="0"/>
                <a:cs typeface="Segoe UI" pitchFamily="34" charset="0"/>
              </a:rPr>
              <a:t>Understand &amp; </a:t>
            </a:r>
            <a:br>
              <a:rPr lang="en-US" sz="2200" b="1" dirty="0">
                <a:latin typeface="Segoe UI" pitchFamily="34" charset="0"/>
                <a:ea typeface="Segoe UI" pitchFamily="34" charset="0"/>
                <a:cs typeface="Segoe UI" pitchFamily="34" charset="0"/>
              </a:rPr>
            </a:br>
            <a:r>
              <a:rPr lang="en-US" sz="2200" b="1" dirty="0">
                <a:latin typeface="Segoe UI" pitchFamily="34" charset="0"/>
                <a:ea typeface="Segoe UI" pitchFamily="34" charset="0"/>
                <a:cs typeface="Segoe UI" pitchFamily="34" charset="0"/>
              </a:rPr>
              <a:t>use addiction </a:t>
            </a:r>
            <a:br>
              <a:rPr lang="en-US" sz="2200" b="1" dirty="0">
                <a:latin typeface="Segoe UI" pitchFamily="34" charset="0"/>
                <a:ea typeface="Segoe UI" pitchFamily="34" charset="0"/>
                <a:cs typeface="Segoe UI" pitchFamily="34" charset="0"/>
              </a:rPr>
            </a:br>
            <a:r>
              <a:rPr lang="en-US" sz="2200" b="1" dirty="0">
                <a:latin typeface="Segoe UI" pitchFamily="34" charset="0"/>
                <a:ea typeface="Segoe UI" pitchFamily="34" charset="0"/>
                <a:cs typeface="Segoe UI" pitchFamily="34" charset="0"/>
              </a:rPr>
              <a:t>or abuse screening tools</a:t>
            </a:r>
          </a:p>
        </p:txBody>
      </p:sp>
      <p:sp>
        <p:nvSpPr>
          <p:cNvPr id="15" name="Rectangle 14"/>
          <p:cNvSpPr/>
          <p:nvPr/>
        </p:nvSpPr>
        <p:spPr>
          <a:xfrm>
            <a:off x="6015290" y="2819400"/>
            <a:ext cx="2766060" cy="3035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82880" rIns="91440" bIns="45720" numCol="1" spcCol="0" rtlCol="0" fromWordArt="0" anchor="t" anchorCtr="0" forceAA="0" compatLnSpc="1">
            <a:prstTxWarp prst="textNoShape">
              <a:avLst/>
            </a:prstTxWarp>
            <a:noAutofit/>
          </a:bodyPr>
          <a:lstStyle/>
          <a:p>
            <a:pPr marL="290513" lvl="1" indent="-174625">
              <a:spcBef>
                <a:spcPts val="1000"/>
              </a:spcBef>
              <a:spcAft>
                <a:spcPts val="500"/>
              </a:spcAft>
              <a:buClr>
                <a:schemeClr val="accent3"/>
              </a:buClr>
              <a:buSzPct val="85000"/>
              <a:buFont typeface="Arial" pitchFamily="34" charset="0"/>
              <a:buChar char="•"/>
            </a:pPr>
            <a:r>
              <a:rPr lang="en-US" sz="2000" dirty="0">
                <a:solidFill>
                  <a:schemeClr val="tx1"/>
                </a:solidFill>
                <a:latin typeface="Segoe UI" pitchFamily="34" charset="0"/>
                <a:ea typeface="Segoe UI" pitchFamily="34" charset="0"/>
                <a:cs typeface="Segoe UI" pitchFamily="34" charset="0"/>
              </a:rPr>
              <a:t>Understand limitations</a:t>
            </a:r>
          </a:p>
        </p:txBody>
      </p:sp>
      <p:sp>
        <p:nvSpPr>
          <p:cNvPr id="16" name="Round Same Side Corner Rectangle 15"/>
          <p:cNvSpPr/>
          <p:nvPr/>
        </p:nvSpPr>
        <p:spPr>
          <a:xfrm>
            <a:off x="6015290" y="1130300"/>
            <a:ext cx="2766060" cy="16891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Segoe UI" pitchFamily="34" charset="0"/>
                <a:ea typeface="Segoe UI" pitchFamily="34" charset="0"/>
                <a:cs typeface="Segoe UI" pitchFamily="34" charset="0"/>
              </a:rPr>
              <a:t>Conduct a UDT</a:t>
            </a:r>
          </a:p>
        </p:txBody>
      </p:sp>
    </p:spTree>
    <p:extLst>
      <p:ext uri="{BB962C8B-B14F-4D97-AF65-F5344CB8AC3E}">
        <p14:creationId xmlns:p14="http://schemas.microsoft.com/office/powerpoint/2010/main" val="85078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708399976"/>
              </p:ext>
            </p:extLst>
          </p:nvPr>
        </p:nvGraphicFramePr>
        <p:xfrm>
          <a:off x="228600" y="838200"/>
          <a:ext cx="8686800" cy="5192183"/>
        </p:xfrm>
        <a:graphic>
          <a:graphicData uri="http://schemas.openxmlformats.org/drawingml/2006/table">
            <a:tbl>
              <a:tblPr firstRow="1" bandRow="1">
                <a:tableStyleId>{93296810-A885-4BE3-A3E7-6D5BEEA58F35}</a:tableStyleId>
              </a:tblPr>
              <a:tblGrid>
                <a:gridCol w="655320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990600">
                  <a:extLst>
                    <a:ext uri="{9D8B030D-6E8A-4147-A177-3AD203B41FA5}">
                      <a16:colId xmlns:a16="http://schemas.microsoft.com/office/drawing/2014/main" xmlns="" val="20002"/>
                    </a:ext>
                  </a:extLst>
                </a:gridCol>
              </a:tblGrid>
              <a:tr h="332651">
                <a:tc>
                  <a:txBody>
                    <a:bodyPr/>
                    <a:lstStyle/>
                    <a:p>
                      <a:pPr algn="l"/>
                      <a:r>
                        <a:rPr lang="en-US" sz="1400" b="1" dirty="0">
                          <a:solidFill>
                            <a:schemeClr val="accent2"/>
                          </a:solidFill>
                          <a:latin typeface="Segoe UI" pitchFamily="34" charset="0"/>
                          <a:ea typeface="Segoe UI" pitchFamily="34" charset="0"/>
                          <a:cs typeface="Segoe UI" pitchFamily="34" charset="0"/>
                        </a:rPr>
                        <a:t>Tool</a:t>
                      </a:r>
                    </a:p>
                  </a:txBody>
                  <a:tcPr marL="182880" marR="18288" marT="18288" marB="18288" anchor="b">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accent2"/>
                          </a:solidFill>
                          <a:latin typeface="Segoe UI" pitchFamily="34" charset="0"/>
                          <a:ea typeface="Segoe UI" pitchFamily="34" charset="0"/>
                          <a:cs typeface="Segoe UI" pitchFamily="34" charset="0"/>
                        </a:rPr>
                        <a:t># of items</a:t>
                      </a:r>
                    </a:p>
                  </a:txBody>
                  <a:tcPr marL="18288" marR="18288" marT="18288" marB="18288" anchor="b">
                    <a:lnB w="12700" cap="flat" cmpd="sng" algn="ctr">
                      <a:solidFill>
                        <a:schemeClr val="bg1"/>
                      </a:solidFill>
                      <a:prstDash val="solid"/>
                      <a:round/>
                      <a:headEnd type="none" w="med" len="med"/>
                      <a:tailEnd type="none" w="med" len="med"/>
                    </a:lnB>
                    <a:noFill/>
                  </a:tcPr>
                </a:tc>
                <a:tc>
                  <a:txBody>
                    <a:bodyPr/>
                    <a:lstStyle/>
                    <a:p>
                      <a:endParaRPr lang="en-US" dirty="0"/>
                    </a:p>
                  </a:txBody>
                  <a:tcPr marL="9144" marR="9144" marT="18288" marB="18288" anchor="b">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0"/>
                  </a:ext>
                </a:extLst>
              </a:tr>
              <a:tr h="361273">
                <a:tc gridSpan="3">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bg1"/>
                          </a:solidFill>
                          <a:latin typeface="Segoe UI" pitchFamily="34" charset="0"/>
                          <a:ea typeface="Segoe UI" pitchFamily="34" charset="0"/>
                          <a:cs typeface="Segoe UI" pitchFamily="34" charset="0"/>
                        </a:rPr>
                        <a:t>Patients considered for long-term opioid therapy:</a:t>
                      </a:r>
                    </a:p>
                  </a:txBody>
                  <a:tcPr marL="182880" marR="18288" marT="18288" marB="18288"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61273">
                <a:tc>
                  <a:txBody>
                    <a:bodyPr/>
                    <a:lstStyle/>
                    <a:p>
                      <a:r>
                        <a:rPr lang="en-US" altLang="en-US" sz="1600" b="1" dirty="0">
                          <a:solidFill>
                            <a:schemeClr val="accent3"/>
                          </a:solidFill>
                          <a:latin typeface="Segoe UI" pitchFamily="34" charset="0"/>
                          <a:ea typeface="Segoe UI" pitchFamily="34" charset="0"/>
                          <a:cs typeface="Segoe UI" pitchFamily="34" charset="0"/>
                        </a:rPr>
                        <a:t>ORT</a:t>
                      </a:r>
                      <a:r>
                        <a:rPr lang="en-US" altLang="en-US" sz="1600" dirty="0">
                          <a:latin typeface="Segoe UI" pitchFamily="34" charset="0"/>
                          <a:ea typeface="Segoe UI" pitchFamily="34" charset="0"/>
                          <a:cs typeface="Segoe UI" pitchFamily="34" charset="0"/>
                        </a:rPr>
                        <a:t> </a:t>
                      </a:r>
                      <a:r>
                        <a:rPr lang="en-US" altLang="en-US" sz="1600" dirty="0">
                          <a:solidFill>
                            <a:schemeClr val="tx1"/>
                          </a:solidFill>
                          <a:latin typeface="Segoe UI" pitchFamily="34" charset="0"/>
                          <a:ea typeface="Segoe UI" pitchFamily="34" charset="0"/>
                          <a:cs typeface="Segoe UI" pitchFamily="34" charset="0"/>
                        </a:rPr>
                        <a:t>Opioid Risk Tool</a:t>
                      </a:r>
                      <a:endParaRPr lang="en-US" sz="1200" dirty="0">
                        <a:solidFill>
                          <a:schemeClr val="tx1"/>
                        </a:solidFill>
                        <a:latin typeface="Segoe UI" pitchFamily="34" charset="0"/>
                        <a:ea typeface="Segoe UI" pitchFamily="34" charset="0"/>
                        <a:cs typeface="Segoe UI" pitchFamily="34" charset="0"/>
                      </a:endParaRPr>
                    </a:p>
                  </a:txBody>
                  <a:tcPr marL="182880" marR="18288" marT="18288" marB="18288" anchor="ct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400" dirty="0">
                          <a:latin typeface="Segoe UI" pitchFamily="34" charset="0"/>
                          <a:ea typeface="Segoe UI" pitchFamily="34" charset="0"/>
                          <a:cs typeface="Segoe UI" pitchFamily="34" charset="0"/>
                        </a:rPr>
                        <a:t>5</a:t>
                      </a:r>
                    </a:p>
                  </a:txBody>
                  <a:tcPr marL="18288" marR="18288" marT="18288" marB="18288" anchor="ct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400" dirty="0">
                          <a:latin typeface="Segoe UI" pitchFamily="34" charset="0"/>
                          <a:ea typeface="Segoe UI" pitchFamily="34" charset="0"/>
                          <a:cs typeface="Segoe UI" pitchFamily="34" charset="0"/>
                        </a:rPr>
                        <a:t>patient</a:t>
                      </a:r>
                    </a:p>
                  </a:txBody>
                  <a:tcPr marL="18288" marR="18288" marT="18288" marB="18288" anchor="ct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61273">
                <a:tc>
                  <a:txBody>
                    <a:bodyPr/>
                    <a:lstStyle/>
                    <a:p>
                      <a:r>
                        <a:rPr lang="en-US" altLang="en-US" sz="1600" b="1" dirty="0">
                          <a:solidFill>
                            <a:schemeClr val="accent3"/>
                          </a:solidFill>
                          <a:latin typeface="Segoe UI" pitchFamily="34" charset="0"/>
                          <a:ea typeface="Segoe UI" pitchFamily="34" charset="0"/>
                          <a:cs typeface="Segoe UI" pitchFamily="34" charset="0"/>
                        </a:rPr>
                        <a:t>SOAPP</a:t>
                      </a:r>
                      <a:r>
                        <a:rPr lang="en-US" altLang="en-US" sz="1600" b="1" baseline="30000" dirty="0">
                          <a:solidFill>
                            <a:schemeClr val="accent3"/>
                          </a:solidFill>
                          <a:latin typeface="Segoe UI" pitchFamily="34" charset="0"/>
                          <a:ea typeface="Segoe UI" pitchFamily="34" charset="0"/>
                          <a:cs typeface="Segoe UI" pitchFamily="34" charset="0"/>
                        </a:rPr>
                        <a:t>® </a:t>
                      </a:r>
                      <a:r>
                        <a:rPr lang="en-US" sz="1600" kern="1200" baseline="0" dirty="0">
                          <a:solidFill>
                            <a:schemeClr val="tx1"/>
                          </a:solidFill>
                          <a:latin typeface="Segoe UI" pitchFamily="34" charset="0"/>
                          <a:ea typeface="Segoe UI" pitchFamily="34" charset="0"/>
                          <a:cs typeface="Segoe UI" pitchFamily="34" charset="0"/>
                        </a:rPr>
                        <a:t>Screener &amp; Opioid Assessment for Patients w/ Pain</a:t>
                      </a:r>
                      <a:endParaRPr lang="en-US" sz="1600" dirty="0">
                        <a:solidFill>
                          <a:schemeClr val="tx1"/>
                        </a:solidFill>
                        <a:latin typeface="Segoe UI" pitchFamily="34" charset="0"/>
                        <a:ea typeface="Segoe UI" pitchFamily="34" charset="0"/>
                        <a:cs typeface="Segoe UI" pitchFamily="34" charset="0"/>
                      </a:endParaRPr>
                    </a:p>
                  </a:txBody>
                  <a:tcPr marL="182880" marR="18288" marT="18288" marB="18288"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400" dirty="0">
                          <a:latin typeface="Segoe UI" pitchFamily="34" charset="0"/>
                          <a:ea typeface="Segoe UI" pitchFamily="34" charset="0"/>
                          <a:cs typeface="Segoe UI" pitchFamily="34" charset="0"/>
                        </a:rPr>
                        <a:t>24</a:t>
                      </a:r>
                      <a:r>
                        <a:rPr lang="en-US" sz="1400" dirty="0">
                          <a:solidFill>
                            <a:schemeClr val="tx1"/>
                          </a:solidFill>
                          <a:latin typeface="Segoe UI" pitchFamily="34" charset="0"/>
                          <a:ea typeface="Segoe UI" pitchFamily="34" charset="0"/>
                          <a:cs typeface="Segoe UI" pitchFamily="34" charset="0"/>
                        </a:rPr>
                        <a:t>, 14, </a:t>
                      </a:r>
                      <a:r>
                        <a:rPr lang="en-US" sz="1400" dirty="0">
                          <a:latin typeface="Segoe UI" pitchFamily="34" charset="0"/>
                          <a:ea typeface="Segoe UI" pitchFamily="34" charset="0"/>
                          <a:cs typeface="Segoe UI" pitchFamily="34" charset="0"/>
                        </a:rPr>
                        <a:t>&amp; 5</a:t>
                      </a:r>
                    </a:p>
                  </a:txBody>
                  <a:tcPr marL="18288" marR="18288" marT="18288" marB="18288"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Segoe UI" pitchFamily="34" charset="0"/>
                          <a:ea typeface="Segoe UI" pitchFamily="34" charset="0"/>
                          <a:cs typeface="Segoe UI" pitchFamily="34" charset="0"/>
                        </a:rPr>
                        <a:t>patient</a:t>
                      </a:r>
                    </a:p>
                  </a:txBody>
                  <a:tcPr marL="18288" marR="18288" marT="18288" marB="18288"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61273">
                <a:tc>
                  <a:txBody>
                    <a:bodyPr/>
                    <a:lstStyle/>
                    <a:p>
                      <a:r>
                        <a:rPr lang="en-US" altLang="en-US" sz="1600" b="1" dirty="0">
                          <a:solidFill>
                            <a:schemeClr val="accent3"/>
                          </a:solidFill>
                          <a:latin typeface="Segoe UI" pitchFamily="34" charset="0"/>
                          <a:ea typeface="Segoe UI" pitchFamily="34" charset="0"/>
                          <a:cs typeface="Segoe UI" pitchFamily="34" charset="0"/>
                        </a:rPr>
                        <a:t>DIRE</a:t>
                      </a:r>
                      <a:r>
                        <a:rPr lang="en-US" altLang="en-US" sz="1600" dirty="0">
                          <a:latin typeface="Segoe UI" pitchFamily="34" charset="0"/>
                          <a:ea typeface="Segoe UI" pitchFamily="34" charset="0"/>
                          <a:cs typeface="Segoe UI" pitchFamily="34" charset="0"/>
                        </a:rPr>
                        <a:t> </a:t>
                      </a:r>
                      <a:r>
                        <a:rPr lang="en-US" sz="1600" kern="1200" baseline="0" dirty="0">
                          <a:solidFill>
                            <a:schemeClr val="tx1"/>
                          </a:solidFill>
                          <a:latin typeface="Segoe UI" pitchFamily="34" charset="0"/>
                          <a:ea typeface="Segoe UI" pitchFamily="34" charset="0"/>
                          <a:cs typeface="Segoe UI" pitchFamily="34" charset="0"/>
                        </a:rPr>
                        <a:t>Diagnosis, Intractability, Risk, &amp; Efficacy Score</a:t>
                      </a:r>
                      <a:endParaRPr lang="en-US" sz="1600" dirty="0">
                        <a:solidFill>
                          <a:schemeClr val="tx1"/>
                        </a:solidFill>
                        <a:latin typeface="Segoe UI" pitchFamily="34" charset="0"/>
                        <a:ea typeface="Segoe UI" pitchFamily="34" charset="0"/>
                        <a:cs typeface="Segoe UI" pitchFamily="34" charset="0"/>
                      </a:endParaRPr>
                    </a:p>
                  </a:txBody>
                  <a:tcPr marL="182880" marR="18288" marT="18288" marB="18288" anchor="ct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dirty="0">
                          <a:latin typeface="Segoe UI" pitchFamily="34" charset="0"/>
                          <a:ea typeface="Segoe UI" pitchFamily="34" charset="0"/>
                          <a:cs typeface="Segoe UI" pitchFamily="34" charset="0"/>
                        </a:rPr>
                        <a:t>7</a:t>
                      </a:r>
                    </a:p>
                  </a:txBody>
                  <a:tcPr marL="18288" marR="18288" marT="18288" marB="18288" anchor="ct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Segoe UI" pitchFamily="34" charset="0"/>
                          <a:ea typeface="Segoe UI" pitchFamily="34" charset="0"/>
                          <a:cs typeface="Segoe UI" pitchFamily="34" charset="0"/>
                        </a:rPr>
                        <a:t>clinician</a:t>
                      </a:r>
                    </a:p>
                  </a:txBody>
                  <a:tcPr marL="18288" marR="18288" marT="18288" marB="18288" anchor="ct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61273">
                <a:tc gridSpan="3">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chemeClr val="bg1"/>
                          </a:solidFill>
                          <a:latin typeface="Segoe UI" pitchFamily="34" charset="0"/>
                          <a:ea typeface="Segoe UI" pitchFamily="34" charset="0"/>
                          <a:cs typeface="Segoe UI" pitchFamily="34" charset="0"/>
                        </a:rPr>
                        <a:t>Characterize misuse once opioid treatments begins:</a:t>
                      </a:r>
                      <a:endParaRPr lang="en-US" sz="1800" b="1" kern="1200" dirty="0">
                        <a:solidFill>
                          <a:schemeClr val="bg1"/>
                        </a:solidFill>
                        <a:latin typeface="Segoe UI" pitchFamily="34" charset="0"/>
                        <a:ea typeface="Segoe UI" pitchFamily="34" charset="0"/>
                        <a:cs typeface="Segoe UI" pitchFamily="34" charset="0"/>
                      </a:endParaRPr>
                    </a:p>
                  </a:txBody>
                  <a:tcPr marL="182880"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361273">
                <a:tc>
                  <a:txBody>
                    <a:bodyPr/>
                    <a:lstStyle/>
                    <a:p>
                      <a:r>
                        <a:rPr lang="en-US" altLang="en-US" sz="1600" b="1" dirty="0">
                          <a:solidFill>
                            <a:schemeClr val="accent2"/>
                          </a:solidFill>
                          <a:latin typeface="Segoe UI" pitchFamily="34" charset="0"/>
                          <a:ea typeface="Segoe UI" pitchFamily="34" charset="0"/>
                          <a:cs typeface="Segoe UI" pitchFamily="34" charset="0"/>
                        </a:rPr>
                        <a:t>PMQ</a:t>
                      </a:r>
                      <a:r>
                        <a:rPr lang="en-US" altLang="en-US" sz="1600" dirty="0">
                          <a:latin typeface="Segoe UI" pitchFamily="34" charset="0"/>
                          <a:ea typeface="Segoe UI" pitchFamily="34" charset="0"/>
                          <a:cs typeface="Segoe UI" pitchFamily="34" charset="0"/>
                        </a:rPr>
                        <a:t> </a:t>
                      </a:r>
                      <a:r>
                        <a:rPr lang="en-US" sz="1600" kern="1200" baseline="0" dirty="0">
                          <a:latin typeface="Segoe UI" pitchFamily="34" charset="0"/>
                          <a:ea typeface="Segoe UI" pitchFamily="34" charset="0"/>
                          <a:cs typeface="Segoe UI" pitchFamily="34" charset="0"/>
                        </a:rPr>
                        <a:t>Pain Medication Questionnaire</a:t>
                      </a:r>
                      <a:endParaRPr lang="en-US" sz="1200" dirty="0">
                        <a:latin typeface="Segoe UI" pitchFamily="34" charset="0"/>
                        <a:ea typeface="Segoe UI" pitchFamily="34" charset="0"/>
                        <a:cs typeface="Segoe UI" pitchFamily="34" charset="0"/>
                      </a:endParaRPr>
                    </a:p>
                  </a:txBody>
                  <a:tcPr marL="182880" marR="18288" marT="18288" marB="18288" anchor="ct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400" dirty="0">
                          <a:latin typeface="Segoe UI" pitchFamily="34" charset="0"/>
                          <a:ea typeface="Segoe UI" pitchFamily="34" charset="0"/>
                          <a:cs typeface="Segoe UI" pitchFamily="34" charset="0"/>
                        </a:rPr>
                        <a:t>26</a:t>
                      </a:r>
                    </a:p>
                  </a:txBody>
                  <a:tcPr marL="18288" marR="18288" marT="18288" marB="18288" anchor="ct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Segoe UI" pitchFamily="34" charset="0"/>
                          <a:ea typeface="Segoe UI" pitchFamily="34" charset="0"/>
                          <a:cs typeface="Segoe UI" pitchFamily="34" charset="0"/>
                        </a:rPr>
                        <a:t>patient</a:t>
                      </a:r>
                    </a:p>
                  </a:txBody>
                  <a:tcPr marL="18288" marR="18288" marT="18288" marB="18288" anchor="ct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61273">
                <a:tc>
                  <a:txBody>
                    <a:bodyPr/>
                    <a:lstStyle/>
                    <a:p>
                      <a:r>
                        <a:rPr lang="en-US" altLang="en-US" sz="1600" b="1" dirty="0">
                          <a:solidFill>
                            <a:schemeClr val="accent2"/>
                          </a:solidFill>
                          <a:latin typeface="Segoe UI" pitchFamily="34" charset="0"/>
                          <a:ea typeface="Segoe UI" pitchFamily="34" charset="0"/>
                          <a:cs typeface="Segoe UI" pitchFamily="34" charset="0"/>
                        </a:rPr>
                        <a:t>COMM</a:t>
                      </a:r>
                      <a:r>
                        <a:rPr lang="en-US" altLang="en-US" sz="1600" dirty="0">
                          <a:latin typeface="Segoe UI" pitchFamily="34" charset="0"/>
                          <a:ea typeface="Segoe UI" pitchFamily="34" charset="0"/>
                          <a:cs typeface="Segoe UI" pitchFamily="34" charset="0"/>
                        </a:rPr>
                        <a:t> </a:t>
                      </a:r>
                      <a:r>
                        <a:rPr lang="en-US" sz="1600" kern="1200" baseline="0" dirty="0">
                          <a:latin typeface="Segoe UI" pitchFamily="34" charset="0"/>
                          <a:ea typeface="Segoe UI" pitchFamily="34" charset="0"/>
                          <a:cs typeface="Segoe UI" pitchFamily="34" charset="0"/>
                        </a:rPr>
                        <a:t>Current Opioid Misuse Measure</a:t>
                      </a:r>
                      <a:endParaRPr lang="en-US" sz="1200" dirty="0">
                        <a:latin typeface="Segoe UI" pitchFamily="34" charset="0"/>
                        <a:ea typeface="Segoe UI" pitchFamily="34" charset="0"/>
                        <a:cs typeface="Segoe UI" pitchFamily="34" charset="0"/>
                      </a:endParaRPr>
                    </a:p>
                  </a:txBody>
                  <a:tcPr marL="182880" marR="18288" marT="18288" marB="18288"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400" dirty="0">
                          <a:latin typeface="Segoe UI" pitchFamily="34" charset="0"/>
                          <a:ea typeface="Segoe UI" pitchFamily="34" charset="0"/>
                          <a:cs typeface="Segoe UI" pitchFamily="34" charset="0"/>
                        </a:rPr>
                        <a:t>17</a:t>
                      </a:r>
                    </a:p>
                  </a:txBody>
                  <a:tcPr marL="18288" marR="18288" marT="18288" marB="18288"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Segoe UI" pitchFamily="34" charset="0"/>
                          <a:ea typeface="Segoe UI" pitchFamily="34" charset="0"/>
                          <a:cs typeface="Segoe UI" pitchFamily="34" charset="0"/>
                        </a:rPr>
                        <a:t>patient</a:t>
                      </a:r>
                    </a:p>
                  </a:txBody>
                  <a:tcPr marL="18288" marR="18288" marT="18288" marB="18288"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61273">
                <a:tc>
                  <a:txBody>
                    <a:bodyPr/>
                    <a:lstStyle/>
                    <a:p>
                      <a:r>
                        <a:rPr lang="en-US" altLang="en-US" sz="1600" b="1" dirty="0">
                          <a:solidFill>
                            <a:schemeClr val="accent2"/>
                          </a:solidFill>
                          <a:latin typeface="Segoe UI" pitchFamily="34" charset="0"/>
                          <a:ea typeface="Segoe UI" pitchFamily="34" charset="0"/>
                          <a:cs typeface="Segoe UI" pitchFamily="34" charset="0"/>
                        </a:rPr>
                        <a:t>PDUQ</a:t>
                      </a:r>
                      <a:r>
                        <a:rPr lang="en-US" altLang="en-US" sz="1600" dirty="0">
                          <a:latin typeface="Segoe UI" pitchFamily="34" charset="0"/>
                          <a:ea typeface="Segoe UI" pitchFamily="34" charset="0"/>
                          <a:cs typeface="Segoe UI" pitchFamily="34" charset="0"/>
                        </a:rPr>
                        <a:t> </a:t>
                      </a:r>
                      <a:r>
                        <a:rPr lang="en-US" sz="1400" kern="1200" baseline="0" dirty="0">
                          <a:latin typeface="Segoe UI" pitchFamily="34" charset="0"/>
                          <a:ea typeface="Segoe UI" pitchFamily="34" charset="0"/>
                          <a:cs typeface="Segoe UI" pitchFamily="34" charset="0"/>
                        </a:rPr>
                        <a:t>Prescription Drug Use Questionnaire</a:t>
                      </a:r>
                      <a:endParaRPr lang="en-US" sz="1400" dirty="0">
                        <a:latin typeface="Segoe UI" pitchFamily="34" charset="0"/>
                        <a:ea typeface="Segoe UI" pitchFamily="34" charset="0"/>
                        <a:cs typeface="Segoe UI" pitchFamily="34" charset="0"/>
                      </a:endParaRPr>
                    </a:p>
                  </a:txBody>
                  <a:tcPr marL="182880" marR="18288" marT="18288" marB="18288" anchor="ct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dirty="0">
                          <a:latin typeface="Segoe UI" pitchFamily="34" charset="0"/>
                          <a:ea typeface="Segoe UI" pitchFamily="34" charset="0"/>
                          <a:cs typeface="Segoe UI" pitchFamily="34" charset="0"/>
                        </a:rPr>
                        <a:t>40</a:t>
                      </a:r>
                    </a:p>
                  </a:txBody>
                  <a:tcPr marL="18288" marR="18288" marT="18288" marB="18288" anchor="ct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Segoe UI" pitchFamily="34" charset="0"/>
                          <a:ea typeface="Segoe UI" pitchFamily="34" charset="0"/>
                          <a:cs typeface="Segoe UI" pitchFamily="34" charset="0"/>
                        </a:rPr>
                        <a:t>clinician</a:t>
                      </a:r>
                    </a:p>
                  </a:txBody>
                  <a:tcPr marL="18288" marR="18288" marT="18288" marB="18288" anchor="ct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61273">
                <a:tc gridSpan="3">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bg1"/>
                          </a:solidFill>
                          <a:latin typeface="Segoe UI" pitchFamily="34" charset="0"/>
                          <a:ea typeface="Segoe UI" pitchFamily="34" charset="0"/>
                          <a:cs typeface="Segoe UI" pitchFamily="34" charset="0"/>
                        </a:rPr>
                        <a:t>Not specific to pain populations:</a:t>
                      </a:r>
                    </a:p>
                  </a:txBody>
                  <a:tcPr marL="182880"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r h="361273">
                <a:tc>
                  <a:txBody>
                    <a:bodyPr/>
                    <a:lstStyle/>
                    <a:p>
                      <a:r>
                        <a:rPr lang="en-US" sz="1600" b="1" dirty="0">
                          <a:solidFill>
                            <a:schemeClr val="accent4"/>
                          </a:solidFill>
                          <a:latin typeface="Segoe UI" pitchFamily="34" charset="0"/>
                          <a:ea typeface="Segoe UI" pitchFamily="34" charset="0"/>
                          <a:cs typeface="Segoe UI" pitchFamily="34" charset="0"/>
                        </a:rPr>
                        <a:t>CAGE-AID</a:t>
                      </a:r>
                      <a:r>
                        <a:rPr lang="en-US" sz="1600" dirty="0">
                          <a:latin typeface="Segoe UI" pitchFamily="34" charset="0"/>
                          <a:ea typeface="Segoe UI" pitchFamily="34" charset="0"/>
                          <a:cs typeface="Segoe UI" pitchFamily="34" charset="0"/>
                        </a:rPr>
                        <a:t> </a:t>
                      </a:r>
                      <a:r>
                        <a:rPr lang="en-US" sz="1600" kern="1200" baseline="0" dirty="0">
                          <a:latin typeface="Segoe UI" pitchFamily="34" charset="0"/>
                          <a:ea typeface="Segoe UI" pitchFamily="34" charset="0"/>
                          <a:cs typeface="Segoe UI" pitchFamily="34" charset="0"/>
                        </a:rPr>
                        <a:t>Cut Down, Annoyed, Guilty, Eye-Opener Tool, </a:t>
                      </a:r>
                      <a:br>
                        <a:rPr lang="en-US" sz="1600" kern="1200" baseline="0" dirty="0">
                          <a:latin typeface="Segoe UI" pitchFamily="34" charset="0"/>
                          <a:ea typeface="Segoe UI" pitchFamily="34" charset="0"/>
                          <a:cs typeface="Segoe UI" pitchFamily="34" charset="0"/>
                        </a:rPr>
                      </a:br>
                      <a:r>
                        <a:rPr lang="en-US" sz="1600" kern="1200" baseline="0" dirty="0">
                          <a:latin typeface="Segoe UI" pitchFamily="34" charset="0"/>
                          <a:ea typeface="Segoe UI" pitchFamily="34" charset="0"/>
                          <a:cs typeface="Segoe UI" pitchFamily="34" charset="0"/>
                        </a:rPr>
                        <a:t>Adjusted to Include Drugs</a:t>
                      </a:r>
                      <a:endParaRPr lang="en-US" sz="1600" dirty="0">
                        <a:latin typeface="Segoe UI" pitchFamily="34" charset="0"/>
                        <a:ea typeface="Segoe UI" pitchFamily="34" charset="0"/>
                        <a:cs typeface="Segoe UI" pitchFamily="34" charset="0"/>
                      </a:endParaRPr>
                    </a:p>
                  </a:txBody>
                  <a:tcPr marL="182880" marR="9144" marT="18288" marB="18288" anchor="ct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400" dirty="0">
                          <a:latin typeface="Segoe UI" pitchFamily="34" charset="0"/>
                          <a:ea typeface="Segoe UI" pitchFamily="34" charset="0"/>
                          <a:cs typeface="Segoe UI" pitchFamily="34" charset="0"/>
                        </a:rPr>
                        <a:t>4</a:t>
                      </a:r>
                    </a:p>
                  </a:txBody>
                  <a:tcPr marL="18288" marR="18288" marT="18288" marB="18288" anchor="ct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Segoe UI" pitchFamily="34" charset="0"/>
                          <a:ea typeface="Segoe UI" pitchFamily="34" charset="0"/>
                          <a:cs typeface="Segoe UI" pitchFamily="34" charset="0"/>
                        </a:rPr>
                        <a:t>clinician</a:t>
                      </a:r>
                    </a:p>
                  </a:txBody>
                  <a:tcPr marL="18288" marR="18288" marT="18288" marB="18288" anchor="ct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361273">
                <a:tc>
                  <a:txBody>
                    <a:bodyPr/>
                    <a:lstStyle/>
                    <a:p>
                      <a:r>
                        <a:rPr lang="en-US" sz="1600" b="1" dirty="0">
                          <a:solidFill>
                            <a:schemeClr val="accent4"/>
                          </a:solidFill>
                          <a:latin typeface="Segoe UI" pitchFamily="34" charset="0"/>
                          <a:ea typeface="Segoe UI" pitchFamily="34" charset="0"/>
                          <a:cs typeface="Segoe UI" pitchFamily="34" charset="0"/>
                        </a:rPr>
                        <a:t>RAFFT</a:t>
                      </a:r>
                      <a:r>
                        <a:rPr lang="en-US" sz="1600" dirty="0">
                          <a:latin typeface="Segoe UI" pitchFamily="34" charset="0"/>
                          <a:ea typeface="Segoe UI" pitchFamily="34" charset="0"/>
                          <a:cs typeface="Segoe UI" pitchFamily="34" charset="0"/>
                        </a:rPr>
                        <a:t> </a:t>
                      </a:r>
                      <a:r>
                        <a:rPr lang="en-US" sz="1600" kern="1200" baseline="0" dirty="0">
                          <a:latin typeface="Segoe UI" pitchFamily="34" charset="0"/>
                          <a:ea typeface="Segoe UI" pitchFamily="34" charset="0"/>
                          <a:cs typeface="Segoe UI" pitchFamily="34" charset="0"/>
                        </a:rPr>
                        <a:t>Relax, Alone, Friends, Family, Trouble</a:t>
                      </a:r>
                      <a:endParaRPr lang="en-US" sz="1600" dirty="0">
                        <a:latin typeface="Segoe UI" pitchFamily="34" charset="0"/>
                        <a:ea typeface="Segoe UI" pitchFamily="34" charset="0"/>
                        <a:cs typeface="Segoe UI" pitchFamily="34" charset="0"/>
                      </a:endParaRPr>
                    </a:p>
                  </a:txBody>
                  <a:tcPr marL="182880" marR="18288" marT="18288" marB="18288"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400" dirty="0">
                          <a:latin typeface="Segoe UI" pitchFamily="34" charset="0"/>
                          <a:ea typeface="Segoe UI" pitchFamily="34" charset="0"/>
                          <a:cs typeface="Segoe UI" pitchFamily="34" charset="0"/>
                        </a:rPr>
                        <a:t>5</a:t>
                      </a:r>
                    </a:p>
                  </a:txBody>
                  <a:tcPr marL="18288" marR="18288" marT="18288" marB="18288"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Segoe UI" pitchFamily="34" charset="0"/>
                          <a:ea typeface="Segoe UI" pitchFamily="34" charset="0"/>
                          <a:cs typeface="Segoe UI" pitchFamily="34" charset="0"/>
                        </a:rPr>
                        <a:t>patient</a:t>
                      </a:r>
                    </a:p>
                  </a:txBody>
                  <a:tcPr marL="18288" marR="18288" marT="18288" marB="18288"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361273">
                <a:tc>
                  <a:txBody>
                    <a:bodyPr/>
                    <a:lstStyle/>
                    <a:p>
                      <a:r>
                        <a:rPr lang="en-US" sz="1600" b="1" dirty="0">
                          <a:solidFill>
                            <a:schemeClr val="accent4"/>
                          </a:solidFill>
                          <a:latin typeface="Segoe UI" pitchFamily="34" charset="0"/>
                          <a:ea typeface="Segoe UI" pitchFamily="34" charset="0"/>
                          <a:cs typeface="Segoe UI" pitchFamily="34" charset="0"/>
                        </a:rPr>
                        <a:t>DAST</a:t>
                      </a:r>
                      <a:r>
                        <a:rPr lang="en-US" sz="1600" dirty="0">
                          <a:latin typeface="Segoe UI" pitchFamily="34" charset="0"/>
                          <a:ea typeface="Segoe UI" pitchFamily="34" charset="0"/>
                          <a:cs typeface="Segoe UI" pitchFamily="34" charset="0"/>
                        </a:rPr>
                        <a:t> </a:t>
                      </a:r>
                      <a:r>
                        <a:rPr lang="en-US" sz="1600" kern="1200" baseline="0" dirty="0">
                          <a:latin typeface="Segoe UI" pitchFamily="34" charset="0"/>
                          <a:ea typeface="Segoe UI" pitchFamily="34" charset="0"/>
                          <a:cs typeface="Segoe UI" pitchFamily="34" charset="0"/>
                        </a:rPr>
                        <a:t>Drug Abuse Screening Test</a:t>
                      </a:r>
                      <a:endParaRPr lang="en-US" sz="1600" dirty="0">
                        <a:latin typeface="Segoe UI" pitchFamily="34" charset="0"/>
                        <a:ea typeface="Segoe UI" pitchFamily="34" charset="0"/>
                        <a:cs typeface="Segoe UI" pitchFamily="34" charset="0"/>
                      </a:endParaRPr>
                    </a:p>
                  </a:txBody>
                  <a:tcPr marL="182880" marR="18288" marT="18288" marB="18288"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400" dirty="0">
                          <a:latin typeface="Segoe UI" pitchFamily="34" charset="0"/>
                          <a:ea typeface="Segoe UI" pitchFamily="34" charset="0"/>
                          <a:cs typeface="Segoe UI" pitchFamily="34" charset="0"/>
                        </a:rPr>
                        <a:t>28</a:t>
                      </a:r>
                    </a:p>
                  </a:txBody>
                  <a:tcPr marL="18288" marR="18288" marT="18288" marB="18288"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Segoe UI" pitchFamily="34" charset="0"/>
                          <a:ea typeface="Segoe UI" pitchFamily="34" charset="0"/>
                          <a:cs typeface="Segoe UI" pitchFamily="34" charset="0"/>
                        </a:rPr>
                        <a:t>patient</a:t>
                      </a:r>
                    </a:p>
                  </a:txBody>
                  <a:tcPr marL="18288" marR="18288" marT="18288" marB="18288"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361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4"/>
                          </a:solidFill>
                          <a:latin typeface="Segoe UI" pitchFamily="34" charset="0"/>
                          <a:ea typeface="Segoe UI" pitchFamily="34" charset="0"/>
                          <a:cs typeface="Segoe UI" pitchFamily="34" charset="0"/>
                        </a:rPr>
                        <a:t>SBIRT</a:t>
                      </a:r>
                      <a:r>
                        <a:rPr lang="en-US" sz="1600" dirty="0">
                          <a:latin typeface="Segoe UI" pitchFamily="34" charset="0"/>
                          <a:ea typeface="Segoe UI" pitchFamily="34" charset="0"/>
                          <a:cs typeface="Segoe UI" pitchFamily="34" charset="0"/>
                        </a:rPr>
                        <a:t> Screening, Brief Intervention, &amp; Referral to Treatment</a:t>
                      </a:r>
                    </a:p>
                  </a:txBody>
                  <a:tcPr marL="182880" marR="18288" marT="18288" marB="18288" anchor="ctr">
                    <a:lnT w="12700" cap="flat" cmpd="sng" algn="ctr">
                      <a:solidFill>
                        <a:schemeClr val="bg2"/>
                      </a:solidFill>
                      <a:prstDash val="solid"/>
                      <a:round/>
                      <a:headEnd type="none" w="med" len="med"/>
                      <a:tailEnd type="none" w="med" len="med"/>
                    </a:lnT>
                    <a:solidFill>
                      <a:schemeClr val="bg1"/>
                    </a:solidFill>
                  </a:tcPr>
                </a:tc>
                <a:tc>
                  <a:txBody>
                    <a:bodyPr/>
                    <a:lstStyle/>
                    <a:p>
                      <a:pPr algn="ctr"/>
                      <a:r>
                        <a:rPr lang="en-US" sz="1400" dirty="0">
                          <a:latin typeface="Segoe UI" pitchFamily="34" charset="0"/>
                          <a:ea typeface="Segoe UI" pitchFamily="34" charset="0"/>
                          <a:cs typeface="Segoe UI" pitchFamily="34" charset="0"/>
                        </a:rPr>
                        <a:t>Varies</a:t>
                      </a:r>
                    </a:p>
                  </a:txBody>
                  <a:tcPr marL="18288" marR="18288" marT="18288" marB="18288" anchor="ctr">
                    <a:lnT w="12700" cap="flat" cmpd="sng" algn="ctr">
                      <a:solidFill>
                        <a:schemeClr val="bg2"/>
                      </a:solidFill>
                      <a:prstDash val="solid"/>
                      <a:round/>
                      <a:headEnd type="none" w="med" len="med"/>
                      <a:tailEnd type="none" w="med" len="med"/>
                    </a:lnT>
                    <a:solidFill>
                      <a:schemeClr val="bg1"/>
                    </a:solidFill>
                  </a:tcPr>
                </a:tc>
                <a:tc>
                  <a:txBody>
                    <a:bodyPr/>
                    <a:lstStyle/>
                    <a:p>
                      <a:pPr algn="ctr"/>
                      <a:r>
                        <a:rPr lang="en-US" sz="1400" dirty="0">
                          <a:latin typeface="Segoe UI" pitchFamily="34" charset="0"/>
                          <a:ea typeface="Segoe UI" pitchFamily="34" charset="0"/>
                          <a:cs typeface="Segoe UI" pitchFamily="34" charset="0"/>
                        </a:rPr>
                        <a:t>clinician</a:t>
                      </a:r>
                    </a:p>
                  </a:txBody>
                  <a:tcPr marL="18288" marR="18288" marT="18288" marB="18288" anchor="ctr">
                    <a:lnT w="12700" cap="flat" cmpd="sng" algn="ctr">
                      <a:solidFill>
                        <a:schemeClr val="bg2"/>
                      </a:solidFill>
                      <a:prstDash val="solid"/>
                      <a:round/>
                      <a:headEnd type="none" w="med" len="med"/>
                      <a:tailEnd type="none" w="med" len="med"/>
                    </a:lnT>
                    <a:solidFill>
                      <a:schemeClr val="bg1"/>
                    </a:solidFill>
                  </a:tcPr>
                </a:tc>
                <a:extLst>
                  <a:ext uri="{0D108BD9-81ED-4DB2-BD59-A6C34878D82A}">
                    <a16:rowId xmlns:a16="http://schemas.microsoft.com/office/drawing/2014/main" xmlns="" val="10013"/>
                  </a:ext>
                </a:extLst>
              </a:tr>
            </a:tbl>
          </a:graphicData>
        </a:graphic>
      </p:graphicFrame>
      <p:sp>
        <p:nvSpPr>
          <p:cNvPr id="197634" name="Rectangle 2"/>
          <p:cNvSpPr>
            <a:spLocks noGrp="1" noChangeArrowheads="1"/>
          </p:cNvSpPr>
          <p:nvPr>
            <p:ph type="title"/>
          </p:nvPr>
        </p:nvSpPr>
        <p:spPr/>
        <p:txBody>
          <a:bodyPr/>
          <a:lstStyle/>
          <a:p>
            <a:r>
              <a:rPr lang="en-US" dirty="0"/>
              <a:t>Risk Assessment Tools: Examples</a:t>
            </a:r>
          </a:p>
        </p:txBody>
      </p:sp>
      <p:sp>
        <p:nvSpPr>
          <p:cNvPr id="2" name="Slide Number Placeholder 1"/>
          <p:cNvSpPr>
            <a:spLocks noGrp="1"/>
          </p:cNvSpPr>
          <p:nvPr>
            <p:ph type="sldNum" sz="quarter" idx="12"/>
          </p:nvPr>
        </p:nvSpPr>
        <p:spPr/>
        <p:txBody>
          <a:bodyPr/>
          <a:lstStyle/>
          <a:p>
            <a:fld id="{AC93B9EA-9F07-41CA-8155-9C9A9F70FA14}" type="slidenum">
              <a:rPr lang="en-US" smtClean="0"/>
              <a:pPr/>
              <a:t>27</a:t>
            </a:fld>
            <a:r>
              <a:rPr lang="en-US" dirty="0"/>
              <a:t>   |   © CO*RE 2015 </a:t>
            </a:r>
          </a:p>
        </p:txBody>
      </p:sp>
      <p:sp>
        <p:nvSpPr>
          <p:cNvPr id="3" name="Rectangle 2"/>
          <p:cNvSpPr/>
          <p:nvPr/>
        </p:nvSpPr>
        <p:spPr>
          <a:xfrm>
            <a:off x="7696200" y="642552"/>
            <a:ext cx="1371600" cy="523220"/>
          </a:xfrm>
          <a:prstGeom prst="rect">
            <a:avLst/>
          </a:prstGeom>
        </p:spPr>
        <p:txBody>
          <a:bodyPr wrap="square">
            <a:spAutoFit/>
          </a:bodyPr>
          <a:lstStyle/>
          <a:p>
            <a:pPr algn="ctr"/>
            <a:r>
              <a:rPr lang="en-US" sz="1400" b="1" dirty="0">
                <a:solidFill>
                  <a:schemeClr val="accent2"/>
                </a:solidFill>
                <a:latin typeface="Segoe UI" pitchFamily="34" charset="0"/>
                <a:ea typeface="Segoe UI" pitchFamily="34" charset="0"/>
                <a:cs typeface="Segoe UI" pitchFamily="34" charset="0"/>
              </a:rPr>
              <a:t>Administered By</a:t>
            </a:r>
          </a:p>
        </p:txBody>
      </p:sp>
    </p:spTree>
    <p:extLst>
      <p:ext uri="{BB962C8B-B14F-4D97-AF65-F5344CB8AC3E}">
        <p14:creationId xmlns:p14="http://schemas.microsoft.com/office/powerpoint/2010/main" val="190726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2"/>
          <p:cNvSpPr>
            <a:spLocks noGrp="1"/>
          </p:cNvSpPr>
          <p:nvPr>
            <p:ph type="title"/>
          </p:nvPr>
        </p:nvSpPr>
        <p:spPr/>
        <p:txBody>
          <a:bodyPr/>
          <a:lstStyle/>
          <a:p>
            <a:r>
              <a:rPr lang="en-US" dirty="0"/>
              <a:t>Opioid Risk Tool (ORT)</a:t>
            </a:r>
          </a:p>
        </p:txBody>
      </p:sp>
      <p:sp>
        <p:nvSpPr>
          <p:cNvPr id="55" name="Slide Number Placeholder 1"/>
          <p:cNvSpPr>
            <a:spLocks noGrp="1"/>
          </p:cNvSpPr>
          <p:nvPr>
            <p:ph type="sldNum" sz="quarter" idx="12"/>
          </p:nvPr>
        </p:nvSpPr>
        <p:spPr/>
        <p:txBody>
          <a:bodyPr/>
          <a:lstStyle/>
          <a:p>
            <a:fld id="{AC93B9EA-9F07-41CA-8155-9C9A9F70FA14}" type="slidenum">
              <a:rPr lang="en-US" smtClean="0"/>
              <a:pPr/>
              <a:t>28</a:t>
            </a:fld>
            <a:r>
              <a:rPr lang="en-US" dirty="0"/>
              <a:t>   |   © CO*RE 2015 </a:t>
            </a:r>
          </a:p>
        </p:txBody>
      </p:sp>
      <p:graphicFrame>
        <p:nvGraphicFramePr>
          <p:cNvPr id="57" name="Table 56"/>
          <p:cNvGraphicFramePr>
            <a:graphicFrameLocks noGrp="1"/>
          </p:cNvGraphicFramePr>
          <p:nvPr>
            <p:extLst>
              <p:ext uri="{D42A27DB-BD31-4B8C-83A1-F6EECF244321}">
                <p14:modId xmlns:p14="http://schemas.microsoft.com/office/powerpoint/2010/main" val="4284254386"/>
              </p:ext>
            </p:extLst>
          </p:nvPr>
        </p:nvGraphicFramePr>
        <p:xfrm>
          <a:off x="304800" y="990600"/>
          <a:ext cx="5791200" cy="4954813"/>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xmlns="" val="20000"/>
                    </a:ext>
                  </a:extLst>
                </a:gridCol>
                <a:gridCol w="3093720">
                  <a:extLst>
                    <a:ext uri="{9D8B030D-6E8A-4147-A177-3AD203B41FA5}">
                      <a16:colId xmlns:a16="http://schemas.microsoft.com/office/drawing/2014/main" xmlns="" val="20001"/>
                    </a:ext>
                  </a:extLst>
                </a:gridCol>
                <a:gridCol w="1240971">
                  <a:extLst>
                    <a:ext uri="{9D8B030D-6E8A-4147-A177-3AD203B41FA5}">
                      <a16:colId xmlns:a16="http://schemas.microsoft.com/office/drawing/2014/main" xmlns="" val="20002"/>
                    </a:ext>
                  </a:extLst>
                </a:gridCol>
                <a:gridCol w="1075509">
                  <a:extLst>
                    <a:ext uri="{9D8B030D-6E8A-4147-A177-3AD203B41FA5}">
                      <a16:colId xmlns:a16="http://schemas.microsoft.com/office/drawing/2014/main" xmlns="" val="20003"/>
                    </a:ext>
                  </a:extLst>
                </a:gridCol>
              </a:tblGrid>
              <a:tr h="313871">
                <a:tc gridSpan="2">
                  <a:txBody>
                    <a:bodyPr/>
                    <a:lstStyle/>
                    <a:p>
                      <a:r>
                        <a:rPr lang="en-US" sz="1600" dirty="0">
                          <a:solidFill>
                            <a:schemeClr val="accent2"/>
                          </a:solidFill>
                          <a:latin typeface="Segoe UI" panose="020B0502040204020203" pitchFamily="34" charset="0"/>
                          <a:ea typeface="Segoe UI" panose="020B0502040204020203" pitchFamily="34" charset="0"/>
                          <a:cs typeface="Segoe UI" panose="020B0502040204020203" pitchFamily="34" charset="0"/>
                        </a:rPr>
                        <a:t>Mark each box that applies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c>
                  <a:txBody>
                    <a:bodyPr/>
                    <a:lstStyle/>
                    <a:p>
                      <a:pPr algn="ctr"/>
                      <a:r>
                        <a:rPr lang="en-US" sz="1600" dirty="0">
                          <a:solidFill>
                            <a:schemeClr val="accent2"/>
                          </a:solidFill>
                          <a:latin typeface="Segoe UI" panose="020B0502040204020203" pitchFamily="34" charset="0"/>
                          <a:ea typeface="Segoe UI" panose="020B0502040204020203" pitchFamily="34" charset="0"/>
                          <a:cs typeface="Segoe UI" panose="020B0502040204020203" pitchFamily="34" charset="0"/>
                        </a:rPr>
                        <a:t>Female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dirty="0">
                          <a:solidFill>
                            <a:schemeClr val="accent2"/>
                          </a:solidFill>
                          <a:latin typeface="Segoe UI" panose="020B0502040204020203" pitchFamily="34" charset="0"/>
                          <a:ea typeface="Segoe UI" panose="020B0502040204020203" pitchFamily="34" charset="0"/>
                          <a:cs typeface="Segoe UI" panose="020B0502040204020203" pitchFamily="34" charset="0"/>
                        </a:rPr>
                        <a:t>Male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13871">
                <a:tc>
                  <a:txBody>
                    <a:bodyPr/>
                    <a:lstStyle/>
                    <a:p>
                      <a:pPr algn="ct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Family Hx of substance abuse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685066"/>
                    </a:solid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685066"/>
                    </a:solid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685066"/>
                    </a:solidFill>
                  </a:tcPr>
                </a:tc>
                <a:extLst>
                  <a:ext uri="{0D108BD9-81ED-4DB2-BD59-A6C34878D82A}">
                    <a16:rowId xmlns:a16="http://schemas.microsoft.com/office/drawing/2014/main" xmlns="" val="10001"/>
                  </a:ext>
                </a:extLst>
              </a:tr>
              <a:tr h="313871">
                <a:tc>
                  <a:txBody>
                    <a:bodyPr/>
                    <a:lstStyle/>
                    <a:p>
                      <a:pPr algn="ctr"/>
                      <a:endParaRPr lang="en-US"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Alcohol</a:t>
                      </a:r>
                    </a:p>
                  </a:txBody>
                  <a:tcPr anchor="ctr">
                    <a:lnL w="12700" cmpd="sng">
                      <a:noFill/>
                    </a:lnL>
                    <a:lnR w="12700" cmpd="sng">
                      <a:noFill/>
                    </a:lnR>
                    <a:lnT w="12700" cmpd="sng">
                      <a:noFill/>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xmlns="" val="10002"/>
                  </a:ext>
                </a:extLst>
              </a:tr>
              <a:tr h="313871">
                <a:tc>
                  <a:txBody>
                    <a:bodyPr/>
                    <a:lstStyle/>
                    <a:p>
                      <a:pPr algn="ctr"/>
                      <a:endParaRPr lang="en-US"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Illegal drugs</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xmlns="" val="10003"/>
                  </a:ext>
                </a:extLst>
              </a:tr>
              <a:tr h="313871">
                <a:tc>
                  <a:txBody>
                    <a:bodyPr/>
                    <a:lstStyle/>
                    <a:p>
                      <a:pPr algn="ctr"/>
                      <a:endParaRPr lang="en-US"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Prescription drugs</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10000"/>
                      </a:schemeClr>
                    </a:solid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10000"/>
                      </a:schemeClr>
                    </a:solid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xmlns="" val="10004"/>
                  </a:ext>
                </a:extLst>
              </a:tr>
              <a:tr h="136436">
                <a:tc>
                  <a:txBody>
                    <a:bodyPr/>
                    <a:lstStyle/>
                    <a:p>
                      <a:pPr algn="ctr"/>
                      <a:endParaRPr lang="en-US" sz="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13871">
                <a:tc>
                  <a:txBody>
                    <a:bodyPr/>
                    <a:lstStyle/>
                    <a:p>
                      <a:pPr algn="ct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Personal Hx of substance abuse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B5269"/>
                    </a:solid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B5269"/>
                    </a:solid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B5269"/>
                    </a:solidFill>
                  </a:tcPr>
                </a:tc>
                <a:extLst>
                  <a:ext uri="{0D108BD9-81ED-4DB2-BD59-A6C34878D82A}">
                    <a16:rowId xmlns:a16="http://schemas.microsoft.com/office/drawing/2014/main" xmlns="" val="10006"/>
                  </a:ext>
                </a:extLst>
              </a:tr>
              <a:tr h="313871">
                <a:tc>
                  <a:txBody>
                    <a:bodyPr/>
                    <a:lstStyle/>
                    <a:p>
                      <a:pPr algn="ctr"/>
                      <a:endParaRPr lang="en-US"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Alcohol</a:t>
                      </a:r>
                    </a:p>
                  </a:txBody>
                  <a:tcPr anchor="ctr">
                    <a:lnL w="12700" cmpd="sng">
                      <a:noFill/>
                    </a:lnL>
                    <a:lnR w="12700" cmpd="sng">
                      <a:noFill/>
                    </a:lnR>
                    <a:lnT w="12700" cmpd="sng">
                      <a:noFill/>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13871">
                <a:tc>
                  <a:txBody>
                    <a:bodyPr/>
                    <a:lstStyle/>
                    <a:p>
                      <a:pPr algn="ctr"/>
                      <a:endParaRPr lang="en-US"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Illegal drugs</a:t>
                      </a:r>
                    </a:p>
                  </a:txBody>
                  <a:tcPr anchor="ctr">
                    <a:lnL w="12700" cmpd="sng">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13871">
                <a:tc>
                  <a:txBody>
                    <a:bodyPr/>
                    <a:lstStyle/>
                    <a:p>
                      <a:pPr algn="ctr"/>
                      <a:endParaRPr lang="en-US"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Prescription drugs</a:t>
                      </a:r>
                    </a:p>
                  </a:txBody>
                  <a:tcPr anchor="ctr">
                    <a:lnL w="12700" cmpd="sng">
                      <a:noFill/>
                    </a:lnL>
                    <a:lnR w="12700" cmpd="sng">
                      <a:noFill/>
                    </a:lnR>
                    <a:lnT w="1270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0">
                <a:tc>
                  <a:txBody>
                    <a:bodyPr/>
                    <a:lstStyle/>
                    <a:p>
                      <a:pPr algn="ctr"/>
                      <a:endParaRPr lang="en-US" sz="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13871">
                <a:tc>
                  <a:txBody>
                    <a:bodyPr/>
                    <a:lstStyle/>
                    <a:p>
                      <a:pPr algn="ct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Age between 16 &amp; 45 yrs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C7D88"/>
                    </a:solid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137525">
                <a:tc>
                  <a:txBody>
                    <a:bodyPr/>
                    <a:lstStyle/>
                    <a:p>
                      <a:pPr algn="ctr"/>
                      <a:endParaRPr lang="en-US" sz="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313871">
                <a:tc>
                  <a:txBody>
                    <a:bodyPr/>
                    <a:lstStyle/>
                    <a:p>
                      <a:pPr algn="ct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Hx of preadolescent sexual abuse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D7B5C"/>
                    </a:solid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143329">
                <a:tc>
                  <a:txBody>
                    <a:bodyPr/>
                    <a:lstStyle/>
                    <a:p>
                      <a:pPr algn="ctr"/>
                      <a:endParaRPr lang="en-US" sz="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313871">
                <a:tc>
                  <a:txBody>
                    <a:bodyPr/>
                    <a:lstStyle/>
                    <a:p>
                      <a:pPr algn="ct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Psychologic disease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08C4E"/>
                    </a:solid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08C4E"/>
                    </a:solid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08C4E"/>
                    </a:solidFill>
                  </a:tcPr>
                </a:tc>
                <a:extLst>
                  <a:ext uri="{0D108BD9-81ED-4DB2-BD59-A6C34878D82A}">
                    <a16:rowId xmlns:a16="http://schemas.microsoft.com/office/drawing/2014/main" xmlns="" val="10015"/>
                  </a:ext>
                </a:extLst>
              </a:tr>
              <a:tr h="313871">
                <a:tc>
                  <a:txBody>
                    <a:bodyPr/>
                    <a:lstStyle/>
                    <a:p>
                      <a:pPr algn="ctr"/>
                      <a:endPar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ADD, OCD, bipolar, schizophrenia</a:t>
                      </a:r>
                    </a:p>
                  </a:txBody>
                  <a:tcPr anchor="ctr">
                    <a:lnL w="12700" cmpd="sng">
                      <a:noFill/>
                    </a:lnL>
                    <a:lnR w="12700" cmpd="sng">
                      <a:noFill/>
                    </a:lnR>
                    <a:lnT w="12700" cmpd="sng">
                      <a:noFill/>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6"/>
                  </a:ext>
                </a:extLst>
              </a:tr>
              <a:tr h="313871">
                <a:tc>
                  <a:txBody>
                    <a:bodyPr/>
                    <a:lstStyle/>
                    <a:p>
                      <a:pPr algn="ctr"/>
                      <a:endPar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Depression</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200" dirty="0">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7"/>
                  </a:ext>
                </a:extLst>
              </a:tr>
            </a:tbl>
          </a:graphicData>
        </a:graphic>
      </p:graphicFrame>
      <p:sp>
        <p:nvSpPr>
          <p:cNvPr id="58" name="Rectangle 57"/>
          <p:cNvSpPr/>
          <p:nvPr/>
        </p:nvSpPr>
        <p:spPr>
          <a:xfrm>
            <a:off x="4204619" y="1704753"/>
            <a:ext cx="186628" cy="1718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59" name="Rectangle 58"/>
          <p:cNvSpPr/>
          <p:nvPr/>
        </p:nvSpPr>
        <p:spPr>
          <a:xfrm>
            <a:off x="4461572" y="1704753"/>
            <a:ext cx="186628" cy="171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1</a:t>
            </a:r>
          </a:p>
        </p:txBody>
      </p:sp>
      <p:sp>
        <p:nvSpPr>
          <p:cNvPr id="60" name="Rectangle 59"/>
          <p:cNvSpPr/>
          <p:nvPr/>
        </p:nvSpPr>
        <p:spPr>
          <a:xfrm>
            <a:off x="4204619" y="2019078"/>
            <a:ext cx="186628" cy="1718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61" name="Rectangle 60"/>
          <p:cNvSpPr/>
          <p:nvPr/>
        </p:nvSpPr>
        <p:spPr>
          <a:xfrm>
            <a:off x="4461572" y="2019078"/>
            <a:ext cx="186628" cy="171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2</a:t>
            </a:r>
          </a:p>
        </p:txBody>
      </p:sp>
      <p:sp>
        <p:nvSpPr>
          <p:cNvPr id="62" name="Rectangle 61"/>
          <p:cNvSpPr/>
          <p:nvPr/>
        </p:nvSpPr>
        <p:spPr>
          <a:xfrm>
            <a:off x="4204619" y="2342928"/>
            <a:ext cx="186628" cy="1718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63" name="Rectangle 62"/>
          <p:cNvSpPr/>
          <p:nvPr/>
        </p:nvSpPr>
        <p:spPr>
          <a:xfrm>
            <a:off x="4461572" y="2342928"/>
            <a:ext cx="186628" cy="171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4</a:t>
            </a:r>
          </a:p>
        </p:txBody>
      </p:sp>
      <p:sp>
        <p:nvSpPr>
          <p:cNvPr id="64" name="Rectangle 63"/>
          <p:cNvSpPr/>
          <p:nvPr/>
        </p:nvSpPr>
        <p:spPr>
          <a:xfrm>
            <a:off x="5423819" y="1704753"/>
            <a:ext cx="186628" cy="1718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65" name="Rectangle 64"/>
          <p:cNvSpPr/>
          <p:nvPr/>
        </p:nvSpPr>
        <p:spPr>
          <a:xfrm>
            <a:off x="5680772" y="1704753"/>
            <a:ext cx="186628" cy="171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3</a:t>
            </a:r>
          </a:p>
        </p:txBody>
      </p:sp>
      <p:sp>
        <p:nvSpPr>
          <p:cNvPr id="66" name="Rectangle 65"/>
          <p:cNvSpPr/>
          <p:nvPr/>
        </p:nvSpPr>
        <p:spPr>
          <a:xfrm>
            <a:off x="5423819" y="2019078"/>
            <a:ext cx="186628" cy="1718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67" name="Rectangle 66"/>
          <p:cNvSpPr/>
          <p:nvPr/>
        </p:nvSpPr>
        <p:spPr>
          <a:xfrm>
            <a:off x="5680772" y="2019078"/>
            <a:ext cx="186628" cy="171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3</a:t>
            </a:r>
          </a:p>
        </p:txBody>
      </p:sp>
      <p:sp>
        <p:nvSpPr>
          <p:cNvPr id="68" name="Rectangle 67"/>
          <p:cNvSpPr/>
          <p:nvPr/>
        </p:nvSpPr>
        <p:spPr>
          <a:xfrm>
            <a:off x="5423819" y="2342928"/>
            <a:ext cx="186628" cy="1718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69" name="Rectangle 68"/>
          <p:cNvSpPr/>
          <p:nvPr/>
        </p:nvSpPr>
        <p:spPr>
          <a:xfrm>
            <a:off x="5680772" y="2342928"/>
            <a:ext cx="186628" cy="171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4</a:t>
            </a:r>
          </a:p>
        </p:txBody>
      </p:sp>
      <p:sp>
        <p:nvSpPr>
          <p:cNvPr id="70" name="Rectangle 69"/>
          <p:cNvSpPr/>
          <p:nvPr/>
        </p:nvSpPr>
        <p:spPr>
          <a:xfrm>
            <a:off x="4204619" y="3104928"/>
            <a:ext cx="186628" cy="17189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71" name="Rectangle 70"/>
          <p:cNvSpPr/>
          <p:nvPr/>
        </p:nvSpPr>
        <p:spPr>
          <a:xfrm>
            <a:off x="4461572" y="3104928"/>
            <a:ext cx="186628" cy="171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3</a:t>
            </a:r>
          </a:p>
        </p:txBody>
      </p:sp>
      <p:sp>
        <p:nvSpPr>
          <p:cNvPr id="72" name="Rectangle 71"/>
          <p:cNvSpPr/>
          <p:nvPr/>
        </p:nvSpPr>
        <p:spPr>
          <a:xfrm>
            <a:off x="4204619" y="3419253"/>
            <a:ext cx="186628" cy="17189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73" name="Rectangle 72"/>
          <p:cNvSpPr/>
          <p:nvPr/>
        </p:nvSpPr>
        <p:spPr>
          <a:xfrm>
            <a:off x="4461572" y="3419253"/>
            <a:ext cx="186628" cy="171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4</a:t>
            </a:r>
          </a:p>
        </p:txBody>
      </p:sp>
      <p:sp>
        <p:nvSpPr>
          <p:cNvPr id="74" name="Rectangle 73"/>
          <p:cNvSpPr/>
          <p:nvPr/>
        </p:nvSpPr>
        <p:spPr>
          <a:xfrm>
            <a:off x="4204619" y="3743103"/>
            <a:ext cx="186628" cy="17189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75" name="Rectangle 74"/>
          <p:cNvSpPr/>
          <p:nvPr/>
        </p:nvSpPr>
        <p:spPr>
          <a:xfrm>
            <a:off x="4461572" y="3743103"/>
            <a:ext cx="186628" cy="171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5</a:t>
            </a:r>
          </a:p>
        </p:txBody>
      </p:sp>
      <p:sp>
        <p:nvSpPr>
          <p:cNvPr id="76" name="Rectangle 75"/>
          <p:cNvSpPr/>
          <p:nvPr/>
        </p:nvSpPr>
        <p:spPr>
          <a:xfrm>
            <a:off x="5423819" y="3104928"/>
            <a:ext cx="186628" cy="17189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77" name="Rectangle 76"/>
          <p:cNvSpPr/>
          <p:nvPr/>
        </p:nvSpPr>
        <p:spPr>
          <a:xfrm>
            <a:off x="5680772" y="3104928"/>
            <a:ext cx="186628" cy="171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3</a:t>
            </a:r>
          </a:p>
        </p:txBody>
      </p:sp>
      <p:sp>
        <p:nvSpPr>
          <p:cNvPr id="78" name="Rectangle 77"/>
          <p:cNvSpPr/>
          <p:nvPr/>
        </p:nvSpPr>
        <p:spPr>
          <a:xfrm>
            <a:off x="5423819" y="3419253"/>
            <a:ext cx="186628" cy="17189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79" name="Rectangle 78"/>
          <p:cNvSpPr/>
          <p:nvPr/>
        </p:nvSpPr>
        <p:spPr>
          <a:xfrm>
            <a:off x="5680772" y="3419253"/>
            <a:ext cx="186628" cy="171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4</a:t>
            </a:r>
          </a:p>
        </p:txBody>
      </p:sp>
      <p:sp>
        <p:nvSpPr>
          <p:cNvPr id="80" name="Rectangle 79"/>
          <p:cNvSpPr/>
          <p:nvPr/>
        </p:nvSpPr>
        <p:spPr>
          <a:xfrm>
            <a:off x="5423819" y="3743103"/>
            <a:ext cx="186628" cy="17189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81" name="Rectangle 80"/>
          <p:cNvSpPr/>
          <p:nvPr/>
        </p:nvSpPr>
        <p:spPr>
          <a:xfrm>
            <a:off x="5680772" y="3743103"/>
            <a:ext cx="186628" cy="171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5</a:t>
            </a:r>
          </a:p>
        </p:txBody>
      </p:sp>
      <p:sp>
        <p:nvSpPr>
          <p:cNvPr id="82" name="Rectangle 81"/>
          <p:cNvSpPr/>
          <p:nvPr/>
        </p:nvSpPr>
        <p:spPr>
          <a:xfrm>
            <a:off x="4204619" y="5381403"/>
            <a:ext cx="186628" cy="17189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83" name="Rectangle 82"/>
          <p:cNvSpPr/>
          <p:nvPr/>
        </p:nvSpPr>
        <p:spPr>
          <a:xfrm>
            <a:off x="4461572" y="5381403"/>
            <a:ext cx="186628" cy="171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2</a:t>
            </a:r>
          </a:p>
        </p:txBody>
      </p:sp>
      <p:sp>
        <p:nvSpPr>
          <p:cNvPr id="84" name="Rectangle 83"/>
          <p:cNvSpPr/>
          <p:nvPr/>
        </p:nvSpPr>
        <p:spPr>
          <a:xfrm>
            <a:off x="4204619" y="5705253"/>
            <a:ext cx="186628" cy="17189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85" name="Rectangle 84"/>
          <p:cNvSpPr/>
          <p:nvPr/>
        </p:nvSpPr>
        <p:spPr>
          <a:xfrm>
            <a:off x="4461572" y="5705253"/>
            <a:ext cx="186628" cy="171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1</a:t>
            </a:r>
          </a:p>
        </p:txBody>
      </p:sp>
      <p:sp>
        <p:nvSpPr>
          <p:cNvPr id="86" name="Rectangle 85"/>
          <p:cNvSpPr/>
          <p:nvPr/>
        </p:nvSpPr>
        <p:spPr>
          <a:xfrm>
            <a:off x="5423819" y="5381403"/>
            <a:ext cx="186628" cy="17189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87" name="Rectangle 86"/>
          <p:cNvSpPr/>
          <p:nvPr/>
        </p:nvSpPr>
        <p:spPr>
          <a:xfrm>
            <a:off x="5680772" y="5381403"/>
            <a:ext cx="186628" cy="171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2</a:t>
            </a:r>
          </a:p>
        </p:txBody>
      </p:sp>
      <p:sp>
        <p:nvSpPr>
          <p:cNvPr id="88" name="Rectangle 87"/>
          <p:cNvSpPr/>
          <p:nvPr/>
        </p:nvSpPr>
        <p:spPr>
          <a:xfrm>
            <a:off x="5423819" y="5705253"/>
            <a:ext cx="186628" cy="17189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89" name="Rectangle 88"/>
          <p:cNvSpPr/>
          <p:nvPr/>
        </p:nvSpPr>
        <p:spPr>
          <a:xfrm>
            <a:off x="5680772" y="5705253"/>
            <a:ext cx="186628" cy="171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1</a:t>
            </a:r>
          </a:p>
        </p:txBody>
      </p:sp>
      <p:sp>
        <p:nvSpPr>
          <p:cNvPr id="90" name="Rectangle 89"/>
          <p:cNvSpPr/>
          <p:nvPr/>
        </p:nvSpPr>
        <p:spPr>
          <a:xfrm>
            <a:off x="4204619" y="4161981"/>
            <a:ext cx="186628" cy="17189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91" name="Rectangle 90"/>
          <p:cNvSpPr/>
          <p:nvPr/>
        </p:nvSpPr>
        <p:spPr>
          <a:xfrm>
            <a:off x="4461572" y="4161981"/>
            <a:ext cx="186628" cy="171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1</a:t>
            </a:r>
          </a:p>
        </p:txBody>
      </p:sp>
      <p:sp>
        <p:nvSpPr>
          <p:cNvPr id="92" name="Rectangle 91"/>
          <p:cNvSpPr/>
          <p:nvPr/>
        </p:nvSpPr>
        <p:spPr>
          <a:xfrm>
            <a:off x="5423819" y="4161981"/>
            <a:ext cx="186628" cy="17189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93" name="Rectangle 92"/>
          <p:cNvSpPr/>
          <p:nvPr/>
        </p:nvSpPr>
        <p:spPr>
          <a:xfrm>
            <a:off x="5680772" y="4161981"/>
            <a:ext cx="186628" cy="171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1</a:t>
            </a:r>
          </a:p>
        </p:txBody>
      </p:sp>
      <p:sp>
        <p:nvSpPr>
          <p:cNvPr id="94" name="Rectangle 93"/>
          <p:cNvSpPr/>
          <p:nvPr/>
        </p:nvSpPr>
        <p:spPr>
          <a:xfrm>
            <a:off x="4204619" y="4609656"/>
            <a:ext cx="186628" cy="17189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95" name="Rectangle 94"/>
          <p:cNvSpPr/>
          <p:nvPr/>
        </p:nvSpPr>
        <p:spPr>
          <a:xfrm>
            <a:off x="4461572" y="4609656"/>
            <a:ext cx="186628" cy="171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3</a:t>
            </a:r>
          </a:p>
        </p:txBody>
      </p:sp>
      <p:sp>
        <p:nvSpPr>
          <p:cNvPr id="96" name="Rectangle 95"/>
          <p:cNvSpPr/>
          <p:nvPr/>
        </p:nvSpPr>
        <p:spPr>
          <a:xfrm>
            <a:off x="5423819" y="4609656"/>
            <a:ext cx="186628" cy="17189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97" name="Rectangle 96"/>
          <p:cNvSpPr/>
          <p:nvPr/>
        </p:nvSpPr>
        <p:spPr>
          <a:xfrm>
            <a:off x="5680772" y="4609656"/>
            <a:ext cx="186628" cy="171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0</a:t>
            </a:r>
          </a:p>
        </p:txBody>
      </p:sp>
      <p:sp>
        <p:nvSpPr>
          <p:cNvPr id="98" name="Round Same Side Corner Rectangle 97"/>
          <p:cNvSpPr/>
          <p:nvPr/>
        </p:nvSpPr>
        <p:spPr>
          <a:xfrm>
            <a:off x="6324600" y="1314892"/>
            <a:ext cx="2438400" cy="457200"/>
          </a:xfrm>
          <a:prstGeom prst="round2Same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ea typeface="Segoe UI" panose="020B0502040204020203" pitchFamily="34" charset="0"/>
                <a:cs typeface="Segoe UI" panose="020B0502040204020203" pitchFamily="34" charset="0"/>
              </a:rPr>
              <a:t>Administer</a:t>
            </a:r>
          </a:p>
        </p:txBody>
      </p:sp>
      <p:sp>
        <p:nvSpPr>
          <p:cNvPr id="99" name="Rectangle 98"/>
          <p:cNvSpPr/>
          <p:nvPr/>
        </p:nvSpPr>
        <p:spPr>
          <a:xfrm>
            <a:off x="6324600" y="1772092"/>
            <a:ext cx="2438400" cy="16543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On initial visit</a:t>
            </a:r>
          </a:p>
          <a:p>
            <a:pPr algn="ctr">
              <a:spcBef>
                <a:spcPts val="2400"/>
              </a:spcBef>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Prior to opioid  therapy</a:t>
            </a:r>
          </a:p>
        </p:txBody>
      </p:sp>
      <p:sp>
        <p:nvSpPr>
          <p:cNvPr id="100" name="Round Same Side Corner Rectangle 99"/>
          <p:cNvSpPr/>
          <p:nvPr/>
        </p:nvSpPr>
        <p:spPr>
          <a:xfrm>
            <a:off x="6324600" y="3569438"/>
            <a:ext cx="2438400" cy="457200"/>
          </a:xfrm>
          <a:prstGeom prst="round2Same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ea typeface="Segoe UI" panose="020B0502040204020203" pitchFamily="34" charset="0"/>
                <a:cs typeface="Segoe UI" panose="020B0502040204020203" pitchFamily="34" charset="0"/>
              </a:rPr>
              <a:t>Scoring </a:t>
            </a:r>
            <a:r>
              <a:rPr lang="en-US" i="1" dirty="0">
                <a:latin typeface="Segoe UI" panose="020B0502040204020203" pitchFamily="34" charset="0"/>
                <a:ea typeface="Segoe UI" panose="020B0502040204020203" pitchFamily="34" charset="0"/>
                <a:cs typeface="Segoe UI" panose="020B0502040204020203" pitchFamily="34" charset="0"/>
              </a:rPr>
              <a:t>(risk)</a:t>
            </a:r>
          </a:p>
        </p:txBody>
      </p:sp>
      <p:sp>
        <p:nvSpPr>
          <p:cNvPr id="101" name="Rectangle 100"/>
          <p:cNvSpPr/>
          <p:nvPr/>
        </p:nvSpPr>
        <p:spPr>
          <a:xfrm>
            <a:off x="6324600" y="4026637"/>
            <a:ext cx="2438400" cy="20654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2400"/>
              </a:spcBef>
            </a:pPr>
            <a:r>
              <a:rPr lang="en-US" sz="2000" b="1" dirty="0">
                <a:solidFill>
                  <a:schemeClr val="tx1"/>
                </a:solidFill>
                <a:latin typeface="Segoe UI" panose="020B0502040204020203" pitchFamily="34" charset="0"/>
                <a:ea typeface="Segoe UI" panose="020B0502040204020203" pitchFamily="34" charset="0"/>
                <a:cs typeface="Segoe UI" panose="020B0502040204020203" pitchFamily="34" charset="0"/>
              </a:rPr>
              <a:t>0-3: </a:t>
            </a: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low</a:t>
            </a:r>
          </a:p>
          <a:p>
            <a:pPr marL="0" lvl="1" algn="ctr">
              <a:spcBef>
                <a:spcPts val="2400"/>
              </a:spcBef>
            </a:pPr>
            <a:r>
              <a:rPr lang="en-US" sz="2000" b="1" dirty="0">
                <a:solidFill>
                  <a:schemeClr val="tx1"/>
                </a:solidFill>
                <a:latin typeface="Segoe UI" panose="020B0502040204020203" pitchFamily="34" charset="0"/>
                <a:ea typeface="Segoe UI" panose="020B0502040204020203" pitchFamily="34" charset="0"/>
                <a:cs typeface="Segoe UI" panose="020B0502040204020203" pitchFamily="34" charset="0"/>
              </a:rPr>
              <a:t>4-7: </a:t>
            </a: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moderate </a:t>
            </a:r>
          </a:p>
          <a:p>
            <a:pPr marL="0" lvl="1" algn="ctr">
              <a:spcBef>
                <a:spcPts val="2400"/>
              </a:spcBef>
            </a:pPr>
            <a:r>
              <a:rPr lang="en-US" sz="2000" b="1" dirty="0">
                <a:solidFill>
                  <a:schemeClr val="tx1"/>
                </a:solidFill>
                <a:latin typeface="Segoe UI" panose="020B0502040204020203" pitchFamily="34" charset="0"/>
                <a:ea typeface="Segoe UI" panose="020B0502040204020203" pitchFamily="34" charset="0"/>
                <a:cs typeface="Segoe UI" panose="020B0502040204020203" pitchFamily="34" charset="0"/>
              </a:rPr>
              <a:t>≥8: </a:t>
            </a: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high</a:t>
            </a:r>
          </a:p>
        </p:txBody>
      </p:sp>
      <p:cxnSp>
        <p:nvCxnSpPr>
          <p:cNvPr id="102" name="Straight Connector 101"/>
          <p:cNvCxnSpPr/>
          <p:nvPr/>
        </p:nvCxnSpPr>
        <p:spPr>
          <a:xfrm>
            <a:off x="6629400" y="4724400"/>
            <a:ext cx="182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629400" y="5378210"/>
            <a:ext cx="182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629400" y="2455086"/>
            <a:ext cx="182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Footer Placeholder 5"/>
          <p:cNvSpPr>
            <a:spLocks noGrp="1"/>
          </p:cNvSpPr>
          <p:nvPr/>
        </p:nvSpPr>
        <p:spPr>
          <a:xfrm>
            <a:off x="228600" y="6222711"/>
            <a:ext cx="777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2">
                    <a:lumMod val="50000"/>
                  </a:schemeClr>
                </a:solidFill>
                <a:latin typeface="Segoe UI" pitchFamily="34" charset="0"/>
                <a:ea typeface="Segoe UI" pitchFamily="34" charset="0"/>
                <a:cs typeface="Segoe UI" pitchFamily="34" charset="0"/>
              </a:rPr>
              <a:t>Webster LR, Webster RM. </a:t>
            </a:r>
            <a:r>
              <a:rPr lang="en-US" sz="800" i="1" dirty="0">
                <a:solidFill>
                  <a:schemeClr val="bg2">
                    <a:lumMod val="50000"/>
                  </a:schemeClr>
                </a:solidFill>
                <a:latin typeface="Segoe UI" pitchFamily="34" charset="0"/>
                <a:ea typeface="Segoe UI" pitchFamily="34" charset="0"/>
                <a:cs typeface="Segoe UI" pitchFamily="34" charset="0"/>
              </a:rPr>
              <a:t>Pain Med. </a:t>
            </a:r>
            <a:r>
              <a:rPr lang="en-US" sz="800" dirty="0">
                <a:solidFill>
                  <a:schemeClr val="bg2">
                    <a:lumMod val="50000"/>
                  </a:schemeClr>
                </a:solidFill>
                <a:latin typeface="Segoe UI" pitchFamily="34" charset="0"/>
                <a:ea typeface="Segoe UI" pitchFamily="34" charset="0"/>
                <a:cs typeface="Segoe UI" pitchFamily="34" charset="0"/>
              </a:rPr>
              <a:t>2005;6:432-42.</a:t>
            </a:r>
          </a:p>
        </p:txBody>
      </p:sp>
      <p:sp>
        <p:nvSpPr>
          <p:cNvPr id="3" name="TextBox 2"/>
          <p:cNvSpPr txBox="1"/>
          <p:nvPr/>
        </p:nvSpPr>
        <p:spPr>
          <a:xfrm>
            <a:off x="2590800" y="5955366"/>
            <a:ext cx="1508436" cy="325582"/>
          </a:xfrm>
          <a:prstGeom prst="rect">
            <a:avLst/>
          </a:prstGeom>
          <a:noFill/>
        </p:spPr>
        <p:txBody>
          <a:bodyPr wrap="square" rtlCol="0">
            <a:noAutofit/>
          </a:bodyPr>
          <a:lstStyle/>
          <a:p>
            <a:r>
              <a:rPr lang="en-US" sz="1400" b="1" dirty="0">
                <a:latin typeface="Segoe UI" pitchFamily="34" charset="0"/>
                <a:ea typeface="Segoe UI" pitchFamily="34" charset="0"/>
                <a:cs typeface="Segoe UI" pitchFamily="34" charset="0"/>
              </a:rPr>
              <a:t>Scoring Totals: </a:t>
            </a:r>
          </a:p>
        </p:txBody>
      </p:sp>
    </p:spTree>
    <p:extLst>
      <p:ext uri="{BB962C8B-B14F-4D97-AF65-F5344CB8AC3E}">
        <p14:creationId xmlns:p14="http://schemas.microsoft.com/office/powerpoint/2010/main" val="109718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Screener &amp; Opioid Assessment for Patients with Pain (SOAPP)</a:t>
            </a:r>
            <a:r>
              <a:rPr lang="en-US" altLang="en-US" b="1" baseline="30000" dirty="0">
                <a:latin typeface="Segoe UI" pitchFamily="34" charset="0"/>
              </a:rPr>
              <a:t>®</a:t>
            </a:r>
            <a:endParaRPr lang="en-US" dirty="0"/>
          </a:p>
        </p:txBody>
      </p:sp>
      <p:sp>
        <p:nvSpPr>
          <p:cNvPr id="4" name="Slide Number Placeholder 3"/>
          <p:cNvSpPr>
            <a:spLocks noGrp="1"/>
          </p:cNvSpPr>
          <p:nvPr>
            <p:ph type="sldNum" sz="quarter" idx="12"/>
          </p:nvPr>
        </p:nvSpPr>
        <p:spPr/>
        <p:txBody>
          <a:bodyPr/>
          <a:lstStyle/>
          <a:p>
            <a:fld id="{AC93B9EA-9F07-41CA-8155-9C9A9F70FA14}" type="slidenum">
              <a:rPr lang="en-US" smtClean="0"/>
              <a:pPr/>
              <a:t>29</a:t>
            </a:fld>
            <a:r>
              <a:rPr lang="en-US" dirty="0"/>
              <a:t>   |   © CO*RE 2015 </a:t>
            </a:r>
          </a:p>
        </p:txBody>
      </p:sp>
      <p:sp>
        <p:nvSpPr>
          <p:cNvPr id="11" name="TextBox 10"/>
          <p:cNvSpPr txBox="1"/>
          <p:nvPr/>
        </p:nvSpPr>
        <p:spPr>
          <a:xfrm>
            <a:off x="457200" y="1447800"/>
            <a:ext cx="8610600" cy="700314"/>
          </a:xfrm>
          <a:prstGeom prst="rect">
            <a:avLst/>
          </a:prstGeom>
          <a:noFill/>
        </p:spPr>
        <p:txBody>
          <a:bodyPr wrap="square" rtlCol="0">
            <a:noAutofit/>
          </a:bodyPr>
          <a:lstStyle/>
          <a:p>
            <a:pPr lvl="0"/>
            <a:r>
              <a:rPr lang="en-US" sz="2400" b="1" i="1" dirty="0">
                <a:solidFill>
                  <a:schemeClr val="accent2"/>
                </a:solidFill>
                <a:latin typeface="Segoe UI" pitchFamily="34" charset="0"/>
                <a:ea typeface="Segoe UI" pitchFamily="34" charset="0"/>
                <a:cs typeface="Segoe UI" pitchFamily="34" charset="0"/>
              </a:rPr>
              <a:t>Identifies patients as at high, moderate, or low risk for misuse of opioids prescribed for chronic pain</a:t>
            </a:r>
          </a:p>
        </p:txBody>
      </p:sp>
      <p:sp>
        <p:nvSpPr>
          <p:cNvPr id="12" name="Rounded Rectangle 11"/>
          <p:cNvSpPr/>
          <p:nvPr/>
        </p:nvSpPr>
        <p:spPr>
          <a:xfrm>
            <a:off x="533399" y="2361292"/>
            <a:ext cx="8077202" cy="6135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b="1" dirty="0">
                <a:latin typeface="Segoe UI" pitchFamily="34" charset="0"/>
                <a:ea typeface="Segoe UI" pitchFamily="34" charset="0"/>
                <a:cs typeface="Segoe UI" pitchFamily="34" charset="0"/>
              </a:rPr>
              <a:t>How is </a:t>
            </a:r>
            <a:r>
              <a:rPr lang="en-US" sz="2400" b="1" dirty="0">
                <a:solidFill>
                  <a:schemeClr val="bg1"/>
                </a:solidFill>
                <a:latin typeface="Segoe UI" pitchFamily="34" charset="0"/>
                <a:ea typeface="Segoe UI" pitchFamily="34" charset="0"/>
                <a:cs typeface="Segoe UI" pitchFamily="34" charset="0"/>
              </a:rPr>
              <a:t>SOAPP</a:t>
            </a:r>
            <a:r>
              <a:rPr lang="en-US" altLang="en-US" sz="2400" b="1" baseline="30000" dirty="0">
                <a:solidFill>
                  <a:schemeClr val="bg1"/>
                </a:solidFill>
                <a:latin typeface="Segoe UI" pitchFamily="34" charset="0"/>
                <a:ea typeface="Segoe UI" pitchFamily="34" charset="0"/>
                <a:cs typeface="Segoe UI" pitchFamily="34" charset="0"/>
              </a:rPr>
              <a:t>®</a:t>
            </a:r>
            <a:r>
              <a:rPr lang="en-US" sz="2400" b="1" dirty="0">
                <a:latin typeface="Segoe UI" pitchFamily="34" charset="0"/>
                <a:ea typeface="Segoe UI" pitchFamily="34" charset="0"/>
                <a:cs typeface="Segoe UI" pitchFamily="34" charset="0"/>
              </a:rPr>
              <a:t> administered?</a:t>
            </a:r>
          </a:p>
        </p:txBody>
      </p:sp>
      <p:sp>
        <p:nvSpPr>
          <p:cNvPr id="13" name="Rounded Rectangle 12"/>
          <p:cNvSpPr/>
          <p:nvPr/>
        </p:nvSpPr>
        <p:spPr>
          <a:xfrm>
            <a:off x="533400" y="3099223"/>
            <a:ext cx="2585164" cy="2780877"/>
          </a:xfrm>
          <a:prstGeom prst="roundRect">
            <a:avLst>
              <a:gd name="adj" fmla="val 598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nSpc>
                <a:spcPts val="2500"/>
              </a:lnSpc>
            </a:pPr>
            <a:r>
              <a:rPr lang="en-US" sz="2200" dirty="0">
                <a:solidFill>
                  <a:schemeClr val="tx1"/>
                </a:solidFill>
                <a:latin typeface="Segoe UI" panose="020B0502040204020203" pitchFamily="34" charset="0"/>
                <a:ea typeface="Segoe UI" panose="020B0502040204020203" pitchFamily="34" charset="0"/>
                <a:cs typeface="Segoe UI" panose="020B0502040204020203" pitchFamily="34" charset="0"/>
              </a:rPr>
              <a:t>Usually self-administered in waiting room, exam room, or prior to an </a:t>
            </a:r>
            <a:br>
              <a:rPr lang="en-US" sz="220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2200" dirty="0">
                <a:solidFill>
                  <a:schemeClr val="tx1"/>
                </a:solidFill>
                <a:latin typeface="Segoe UI" panose="020B0502040204020203" pitchFamily="34" charset="0"/>
                <a:ea typeface="Segoe UI" panose="020B0502040204020203" pitchFamily="34" charset="0"/>
                <a:cs typeface="Segoe UI" panose="020B0502040204020203" pitchFamily="34" charset="0"/>
              </a:rPr>
              <a:t>office visit</a:t>
            </a:r>
          </a:p>
        </p:txBody>
      </p:sp>
      <p:sp>
        <p:nvSpPr>
          <p:cNvPr id="14" name="Rounded Rectangle 13"/>
          <p:cNvSpPr/>
          <p:nvPr/>
        </p:nvSpPr>
        <p:spPr>
          <a:xfrm>
            <a:off x="3279418" y="3099223"/>
            <a:ext cx="2585163" cy="2780877"/>
          </a:xfrm>
          <a:prstGeom prst="roundRect">
            <a:avLst>
              <a:gd name="adj" fmla="val 598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marL="0" lvl="1">
              <a:lnSpc>
                <a:spcPts val="2500"/>
              </a:lnSpc>
            </a:pPr>
            <a:r>
              <a:rPr lang="en-US" sz="2200" dirty="0">
                <a:solidFill>
                  <a:schemeClr val="tx1"/>
                </a:solidFill>
                <a:latin typeface="Segoe UI" panose="020B0502040204020203" pitchFamily="34" charset="0"/>
                <a:ea typeface="Segoe UI" panose="020B0502040204020203" pitchFamily="34" charset="0"/>
                <a:cs typeface="Segoe UI" panose="020B0502040204020203" pitchFamily="34" charset="0"/>
              </a:rPr>
              <a:t>May be completed as part of an interview w/ a nurse, physician, or psychologist </a:t>
            </a:r>
          </a:p>
        </p:txBody>
      </p:sp>
      <p:sp>
        <p:nvSpPr>
          <p:cNvPr id="15" name="Rounded Rectangle 14"/>
          <p:cNvSpPr/>
          <p:nvPr/>
        </p:nvSpPr>
        <p:spPr>
          <a:xfrm>
            <a:off x="6025436" y="3098252"/>
            <a:ext cx="2585165" cy="2780877"/>
          </a:xfrm>
          <a:prstGeom prst="roundRect">
            <a:avLst>
              <a:gd name="adj" fmla="val 561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marL="0" lvl="1">
              <a:lnSpc>
                <a:spcPts val="2500"/>
              </a:lnSpc>
            </a:pPr>
            <a:r>
              <a:rPr lang="en-US" sz="2200" dirty="0">
                <a:solidFill>
                  <a:schemeClr val="tx1"/>
                </a:solidFill>
                <a:latin typeface="Segoe UI" panose="020B0502040204020203" pitchFamily="34" charset="0"/>
                <a:ea typeface="Segoe UI" panose="020B0502040204020203" pitchFamily="34" charset="0"/>
                <a:cs typeface="Segoe UI" panose="020B0502040204020203" pitchFamily="34" charset="0"/>
              </a:rPr>
              <a:t>Prescribers should have a completed &amp; scored SOAPP</a:t>
            </a:r>
            <a:r>
              <a:rPr lang="en-US" altLang="en-US" sz="2200" baseline="30000" dirty="0">
                <a:solidFill>
                  <a:schemeClr val="tx1"/>
                </a:solidFill>
                <a:latin typeface="Segoe UI" pitchFamily="34" charset="0"/>
                <a:ea typeface="Segoe UI" pitchFamily="34" charset="0"/>
                <a:cs typeface="Segoe UI" pitchFamily="34" charset="0"/>
              </a:rPr>
              <a:t>®</a:t>
            </a:r>
            <a:r>
              <a:rPr lang="en-US" sz="2200" dirty="0">
                <a:solidFill>
                  <a:schemeClr val="tx1"/>
                </a:solidFill>
                <a:latin typeface="Segoe UI" panose="020B0502040204020203" pitchFamily="34" charset="0"/>
                <a:ea typeface="Segoe UI" panose="020B0502040204020203" pitchFamily="34" charset="0"/>
                <a:cs typeface="Segoe UI" panose="020B0502040204020203" pitchFamily="34" charset="0"/>
              </a:rPr>
              <a:t> while making opioid treatment decisions</a:t>
            </a:r>
          </a:p>
        </p:txBody>
      </p:sp>
      <p:sp>
        <p:nvSpPr>
          <p:cNvPr id="9" name="Footer Placeholder 7"/>
          <p:cNvSpPr>
            <a:spLocks noGrp="1"/>
          </p:cNvSpPr>
          <p:nvPr/>
        </p:nvSpPr>
        <p:spPr>
          <a:xfrm>
            <a:off x="228600" y="6142749"/>
            <a:ext cx="7010400" cy="41045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i="1" dirty="0">
                <a:solidFill>
                  <a:schemeClr val="bg2">
                    <a:lumMod val="50000"/>
                  </a:schemeClr>
                </a:solidFill>
                <a:latin typeface="Segoe UI" pitchFamily="34" charset="0"/>
                <a:ea typeface="Segoe UI" pitchFamily="34" charset="0"/>
                <a:cs typeface="Segoe UI" pitchFamily="34" charset="0"/>
              </a:rPr>
              <a:t>SOAPP® Monitoring Recommendations</a:t>
            </a:r>
            <a:r>
              <a:rPr lang="en-US" sz="800" dirty="0">
                <a:solidFill>
                  <a:schemeClr val="bg2">
                    <a:lumMod val="50000"/>
                  </a:schemeClr>
                </a:solidFill>
                <a:latin typeface="Segoe UI" pitchFamily="34" charset="0"/>
                <a:ea typeface="Segoe UI" pitchFamily="34" charset="0"/>
                <a:cs typeface="Segoe UI" pitchFamily="34" charset="0"/>
              </a:rPr>
              <a:t>. </a:t>
            </a:r>
            <a:r>
              <a:rPr lang="en-US" sz="800" dirty="0">
                <a:solidFill>
                  <a:schemeClr val="bg2">
                    <a:lumMod val="50000"/>
                  </a:schemeClr>
                </a:solidFill>
                <a:latin typeface="Segoe UI" pitchFamily="34" charset="0"/>
                <a:ea typeface="Segoe UI" pitchFamily="34" charset="0"/>
                <a:cs typeface="Segoe UI" pitchFamily="34" charset="0"/>
                <a:hlinkClick r:id="rId3"/>
              </a:rPr>
              <a:t>https://painedu.org/soapp/SOAPP_Monitoring_Recommendations.pdf</a:t>
            </a:r>
            <a:r>
              <a:rPr lang="en-US" sz="800" dirty="0">
                <a:solidFill>
                  <a:schemeClr val="bg2">
                    <a:lumMod val="50000"/>
                  </a:schemeClr>
                </a:solidFill>
                <a:latin typeface="Segoe UI" pitchFamily="34" charset="0"/>
                <a:ea typeface="Segoe UI" pitchFamily="34" charset="0"/>
                <a:cs typeface="Segoe UI" pitchFamily="34" charset="0"/>
              </a:rPr>
              <a:t>   </a:t>
            </a:r>
            <a:br>
              <a:rPr lang="en-US" sz="800" dirty="0">
                <a:solidFill>
                  <a:schemeClr val="bg2">
                    <a:lumMod val="50000"/>
                  </a:schemeClr>
                </a:solidFill>
                <a:latin typeface="Segoe UI" pitchFamily="34" charset="0"/>
                <a:ea typeface="Segoe UI" pitchFamily="34" charset="0"/>
                <a:cs typeface="Segoe UI" pitchFamily="34" charset="0"/>
              </a:rPr>
            </a:br>
            <a:r>
              <a:rPr lang="en-US" sz="800" i="1" dirty="0">
                <a:solidFill>
                  <a:schemeClr val="bg2">
                    <a:lumMod val="50000"/>
                  </a:schemeClr>
                </a:solidFill>
                <a:latin typeface="Segoe UI" pitchFamily="34" charset="0"/>
                <a:ea typeface="Segoe UI" pitchFamily="34" charset="0"/>
                <a:cs typeface="Segoe UI" pitchFamily="34" charset="0"/>
              </a:rPr>
              <a:t>The SOAPP</a:t>
            </a:r>
            <a:r>
              <a:rPr lang="en-US" sz="800" i="1" baseline="30000" dirty="0">
                <a:solidFill>
                  <a:schemeClr val="bg2">
                    <a:lumMod val="50000"/>
                  </a:schemeClr>
                </a:solidFill>
                <a:latin typeface="Segoe UI" pitchFamily="34" charset="0"/>
                <a:ea typeface="Segoe UI" pitchFamily="34" charset="0"/>
                <a:cs typeface="Segoe UI" pitchFamily="34" charset="0"/>
              </a:rPr>
              <a:t>®</a:t>
            </a:r>
            <a:r>
              <a:rPr lang="en-US" sz="800" i="1" dirty="0">
                <a:solidFill>
                  <a:schemeClr val="bg2">
                    <a:lumMod val="50000"/>
                  </a:schemeClr>
                </a:solidFill>
                <a:latin typeface="Segoe UI" pitchFamily="34" charset="0"/>
                <a:ea typeface="Segoe UI" pitchFamily="34" charset="0"/>
                <a:cs typeface="Segoe UI" pitchFamily="34" charset="0"/>
              </a:rPr>
              <a:t> Version 1.0 Tutorial</a:t>
            </a:r>
            <a:r>
              <a:rPr lang="en-US" sz="800" dirty="0">
                <a:solidFill>
                  <a:schemeClr val="bg2">
                    <a:lumMod val="50000"/>
                  </a:schemeClr>
                </a:solidFill>
                <a:latin typeface="Segoe UI" pitchFamily="34" charset="0"/>
                <a:ea typeface="Segoe UI" pitchFamily="34" charset="0"/>
                <a:cs typeface="Segoe UI" pitchFamily="34" charset="0"/>
              </a:rPr>
              <a:t>. </a:t>
            </a:r>
            <a:r>
              <a:rPr lang="en-US" sz="800" dirty="0">
                <a:solidFill>
                  <a:schemeClr val="bg2">
                    <a:lumMod val="50000"/>
                  </a:schemeClr>
                </a:solidFill>
                <a:latin typeface="Segoe UI" pitchFamily="34" charset="0"/>
                <a:ea typeface="Segoe UI" pitchFamily="34" charset="0"/>
                <a:cs typeface="Segoe UI" pitchFamily="34" charset="0"/>
                <a:hlinkClick r:id="rId4"/>
              </a:rPr>
              <a:t>https://painedu.org/soapp-tutorial_01.asp</a:t>
            </a:r>
            <a:r>
              <a:rPr lang="en-US" sz="800" dirty="0">
                <a:solidFill>
                  <a:schemeClr val="bg2">
                    <a:lumMod val="50000"/>
                  </a:schemeClr>
                </a:solidFill>
                <a:latin typeface="Segoe UI" pitchFamily="34" charset="0"/>
                <a:ea typeface="Segoe UI" pitchFamily="34" charset="0"/>
                <a:cs typeface="Segoe UI" pitchFamily="34" charset="0"/>
              </a:rPr>
              <a:t> </a:t>
            </a:r>
          </a:p>
        </p:txBody>
      </p:sp>
    </p:spTree>
    <p:extLst>
      <p:ext uri="{BB962C8B-B14F-4D97-AF65-F5344CB8AC3E}">
        <p14:creationId xmlns:p14="http://schemas.microsoft.com/office/powerpoint/2010/main" val="272689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16200000">
            <a:off x="1958752" y="-1044356"/>
            <a:ext cx="5226495" cy="9144001"/>
          </a:xfrm>
          <a:prstGeom prst="round2SameRect">
            <a:avLst>
              <a:gd name="adj1" fmla="val 8899"/>
              <a:gd name="adj2" fmla="val 0"/>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91440" tIns="182880" rIns="91440" bIns="274320" rtlCol="0" anchor="ctr"/>
          <a:lstStyle/>
          <a:p>
            <a:pPr>
              <a:lnSpc>
                <a:spcPct val="110000"/>
              </a:lnSpc>
              <a:spcBef>
                <a:spcPts val="1200"/>
              </a:spcBef>
            </a:pPr>
            <a:r>
              <a:rPr lang="en-US" sz="1600" dirty="0">
                <a:solidFill>
                  <a:schemeClr val="tx1"/>
                </a:solidFill>
                <a:latin typeface="+mj-lt"/>
                <a:cs typeface="Segoe UI" panose="020B0502040204020203" pitchFamily="34" charset="0"/>
              </a:rPr>
              <a:t>Acknowledgement: Presented by the Louisiana State Medical Society, a cooperating </a:t>
            </a:r>
            <a:r>
              <a:rPr lang="en-US" sz="1600" dirty="0" smtClean="0">
                <a:solidFill>
                  <a:schemeClr val="tx1"/>
                </a:solidFill>
                <a:latin typeface="+mj-lt"/>
                <a:cs typeface="Segoe UI" panose="020B0502040204020203" pitchFamily="34" charset="0"/>
              </a:rPr>
              <a:t>member of </a:t>
            </a:r>
            <a:r>
              <a:rPr lang="en-US" sz="1600" dirty="0">
                <a:solidFill>
                  <a:schemeClr val="tx1"/>
                </a:solidFill>
                <a:latin typeface="+mj-lt"/>
                <a:cs typeface="Segoe UI" panose="020B0502040204020203" pitchFamily="34" charset="0"/>
              </a:rPr>
              <a:t>the </a:t>
            </a:r>
            <a:r>
              <a:rPr lang="en-US" sz="1600" dirty="0" smtClean="0">
                <a:solidFill>
                  <a:schemeClr val="tx1"/>
                </a:solidFill>
                <a:latin typeface="+mj-lt"/>
                <a:cs typeface="Segoe UI" panose="020B0502040204020203" pitchFamily="34" charset="0"/>
              </a:rPr>
              <a:t>Collaborative on REMS Education </a:t>
            </a:r>
            <a:r>
              <a:rPr lang="en-US" sz="1600" dirty="0">
                <a:solidFill>
                  <a:schemeClr val="tx1"/>
                </a:solidFill>
                <a:latin typeface="+mj-lt"/>
                <a:cs typeface="Segoe UI" panose="020B0502040204020203" pitchFamily="34" charset="0"/>
              </a:rPr>
              <a:t>(CO*RE) interdisciplinary organizations working together to improve pain management and prevent adverse </a:t>
            </a:r>
            <a:r>
              <a:rPr lang="en-US" sz="1600" dirty="0" smtClean="0">
                <a:solidFill>
                  <a:schemeClr val="tx1"/>
                </a:solidFill>
                <a:latin typeface="+mj-lt"/>
                <a:cs typeface="Segoe UI" panose="020B0502040204020203" pitchFamily="34" charset="0"/>
              </a:rPr>
              <a:t>outcomes.  RPC </a:t>
            </a:r>
            <a:r>
              <a:rPr lang="en-US" sz="1600" dirty="0">
                <a:solidFill>
                  <a:schemeClr val="tx1"/>
                </a:solidFill>
                <a:latin typeface="+mj-lt"/>
                <a:cs typeface="Segoe UI" panose="020B0502040204020203" pitchFamily="34" charset="0"/>
              </a:rPr>
              <a:t>Commercial Support Disclosure Statement: This educational activity is supported by an independent educational grant from </a:t>
            </a:r>
            <a:r>
              <a:rPr lang="en-US" sz="1600" dirty="0" smtClean="0">
                <a:solidFill>
                  <a:schemeClr val="tx1"/>
                </a:solidFill>
                <a:latin typeface="+mj-lt"/>
                <a:cs typeface="Segoe UI" panose="020B0502040204020203" pitchFamily="34" charset="0"/>
              </a:rPr>
              <a:t>the R/LA </a:t>
            </a:r>
            <a:r>
              <a:rPr lang="en-US" sz="1600" dirty="0">
                <a:solidFill>
                  <a:schemeClr val="tx1"/>
                </a:solidFill>
                <a:latin typeface="+mj-lt"/>
                <a:cs typeface="Segoe UI" panose="020B0502040204020203" pitchFamily="34" charset="0"/>
              </a:rPr>
              <a:t>Opioid Analgesic REMS Program Companies.</a:t>
            </a:r>
          </a:p>
          <a:p>
            <a:pPr>
              <a:lnSpc>
                <a:spcPct val="110000"/>
              </a:lnSpc>
              <a:spcBef>
                <a:spcPts val="1200"/>
              </a:spcBef>
            </a:pPr>
            <a:r>
              <a:rPr lang="en-US" sz="1600" dirty="0">
                <a:solidFill>
                  <a:schemeClr val="tx1"/>
                </a:solidFill>
                <a:latin typeface="+mj-lt"/>
                <a:cs typeface="Segoe UI" panose="020B0502040204020203" pitchFamily="34" charset="0"/>
              </a:rPr>
              <a:t>Please see http://ce.er-la-opioidrems.com/lwwgCEUI/rems/pdf/List_of_RPC_Companies.pdf for a listing of the </a:t>
            </a:r>
            <a:r>
              <a:rPr lang="en-US" sz="1600" dirty="0" smtClean="0">
                <a:solidFill>
                  <a:schemeClr val="tx1"/>
                </a:solidFill>
                <a:latin typeface="+mj-lt"/>
                <a:cs typeface="Segoe UI" panose="020B0502040204020203" pitchFamily="34" charset="0"/>
              </a:rPr>
              <a:t>member companies</a:t>
            </a:r>
            <a:r>
              <a:rPr lang="en-US" sz="1600" dirty="0">
                <a:solidFill>
                  <a:schemeClr val="tx1"/>
                </a:solidFill>
                <a:latin typeface="+mj-lt"/>
                <a:cs typeface="Segoe UI" panose="020B0502040204020203" pitchFamily="34" charset="0"/>
              </a:rPr>
              <a:t>. This activity is intended to be fully compliant with the ER/LA Opioid </a:t>
            </a:r>
            <a:r>
              <a:rPr lang="en-US" sz="1600" dirty="0" smtClean="0">
                <a:solidFill>
                  <a:schemeClr val="tx1"/>
                </a:solidFill>
                <a:latin typeface="+mj-lt"/>
                <a:cs typeface="Segoe UI" panose="020B0502040204020203" pitchFamily="34" charset="0"/>
              </a:rPr>
              <a:t>Analgesic.  REMS </a:t>
            </a:r>
            <a:r>
              <a:rPr lang="en-US" sz="1600" dirty="0">
                <a:solidFill>
                  <a:schemeClr val="tx1"/>
                </a:solidFill>
                <a:latin typeface="+mj-lt"/>
                <a:cs typeface="Segoe UI" panose="020B0502040204020203" pitchFamily="34" charset="0"/>
              </a:rPr>
              <a:t>education requirements issued by the US Food &amp; Drug Administration.</a:t>
            </a:r>
          </a:p>
          <a:p>
            <a:pPr>
              <a:lnSpc>
                <a:spcPct val="110000"/>
              </a:lnSpc>
              <a:spcBef>
                <a:spcPts val="1200"/>
              </a:spcBef>
            </a:pPr>
            <a:r>
              <a:rPr lang="en-US" sz="1600" dirty="0">
                <a:solidFill>
                  <a:schemeClr val="tx1"/>
                </a:solidFill>
                <a:latin typeface="+mj-lt"/>
                <a:cs typeface="Segoe UI" panose="020B0502040204020203" pitchFamily="34" charset="0"/>
              </a:rPr>
              <a:t>*This activity has been planned and implemented in accordance with requirements and policies of the Accreditation Council for</a:t>
            </a:r>
          </a:p>
          <a:p>
            <a:pPr>
              <a:lnSpc>
                <a:spcPct val="110000"/>
              </a:lnSpc>
              <a:spcBef>
                <a:spcPts val="1200"/>
              </a:spcBef>
            </a:pPr>
            <a:r>
              <a:rPr lang="en-US" sz="1600" dirty="0">
                <a:solidFill>
                  <a:schemeClr val="tx1"/>
                </a:solidFill>
                <a:latin typeface="+mj-lt"/>
                <a:cs typeface="Segoe UI" panose="020B0502040204020203" pitchFamily="34" charset="0"/>
              </a:rPr>
              <a:t>Continuing Medical Education (ACCME) and the American Nurses Credentialing Center (ANCC) through the joint </a:t>
            </a:r>
            <a:r>
              <a:rPr lang="en-US" sz="1600" dirty="0" err="1">
                <a:solidFill>
                  <a:schemeClr val="tx1"/>
                </a:solidFill>
                <a:latin typeface="+mj-lt"/>
                <a:cs typeface="Segoe UI" panose="020B0502040204020203" pitchFamily="34" charset="0"/>
              </a:rPr>
              <a:t>providership</a:t>
            </a:r>
            <a:r>
              <a:rPr lang="en-US" sz="1600" dirty="0">
                <a:solidFill>
                  <a:schemeClr val="tx1"/>
                </a:solidFill>
                <a:latin typeface="+mj-lt"/>
                <a:cs typeface="Segoe UI" panose="020B0502040204020203" pitchFamily="34" charset="0"/>
              </a:rPr>
              <a:t> </a:t>
            </a:r>
            <a:r>
              <a:rPr lang="en-US" sz="1600" dirty="0" smtClean="0">
                <a:solidFill>
                  <a:schemeClr val="tx1"/>
                </a:solidFill>
                <a:latin typeface="+mj-lt"/>
                <a:cs typeface="Segoe UI" panose="020B0502040204020203" pitchFamily="34" charset="0"/>
              </a:rPr>
              <a:t>of LAMMICO </a:t>
            </a:r>
            <a:r>
              <a:rPr lang="en-US" sz="1600" dirty="0">
                <a:solidFill>
                  <a:schemeClr val="tx1"/>
                </a:solidFill>
                <a:latin typeface="+mj-lt"/>
                <a:cs typeface="Segoe UI" panose="020B0502040204020203" pitchFamily="34" charset="0"/>
              </a:rPr>
              <a:t>and LSMS. LAMMICO is accredited by the ACCME to provide continuing medical education for physicians. LAMMICO is </a:t>
            </a:r>
            <a:r>
              <a:rPr lang="en-US" sz="1600" dirty="0" smtClean="0">
                <a:solidFill>
                  <a:schemeClr val="tx1"/>
                </a:solidFill>
                <a:latin typeface="+mj-lt"/>
                <a:cs typeface="Segoe UI" panose="020B0502040204020203" pitchFamily="34" charset="0"/>
              </a:rPr>
              <a:t>also accredited </a:t>
            </a:r>
            <a:r>
              <a:rPr lang="en-US" sz="1600" dirty="0">
                <a:solidFill>
                  <a:schemeClr val="tx1"/>
                </a:solidFill>
                <a:latin typeface="+mj-lt"/>
                <a:cs typeface="Segoe UI" panose="020B0502040204020203" pitchFamily="34" charset="0"/>
              </a:rPr>
              <a:t>as a provider of continuing nursing education by the ANCC’s Commission on Accreditation. LAMMICO designates this </a:t>
            </a:r>
            <a:r>
              <a:rPr lang="en-US" sz="1600" dirty="0" smtClean="0">
                <a:solidFill>
                  <a:schemeClr val="tx1"/>
                </a:solidFill>
                <a:latin typeface="+mj-lt"/>
                <a:cs typeface="Segoe UI" panose="020B0502040204020203" pitchFamily="34" charset="0"/>
              </a:rPr>
              <a:t>live activity </a:t>
            </a:r>
            <a:r>
              <a:rPr lang="en-US" sz="1600" dirty="0">
                <a:solidFill>
                  <a:schemeClr val="tx1"/>
                </a:solidFill>
                <a:latin typeface="+mj-lt"/>
                <a:cs typeface="Segoe UI" panose="020B0502040204020203" pitchFamily="34" charset="0"/>
              </a:rPr>
              <a:t>for a maximum of 2 AMA PRA Category 1 Credits™ or 2 continuing nursing education credits. Physicians and nurses </a:t>
            </a:r>
            <a:r>
              <a:rPr lang="en-US" sz="1600" dirty="0" smtClean="0">
                <a:solidFill>
                  <a:schemeClr val="tx1"/>
                </a:solidFill>
                <a:latin typeface="+mj-lt"/>
                <a:cs typeface="Segoe UI" panose="020B0502040204020203" pitchFamily="34" charset="0"/>
              </a:rPr>
              <a:t>should claim </a:t>
            </a:r>
            <a:r>
              <a:rPr lang="en-US" sz="1600" dirty="0">
                <a:solidFill>
                  <a:schemeClr val="tx1"/>
                </a:solidFill>
                <a:latin typeface="+mj-lt"/>
                <a:cs typeface="Segoe UI" panose="020B0502040204020203" pitchFamily="34" charset="0"/>
              </a:rPr>
              <a:t>only the credit commensurate with the extent of their participation in this activity.</a:t>
            </a:r>
          </a:p>
        </p:txBody>
      </p:sp>
      <p:sp>
        <p:nvSpPr>
          <p:cNvPr id="10" name="Content Placeholder 2"/>
          <p:cNvSpPr txBox="1">
            <a:spLocks/>
          </p:cNvSpPr>
          <p:nvPr/>
        </p:nvSpPr>
        <p:spPr>
          <a:xfrm>
            <a:off x="3860800" y="1488829"/>
            <a:ext cx="5181600" cy="4188070"/>
          </a:xfrm>
          <a:prstGeom prst="rect">
            <a:avLst/>
          </a:prstGeom>
        </p:spPr>
        <p:txBody>
          <a:bodyPr vert="horz" lIns="91440" tIns="0" rIns="91440" bIns="0" rtlCol="0" anchor="ctr">
            <a:noAutofit/>
          </a:bodyPr>
          <a:lstStyle>
            <a:lvl1pPr marL="0" indent="0" algn="l" defTabSz="914400" rtl="0" eaLnBrk="1" latinLnBrk="0" hangingPunct="1">
              <a:spcBef>
                <a:spcPct val="20000"/>
              </a:spcBef>
              <a:buClr>
                <a:schemeClr val="accent1"/>
              </a:buClr>
              <a:buSzPct val="85000"/>
              <a:buFont typeface="Arial" pitchFamily="34" charset="0"/>
              <a:buNone/>
              <a:defRPr sz="20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182880" algn="l" defTabSz="914400" rtl="0" eaLnBrk="1" latinLnBrk="0" hangingPunct="1">
              <a:spcBef>
                <a:spcPct val="20000"/>
              </a:spcBef>
              <a:buClr>
                <a:schemeClr val="accent1"/>
              </a:buClr>
              <a:buSzPct val="85000"/>
              <a:buFont typeface="Arial" pitchFamily="34" charset="0"/>
              <a:buChar char="•"/>
              <a:defRPr sz="18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3pPr>
            <a:lvl4pPr marL="1005840" indent="-182880" algn="l" defTabSz="914400" rtl="0" eaLnBrk="1" latinLnBrk="0" hangingPunct="1">
              <a:spcBef>
                <a:spcPct val="20000"/>
              </a:spcBef>
              <a:buClr>
                <a:schemeClr val="accent1"/>
              </a:buClr>
              <a:buFont typeface="Arial" pitchFamily="34" charset="0"/>
              <a:buChar char="•"/>
              <a:defRPr sz="14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200"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nSpc>
                <a:spcPct val="110000"/>
              </a:lnSpc>
              <a:spcBef>
                <a:spcPts val="1200"/>
              </a:spcBef>
            </a:pPr>
            <a:endParaRPr lang="en-US" sz="1800" dirty="0">
              <a:solidFill>
                <a:schemeClr val="tx1"/>
              </a:solidFill>
            </a:endParaRPr>
          </a:p>
        </p:txBody>
      </p:sp>
      <p:pic>
        <p:nvPicPr>
          <p:cNvPr id="11" name="Picture 10"/>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0" y="6558945"/>
            <a:ext cx="9144000" cy="256032"/>
          </a:xfrm>
          <a:prstGeom prst="rect">
            <a:avLst/>
          </a:prstGeom>
        </p:spPr>
      </p:pic>
      <p:pic>
        <p:nvPicPr>
          <p:cNvPr id="12" name="Picture 11"/>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8620080" y="6140895"/>
            <a:ext cx="402034" cy="418050"/>
          </a:xfrm>
          <a:prstGeom prst="rect">
            <a:avLst/>
          </a:prstGeom>
        </p:spPr>
      </p:pic>
      <p:sp>
        <p:nvSpPr>
          <p:cNvPr id="13" name="TextBox 12"/>
          <p:cNvSpPr txBox="1"/>
          <p:nvPr/>
        </p:nvSpPr>
        <p:spPr>
          <a:xfrm>
            <a:off x="6065441" y="6350976"/>
            <a:ext cx="2621359" cy="276999"/>
          </a:xfrm>
          <a:prstGeom prst="rect">
            <a:avLst/>
          </a:prstGeom>
          <a:noFill/>
        </p:spPr>
        <p:txBody>
          <a:bodyPr wrap="none" rtlCol="0">
            <a:spAutoFit/>
          </a:bodyPr>
          <a:lstStyle/>
          <a:p>
            <a:r>
              <a:rPr lang="en-US" sz="1200" b="1" dirty="0">
                <a:solidFill>
                  <a:schemeClr val="bg1"/>
                </a:solidFill>
                <a:latin typeface="Segoe UI" pitchFamily="34" charset="0"/>
                <a:ea typeface="Segoe UI" pitchFamily="34" charset="0"/>
                <a:cs typeface="Segoe UI" pitchFamily="34" charset="0"/>
              </a:rPr>
              <a:t>Collaborative for REMS Education</a:t>
            </a:r>
          </a:p>
        </p:txBody>
      </p:sp>
      <p:sp>
        <p:nvSpPr>
          <p:cNvPr id="14" name="Slide Number Placeholder 13"/>
          <p:cNvSpPr>
            <a:spLocks noGrp="1"/>
          </p:cNvSpPr>
          <p:nvPr>
            <p:ph type="sldNum" sz="quarter" idx="12"/>
          </p:nvPr>
        </p:nvSpPr>
        <p:spPr/>
        <p:txBody>
          <a:bodyPr/>
          <a:lstStyle/>
          <a:p>
            <a:fld id="{AC93B9EA-9F07-41CA-8155-9C9A9F70FA14}" type="slidenum">
              <a:rPr lang="en-US" smtClean="0"/>
              <a:pPr/>
              <a:t>3</a:t>
            </a:fld>
            <a:r>
              <a:rPr lang="en-US" dirty="0"/>
              <a:t>   |   © CO*RE 2013 </a:t>
            </a:r>
          </a:p>
        </p:txBody>
      </p:sp>
      <p:sp>
        <p:nvSpPr>
          <p:cNvPr id="17" name="Slide Number Placeholder 2"/>
          <p:cNvSpPr txBox="1">
            <a:spLocks/>
          </p:cNvSpPr>
          <p:nvPr/>
        </p:nvSpPr>
        <p:spPr>
          <a:xfrm>
            <a:off x="228600" y="6400800"/>
            <a:ext cx="1600200" cy="235400"/>
          </a:xfrm>
          <a:prstGeom prst="rect">
            <a:avLst/>
          </a:prstGeom>
        </p:spPr>
        <p:txBody>
          <a:bodyPr vert="horz" lIns="91440" tIns="45720" rIns="91440" bIns="45720" rtlCol="0" anchor="ctr"/>
          <a:lstStyle>
            <a:defPPr>
              <a:defRPr lang="en-US"/>
            </a:defPPr>
            <a:lvl1pPr marL="0" algn="l" defTabSz="914400" rtl="0" eaLnBrk="1" latinLnBrk="0" hangingPunct="1">
              <a:defRPr sz="800" b="1" kern="120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93B9EA-9F07-41CA-8155-9C9A9F70FA14}" type="slidenum">
              <a:rPr lang="en-US" smtClean="0">
                <a:solidFill>
                  <a:schemeClr val="bg1"/>
                </a:solidFill>
              </a:rPr>
              <a:pPr/>
              <a:t>3</a:t>
            </a:fld>
            <a:r>
              <a:rPr lang="en-US" dirty="0">
                <a:solidFill>
                  <a:schemeClr val="bg1"/>
                </a:solidFill>
              </a:rPr>
              <a:t>   |   © CO*RE 2015 </a:t>
            </a:r>
          </a:p>
        </p:txBody>
      </p:sp>
    </p:spTree>
    <p:extLst>
      <p:ext uri="{BB962C8B-B14F-4D97-AF65-F5344CB8AC3E}">
        <p14:creationId xmlns:p14="http://schemas.microsoft.com/office/powerpoint/2010/main" val="111649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55346" y="1465947"/>
            <a:ext cx="6488654" cy="4343401"/>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When to Consider a Trial of an Opioid</a:t>
            </a:r>
          </a:p>
        </p:txBody>
      </p:sp>
      <p:sp>
        <p:nvSpPr>
          <p:cNvPr id="5" name="Slide Number Placeholder 4"/>
          <p:cNvSpPr>
            <a:spLocks noGrp="1"/>
          </p:cNvSpPr>
          <p:nvPr>
            <p:ph type="sldNum" sz="quarter" idx="12"/>
          </p:nvPr>
        </p:nvSpPr>
        <p:spPr/>
        <p:txBody>
          <a:bodyPr/>
          <a:lstStyle/>
          <a:p>
            <a:fld id="{AC93B9EA-9F07-41CA-8155-9C9A9F70FA14}" type="slidenum">
              <a:rPr lang="en-US" smtClean="0"/>
              <a:pPr/>
              <a:t>30</a:t>
            </a:fld>
            <a:r>
              <a:rPr lang="en-US" dirty="0"/>
              <a:t>   |   © CO*RE 2015 </a:t>
            </a:r>
          </a:p>
        </p:txBody>
      </p:sp>
      <p:pic>
        <p:nvPicPr>
          <p:cNvPr id="4098" name="Picture 2" descr="S:\000 ARCHIVES\Photo collection\Thinking Man.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9073"/>
          <a:stretch/>
        </p:blipFill>
        <p:spPr bwMode="auto">
          <a:xfrm>
            <a:off x="0" y="1150851"/>
            <a:ext cx="5727700" cy="47165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78374" y="3709128"/>
            <a:ext cx="7065626" cy="9715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200" b="1" dirty="0">
                <a:latin typeface="Segoe UI" pitchFamily="34" charset="0"/>
                <a:ea typeface="Segoe UI" pitchFamily="34" charset="0"/>
                <a:cs typeface="Segoe UI" pitchFamily="34" charset="0"/>
              </a:rPr>
              <a:t>Pain is chronic and severe</a:t>
            </a:r>
          </a:p>
        </p:txBody>
      </p:sp>
      <p:sp>
        <p:nvSpPr>
          <p:cNvPr id="6" name="TextBox 5"/>
          <p:cNvSpPr txBox="1"/>
          <p:nvPr/>
        </p:nvSpPr>
        <p:spPr>
          <a:xfrm>
            <a:off x="2019300" y="2126798"/>
            <a:ext cx="7200900" cy="407377"/>
          </a:xfrm>
          <a:prstGeom prst="rect">
            <a:avLst/>
          </a:prstGeom>
          <a:noFill/>
        </p:spPr>
        <p:txBody>
          <a:bodyPr wrap="square" rtlCol="0">
            <a:noAutofit/>
          </a:bodyPr>
          <a:lstStyle/>
          <a:p>
            <a:pPr marL="0" lvl="1"/>
            <a:r>
              <a:rPr lang="en-US" sz="1900" i="1" dirty="0">
                <a:latin typeface="Segoe UI" pitchFamily="34" charset="0"/>
                <a:ea typeface="Segoe UI" pitchFamily="34" charset="0"/>
                <a:cs typeface="Segoe UI" pitchFamily="34" charset="0"/>
              </a:rPr>
              <a:t>Failed to adequately respond to nonopioid &amp; nondrug interventions</a:t>
            </a:r>
          </a:p>
        </p:txBody>
      </p:sp>
      <p:sp>
        <p:nvSpPr>
          <p:cNvPr id="8" name="Rectangle 7"/>
          <p:cNvSpPr/>
          <p:nvPr/>
        </p:nvSpPr>
        <p:spPr>
          <a:xfrm>
            <a:off x="2078374" y="2522452"/>
            <a:ext cx="7065626" cy="9905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200" b="1" dirty="0">
                <a:latin typeface="Segoe UI" pitchFamily="34" charset="0"/>
                <a:ea typeface="Segoe UI" pitchFamily="34" charset="0"/>
                <a:cs typeface="Segoe UI" pitchFamily="34" charset="0"/>
              </a:rPr>
              <a:t>Continuous, around-the-clock opioid analgesic is </a:t>
            </a:r>
            <a:br>
              <a:rPr lang="en-US" sz="2200" b="1" dirty="0">
                <a:latin typeface="Segoe UI" pitchFamily="34" charset="0"/>
                <a:ea typeface="Segoe UI" pitchFamily="34" charset="0"/>
                <a:cs typeface="Segoe UI" pitchFamily="34" charset="0"/>
              </a:rPr>
            </a:br>
            <a:r>
              <a:rPr lang="en-US" sz="2200" b="1" dirty="0">
                <a:latin typeface="Segoe UI" pitchFamily="34" charset="0"/>
                <a:ea typeface="Segoe UI" pitchFamily="34" charset="0"/>
                <a:cs typeface="Segoe UI" pitchFamily="34" charset="0"/>
              </a:rPr>
              <a:t>needed for an extended period of time</a:t>
            </a:r>
          </a:p>
        </p:txBody>
      </p:sp>
      <p:sp>
        <p:nvSpPr>
          <p:cNvPr id="9" name="Rectangle 8"/>
          <p:cNvSpPr/>
          <p:nvPr/>
        </p:nvSpPr>
        <p:spPr>
          <a:xfrm>
            <a:off x="2078374" y="1143000"/>
            <a:ext cx="7065626" cy="990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200" b="1" dirty="0">
                <a:latin typeface="Segoe UI" pitchFamily="34" charset="0"/>
                <a:ea typeface="Segoe UI" pitchFamily="34" charset="0"/>
                <a:cs typeface="Segoe UI" pitchFamily="34" charset="0"/>
              </a:rPr>
              <a:t>Potential benefits are likely to outweigh risks</a:t>
            </a:r>
          </a:p>
        </p:txBody>
      </p:sp>
      <p:sp>
        <p:nvSpPr>
          <p:cNvPr id="11" name="Rectangle 10"/>
          <p:cNvSpPr/>
          <p:nvPr/>
        </p:nvSpPr>
        <p:spPr>
          <a:xfrm>
            <a:off x="2078374" y="4876800"/>
            <a:ext cx="7065626" cy="9905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200" b="1" dirty="0">
                <a:latin typeface="Segoe UI" pitchFamily="34" charset="0"/>
                <a:ea typeface="Segoe UI" pitchFamily="34" charset="0"/>
                <a:cs typeface="Segoe UI" pitchFamily="34" charset="0"/>
              </a:rPr>
              <a:t>No alternative therapy is likely to pose as </a:t>
            </a:r>
            <a:br>
              <a:rPr lang="en-US" sz="2200" b="1" dirty="0">
                <a:latin typeface="Segoe UI" pitchFamily="34" charset="0"/>
                <a:ea typeface="Segoe UI" pitchFamily="34" charset="0"/>
                <a:cs typeface="Segoe UI" pitchFamily="34" charset="0"/>
              </a:rPr>
            </a:br>
            <a:r>
              <a:rPr lang="en-US" sz="2200" b="1" dirty="0">
                <a:latin typeface="Segoe UI" pitchFamily="34" charset="0"/>
                <a:ea typeface="Segoe UI" pitchFamily="34" charset="0"/>
                <a:cs typeface="Segoe UI" pitchFamily="34" charset="0"/>
              </a:rPr>
              <a:t>favorable a balance of benefits to harms</a:t>
            </a: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558945"/>
            <a:ext cx="9144000" cy="256032"/>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20080" y="6140895"/>
            <a:ext cx="402034" cy="418050"/>
          </a:xfrm>
          <a:prstGeom prst="rect">
            <a:avLst/>
          </a:prstGeom>
        </p:spPr>
      </p:pic>
      <p:sp>
        <p:nvSpPr>
          <p:cNvPr id="15" name="TextBox 14"/>
          <p:cNvSpPr txBox="1"/>
          <p:nvPr/>
        </p:nvSpPr>
        <p:spPr>
          <a:xfrm>
            <a:off x="6065441" y="6350976"/>
            <a:ext cx="2621359" cy="276999"/>
          </a:xfrm>
          <a:prstGeom prst="rect">
            <a:avLst/>
          </a:prstGeom>
          <a:noFill/>
        </p:spPr>
        <p:txBody>
          <a:bodyPr wrap="none" rtlCol="0">
            <a:spAutoFit/>
          </a:bodyPr>
          <a:lstStyle/>
          <a:p>
            <a:r>
              <a:rPr lang="en-US" sz="12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Collaborative for REMS Education</a:t>
            </a:r>
          </a:p>
        </p:txBody>
      </p:sp>
      <p:sp>
        <p:nvSpPr>
          <p:cNvPr id="17" name="Footer Placeholder 3"/>
          <p:cNvSpPr>
            <a:spLocks noGrp="1"/>
          </p:cNvSpPr>
          <p:nvPr/>
        </p:nvSpPr>
        <p:spPr>
          <a:xfrm>
            <a:off x="2179656" y="5973744"/>
            <a:ext cx="4602144"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2">
                    <a:lumMod val="50000"/>
                  </a:schemeClr>
                </a:solidFill>
                <a:latin typeface="Segoe UI" pitchFamily="34" charset="0"/>
                <a:ea typeface="Segoe UI" pitchFamily="34" charset="0"/>
                <a:cs typeface="Segoe UI" pitchFamily="34" charset="0"/>
              </a:rPr>
              <a:t>Chou R, et al</a:t>
            </a:r>
            <a:r>
              <a:rPr lang="en-US" sz="800" i="1" dirty="0">
                <a:solidFill>
                  <a:schemeClr val="bg2">
                    <a:lumMod val="50000"/>
                  </a:schemeClr>
                </a:solidFill>
                <a:latin typeface="Segoe UI" pitchFamily="34" charset="0"/>
                <a:ea typeface="Segoe UI" pitchFamily="34" charset="0"/>
                <a:cs typeface="Segoe UI" pitchFamily="34" charset="0"/>
              </a:rPr>
              <a:t>. J Pain. </a:t>
            </a:r>
            <a:r>
              <a:rPr lang="en-US" sz="800" dirty="0">
                <a:solidFill>
                  <a:schemeClr val="bg2">
                    <a:lumMod val="50000"/>
                  </a:schemeClr>
                </a:solidFill>
                <a:latin typeface="Segoe UI" pitchFamily="34" charset="0"/>
                <a:ea typeface="Segoe UI" pitchFamily="34" charset="0"/>
                <a:cs typeface="Segoe UI" pitchFamily="34" charset="0"/>
              </a:rPr>
              <a:t>2009;10:113-30.    Department of Veterans Affairs, Department of Defense. </a:t>
            </a:r>
            <a:r>
              <a:rPr lang="en-US" sz="800" i="1" dirty="0">
                <a:solidFill>
                  <a:schemeClr val="bg2">
                    <a:lumMod val="50000"/>
                  </a:schemeClr>
                </a:solidFill>
                <a:latin typeface="Segoe UI" pitchFamily="34" charset="0"/>
                <a:ea typeface="Segoe UI" pitchFamily="34" charset="0"/>
                <a:cs typeface="Segoe UI" pitchFamily="34" charset="0"/>
              </a:rPr>
              <a:t>VA/DoD Clinical Practice Guideline for Management of Opioid Therapy for Chronic Pain</a:t>
            </a:r>
            <a:r>
              <a:rPr lang="en-US" sz="800" dirty="0">
                <a:solidFill>
                  <a:schemeClr val="bg2">
                    <a:lumMod val="50000"/>
                  </a:schemeClr>
                </a:solidFill>
                <a:latin typeface="Segoe UI" pitchFamily="34" charset="0"/>
                <a:ea typeface="Segoe UI" pitchFamily="34" charset="0"/>
                <a:cs typeface="Segoe UI" pitchFamily="34" charset="0"/>
              </a:rPr>
              <a:t>. 2010.</a:t>
            </a:r>
          </a:p>
        </p:txBody>
      </p:sp>
    </p:spTree>
    <p:extLst>
      <p:ext uri="{BB962C8B-B14F-4D97-AF65-F5344CB8AC3E}">
        <p14:creationId xmlns:p14="http://schemas.microsoft.com/office/powerpoint/2010/main" val="97808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3581400"/>
            <a:ext cx="9144000" cy="2514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itchFamily="34" charset="0"/>
            </a:endParaRPr>
          </a:p>
        </p:txBody>
      </p:sp>
      <p:sp>
        <p:nvSpPr>
          <p:cNvPr id="7" name="Rectangle 6"/>
          <p:cNvSpPr/>
          <p:nvPr/>
        </p:nvSpPr>
        <p:spPr>
          <a:xfrm>
            <a:off x="0" y="929097"/>
            <a:ext cx="9144000" cy="2514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itchFamily="34" charset="0"/>
            </a:endParaRPr>
          </a:p>
        </p:txBody>
      </p:sp>
      <p:sp>
        <p:nvSpPr>
          <p:cNvPr id="2" name="Title 1"/>
          <p:cNvSpPr>
            <a:spLocks noGrp="1"/>
          </p:cNvSpPr>
          <p:nvPr>
            <p:ph type="title"/>
          </p:nvPr>
        </p:nvSpPr>
        <p:spPr>
          <a:xfrm>
            <a:off x="457200" y="228600"/>
            <a:ext cx="8458200" cy="990600"/>
          </a:xfrm>
        </p:spPr>
        <p:txBody>
          <a:bodyPr/>
          <a:lstStyle/>
          <a:p>
            <a:r>
              <a:rPr lang="en-US" sz="3600" dirty="0"/>
              <a:t>When to Consider a Trial of an Opioid, </a:t>
            </a:r>
            <a:r>
              <a:rPr lang="en-US" sz="2400" dirty="0"/>
              <a:t>cont’d</a:t>
            </a:r>
          </a:p>
        </p:txBody>
      </p:sp>
      <p:sp>
        <p:nvSpPr>
          <p:cNvPr id="4" name="Slide Number Placeholder 3"/>
          <p:cNvSpPr>
            <a:spLocks noGrp="1"/>
          </p:cNvSpPr>
          <p:nvPr>
            <p:ph type="sldNum" sz="quarter" idx="12"/>
          </p:nvPr>
        </p:nvSpPr>
        <p:spPr/>
        <p:txBody>
          <a:bodyPr/>
          <a:lstStyle/>
          <a:p>
            <a:fld id="{AC93B9EA-9F07-41CA-8155-9C9A9F70FA14}" type="slidenum">
              <a:rPr lang="en-US" smtClean="0"/>
              <a:pPr/>
              <a:t>31</a:t>
            </a:fld>
            <a:r>
              <a:rPr lang="en-US" dirty="0"/>
              <a:t>   |   © CO*RE 2015 </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r="15678"/>
          <a:stretch/>
        </p:blipFill>
        <p:spPr>
          <a:xfrm flipH="1">
            <a:off x="-2" y="929094"/>
            <a:ext cx="3196281" cy="2511962"/>
          </a:xfrm>
          <a:prstGeom prst="rect">
            <a:avLst/>
          </a:prstGeom>
        </p:spPr>
      </p:pic>
      <p:sp>
        <p:nvSpPr>
          <p:cNvPr id="8" name="Content Placeholder 2"/>
          <p:cNvSpPr txBox="1">
            <a:spLocks/>
          </p:cNvSpPr>
          <p:nvPr/>
        </p:nvSpPr>
        <p:spPr>
          <a:xfrm>
            <a:off x="228600" y="3810000"/>
            <a:ext cx="7315200" cy="2286000"/>
          </a:xfrm>
          <a:prstGeom prst="rect">
            <a:avLst/>
          </a:prstGeom>
        </p:spPr>
        <p:txBody>
          <a:bodyPr vert="horz" lIns="91440" tIns="45720" rIns="91440" bIns="45720" rtlCol="0">
            <a:noAutofit/>
          </a:bodyPr>
          <a:lstStyle>
            <a:lvl1pPr indent="0">
              <a:spcBef>
                <a:spcPct val="20000"/>
              </a:spcBef>
              <a:buClr>
                <a:schemeClr val="accent1"/>
              </a:buClr>
              <a:buSzPct val="85000"/>
              <a:buFont typeface="Arial" pitchFamily="34" charset="0"/>
              <a:buNone/>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lvl="1" indent="-182880">
              <a:spcBef>
                <a:spcPct val="20000"/>
              </a:spcBef>
              <a:buClr>
                <a:schemeClr val="accent1"/>
              </a:buClr>
              <a:buSzPct val="85000"/>
              <a:buFont typeface="Arial" pitchFamily="34" charset="0"/>
              <a:buChar char="•"/>
              <a:defRPr sz="140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731520" lvl="2" indent="-182880">
              <a:spcBef>
                <a:spcPct val="20000"/>
              </a:spcBef>
              <a:buClr>
                <a:schemeClr val="accent1"/>
              </a:buClr>
              <a:buSzPct val="90000"/>
              <a:buFont typeface="Arial" pitchFamily="34" charset="0"/>
              <a:buChar char="•"/>
              <a:defRPr sz="140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1005840" indent="-182880">
              <a:spcBef>
                <a:spcPct val="20000"/>
              </a:spcBef>
              <a:buClr>
                <a:schemeClr val="accent1"/>
              </a:buClr>
              <a:buFont typeface="Arial" pitchFamily="34" charset="0"/>
              <a:buChar char="•"/>
              <a:defRPr sz="14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4pPr>
            <a:lvl5pPr marL="1188720" indent="-137160">
              <a:spcBef>
                <a:spcPct val="20000"/>
              </a:spcBef>
              <a:buClr>
                <a:schemeClr val="accent1"/>
              </a:buClr>
              <a:buSzPct val="100000"/>
              <a:buFont typeface="Arial" pitchFamily="34" charset="0"/>
              <a:buChar char="•"/>
              <a:defRPr sz="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2400" dirty="0"/>
              <a:t>30-yr-old w/ fibromyalgia &amp; recent IV drug abuse </a:t>
            </a:r>
          </a:p>
          <a:p>
            <a:pPr marL="115888" lvl="2" indent="-115888">
              <a:spcBef>
                <a:spcPts val="600"/>
              </a:spcBef>
              <a:spcAft>
                <a:spcPts val="600"/>
              </a:spcAft>
              <a:buClr>
                <a:schemeClr val="bg1"/>
              </a:buClr>
            </a:pPr>
            <a:r>
              <a:rPr lang="en-US" sz="1800" dirty="0"/>
              <a:t>High potential risks relative to benefits (opioid therapy </a:t>
            </a:r>
            <a:br>
              <a:rPr lang="en-US" sz="1800" dirty="0"/>
            </a:br>
            <a:r>
              <a:rPr lang="en-US" sz="1800" dirty="0"/>
              <a:t>not 1st line for fibromyalgia)</a:t>
            </a:r>
          </a:p>
          <a:p>
            <a:pPr marL="115888" lvl="2" indent="-115888">
              <a:spcBef>
                <a:spcPts val="600"/>
              </a:spcBef>
              <a:buClr>
                <a:schemeClr val="bg1"/>
              </a:buClr>
            </a:pPr>
            <a:r>
              <a:rPr lang="en-US" sz="1800" dirty="0"/>
              <a:t>Requires intensive structure, monitoring, &amp; management </a:t>
            </a:r>
            <a:br>
              <a:rPr lang="en-US" sz="1800" dirty="0"/>
            </a:br>
            <a:r>
              <a:rPr lang="en-US" sz="1800" dirty="0"/>
              <a:t>by clinician w/ expertise in both addiction &amp; pain</a:t>
            </a:r>
          </a:p>
          <a:p>
            <a:pPr marL="633413" lvl="4" indent="-171450">
              <a:spcBef>
                <a:spcPts val="600"/>
              </a:spcBef>
              <a:spcAft>
                <a:spcPts val="600"/>
              </a:spcAft>
              <a:buClr>
                <a:schemeClr val="bg1"/>
              </a:buClr>
              <a:buFont typeface="Segoe UI" panose="020B0502040204020203" pitchFamily="34" charset="0"/>
              <a:buChar char="‒"/>
            </a:pPr>
            <a:r>
              <a:rPr lang="en-US" sz="1300" dirty="0">
                <a:solidFill>
                  <a:schemeClr val="bg1"/>
                </a:solidFill>
              </a:rPr>
              <a:t>Not a good candidate for opioid therapy</a:t>
            </a:r>
          </a:p>
        </p:txBody>
      </p:sp>
      <p:sp>
        <p:nvSpPr>
          <p:cNvPr id="12" name="Content Placeholder 2"/>
          <p:cNvSpPr>
            <a:spLocks noGrp="1"/>
          </p:cNvSpPr>
          <p:nvPr>
            <p:ph idx="1"/>
          </p:nvPr>
        </p:nvSpPr>
        <p:spPr>
          <a:xfrm>
            <a:off x="2362200" y="1007076"/>
            <a:ext cx="6781800" cy="2388586"/>
          </a:xfrm>
        </p:spPr>
        <p:txBody>
          <a:bodyPr>
            <a:noAutofit/>
          </a:bodyPr>
          <a:lstStyle/>
          <a:p>
            <a:r>
              <a:rPr lang="en-US" sz="2400" b="1" dirty="0">
                <a:solidFill>
                  <a:schemeClr val="bg1"/>
                </a:solidFill>
              </a:rPr>
              <a:t>60-yr-old w/ chronic disabling OA pain</a:t>
            </a:r>
          </a:p>
          <a:p>
            <a:pPr marL="168275" lvl="1" indent="-168275">
              <a:spcBef>
                <a:spcPts val="600"/>
              </a:spcBef>
              <a:spcAft>
                <a:spcPts val="600"/>
              </a:spcAft>
              <a:buClr>
                <a:schemeClr val="bg1"/>
              </a:buClr>
            </a:pPr>
            <a:r>
              <a:rPr lang="en-US" dirty="0">
                <a:solidFill>
                  <a:schemeClr val="bg1"/>
                </a:solidFill>
              </a:rPr>
              <a:t>Nonopioid therapies not effective, IR opioids provided some relief but experienced end-of-dose failure</a:t>
            </a:r>
          </a:p>
          <a:p>
            <a:pPr marL="168275" lvl="1" indent="-168275">
              <a:spcBef>
                <a:spcPts val="600"/>
              </a:spcBef>
              <a:buClr>
                <a:schemeClr val="bg1"/>
              </a:buClr>
            </a:pPr>
            <a:r>
              <a:rPr lang="en-US" dirty="0">
                <a:solidFill>
                  <a:schemeClr val="bg1"/>
                </a:solidFill>
              </a:rPr>
              <a:t>No psychiatric/medical comorbidity or personal/family </a:t>
            </a:r>
            <a:br>
              <a:rPr lang="en-US" dirty="0">
                <a:solidFill>
                  <a:schemeClr val="bg1"/>
                </a:solidFill>
              </a:rPr>
            </a:br>
            <a:r>
              <a:rPr lang="en-US" dirty="0">
                <a:solidFill>
                  <a:schemeClr val="bg1"/>
                </a:solidFill>
              </a:rPr>
              <a:t>drug abuse Hx </a:t>
            </a:r>
          </a:p>
          <a:p>
            <a:pPr marL="633413" lvl="3" indent="-171450" defTabSz="1427163">
              <a:spcBef>
                <a:spcPts val="600"/>
              </a:spcBef>
              <a:buClr>
                <a:schemeClr val="bg1"/>
              </a:buClr>
              <a:buFont typeface="Segoe UI" panose="020B0502040204020203" pitchFamily="34" charset="0"/>
              <a:buChar char="‒"/>
            </a:pPr>
            <a:r>
              <a:rPr lang="en-US" sz="1300" dirty="0">
                <a:solidFill>
                  <a:schemeClr val="bg1"/>
                </a:solidFill>
              </a:rPr>
              <a:t>High potential benefits relative to potential risks</a:t>
            </a:r>
          </a:p>
          <a:p>
            <a:pPr marL="633413" lvl="3" indent="-171450" defTabSz="1427163">
              <a:spcBef>
                <a:spcPts val="600"/>
              </a:spcBef>
              <a:buClr>
                <a:schemeClr val="bg1"/>
              </a:buClr>
              <a:buFont typeface="Segoe UI" panose="020B0502040204020203" pitchFamily="34" charset="0"/>
              <a:buChar char="‒"/>
            </a:pPr>
            <a:r>
              <a:rPr lang="en-US" sz="1300" dirty="0">
                <a:solidFill>
                  <a:schemeClr val="bg1"/>
                </a:solidFill>
              </a:rPr>
              <a:t>Could prescribe opioids to this patient in most settings w/ routine monitoring</a:t>
            </a:r>
          </a:p>
        </p:txBody>
      </p:sp>
      <p:sp>
        <p:nvSpPr>
          <p:cNvPr id="10" name="Footer Placeholder 3"/>
          <p:cNvSpPr>
            <a:spLocks noGrp="1"/>
          </p:cNvSpPr>
          <p:nvPr/>
        </p:nvSpPr>
        <p:spPr>
          <a:xfrm>
            <a:off x="228600" y="6188075"/>
            <a:ext cx="777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solidFill>
                  <a:schemeClr val="bg2">
                    <a:lumMod val="50000"/>
                  </a:schemeClr>
                </a:solidFill>
                <a:latin typeface="Segoe UI" pitchFamily="34" charset="0"/>
                <a:ea typeface="Segoe UI" pitchFamily="34" charset="0"/>
                <a:cs typeface="Segoe UI" pitchFamily="34" charset="0"/>
              </a:rPr>
              <a:t>Chou R, et al</a:t>
            </a:r>
            <a:r>
              <a:rPr lang="en-US" sz="1000" i="1" dirty="0">
                <a:solidFill>
                  <a:schemeClr val="bg2">
                    <a:lumMod val="50000"/>
                  </a:schemeClr>
                </a:solidFill>
                <a:latin typeface="Segoe UI" pitchFamily="34" charset="0"/>
                <a:ea typeface="Segoe UI" pitchFamily="34" charset="0"/>
                <a:cs typeface="Segoe UI" pitchFamily="34" charset="0"/>
              </a:rPr>
              <a:t>. J Pain. </a:t>
            </a:r>
            <a:r>
              <a:rPr lang="en-US" sz="1000" dirty="0">
                <a:solidFill>
                  <a:schemeClr val="bg2">
                    <a:lumMod val="50000"/>
                  </a:schemeClr>
                </a:solidFill>
                <a:latin typeface="Segoe UI" pitchFamily="34" charset="0"/>
                <a:ea typeface="Segoe UI" pitchFamily="34" charset="0"/>
                <a:cs typeface="Segoe UI" pitchFamily="34" charset="0"/>
              </a:rPr>
              <a:t>2009;10:113-30.   </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7416"/>
          <a:stretch/>
        </p:blipFill>
        <p:spPr>
          <a:xfrm>
            <a:off x="7186468" y="3562881"/>
            <a:ext cx="1805132" cy="2533120"/>
          </a:xfrm>
          <a:prstGeom prst="rect">
            <a:avLst/>
          </a:prstGeom>
        </p:spPr>
      </p:pic>
    </p:spTree>
    <p:extLst>
      <p:ext uri="{BB962C8B-B14F-4D97-AF65-F5344CB8AC3E}">
        <p14:creationId xmlns:p14="http://schemas.microsoft.com/office/powerpoint/2010/main" val="102942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31133" y="1557049"/>
            <a:ext cx="3226467" cy="45076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itchFamily="34" charset="0"/>
            </a:endParaRPr>
          </a:p>
        </p:txBody>
      </p:sp>
      <p:sp>
        <p:nvSpPr>
          <p:cNvPr id="4" name="Slide Number Placeholder 3"/>
          <p:cNvSpPr>
            <a:spLocks noGrp="1"/>
          </p:cNvSpPr>
          <p:nvPr>
            <p:ph type="sldNum" sz="quarter" idx="12"/>
          </p:nvPr>
        </p:nvSpPr>
        <p:spPr/>
        <p:txBody>
          <a:bodyPr/>
          <a:lstStyle/>
          <a:p>
            <a:fld id="{AC93B9EA-9F07-41CA-8155-9C9A9F70FA14}" type="slidenum">
              <a:rPr lang="en-US" smtClean="0"/>
              <a:pPr/>
              <a:t>32</a:t>
            </a:fld>
            <a:r>
              <a:rPr lang="en-US" dirty="0"/>
              <a:t>   |   © CO*RE 2015 </a:t>
            </a:r>
          </a:p>
        </p:txBody>
      </p:sp>
      <p:sp>
        <p:nvSpPr>
          <p:cNvPr id="8" name="TextBox 7"/>
          <p:cNvSpPr txBox="1"/>
          <p:nvPr/>
        </p:nvSpPr>
        <p:spPr>
          <a:xfrm>
            <a:off x="0" y="941676"/>
            <a:ext cx="9133609" cy="615373"/>
          </a:xfrm>
          <a:prstGeom prst="rect">
            <a:avLst/>
          </a:prstGeom>
          <a:noFill/>
        </p:spPr>
        <p:txBody>
          <a:bodyPr wrap="square" rtlCol="0">
            <a:noAutofit/>
          </a:bodyPr>
          <a:lstStyle/>
          <a:p>
            <a:pPr lvl="0" algn="ctr"/>
            <a:r>
              <a:rPr lang="en-US" sz="2600" b="1" i="1" dirty="0">
                <a:solidFill>
                  <a:schemeClr val="accent6"/>
                </a:solidFill>
                <a:latin typeface="Segoe UI" pitchFamily="34" charset="0"/>
                <a:ea typeface="Segoe UI" pitchFamily="34" charset="0"/>
                <a:cs typeface="Segoe UI" pitchFamily="34" charset="0"/>
              </a:rPr>
              <a:t>Selection of patients between these 2 extremes requires: </a:t>
            </a:r>
          </a:p>
        </p:txBody>
      </p:sp>
      <p:sp>
        <p:nvSpPr>
          <p:cNvPr id="11" name="Rectangle 10"/>
          <p:cNvSpPr/>
          <p:nvPr/>
        </p:nvSpPr>
        <p:spPr>
          <a:xfrm>
            <a:off x="3886201" y="1557049"/>
            <a:ext cx="4800600" cy="45076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itchFamily="34" charset="0"/>
            </a:endParaRPr>
          </a:p>
        </p:txBody>
      </p:sp>
      <p:sp>
        <p:nvSpPr>
          <p:cNvPr id="12" name="TextBox 11"/>
          <p:cNvSpPr txBox="1"/>
          <p:nvPr/>
        </p:nvSpPr>
        <p:spPr>
          <a:xfrm>
            <a:off x="570244" y="1749575"/>
            <a:ext cx="2934956" cy="2895124"/>
          </a:xfrm>
          <a:prstGeom prst="rect">
            <a:avLst/>
          </a:prstGeom>
          <a:noFill/>
        </p:spPr>
        <p:txBody>
          <a:bodyPr wrap="square" rtlCol="0">
            <a:noAutofit/>
          </a:bodyPr>
          <a:lstStyle/>
          <a:p>
            <a:pPr marL="0" lvl="1" algn="ctr"/>
            <a:r>
              <a:rPr lang="en-US" sz="2800" b="1" dirty="0">
                <a:solidFill>
                  <a:schemeClr val="bg1"/>
                </a:solidFill>
                <a:latin typeface="Segoe UI" pitchFamily="34" charset="0"/>
                <a:ea typeface="Segoe UI" pitchFamily="34" charset="0"/>
                <a:cs typeface="Segoe UI" pitchFamily="34" charset="0"/>
              </a:rPr>
              <a:t>Careful assessment &amp; characterization of patient risk</a:t>
            </a:r>
          </a:p>
        </p:txBody>
      </p:sp>
      <p:sp>
        <p:nvSpPr>
          <p:cNvPr id="13" name="TextBox 12"/>
          <p:cNvSpPr txBox="1"/>
          <p:nvPr/>
        </p:nvSpPr>
        <p:spPr>
          <a:xfrm>
            <a:off x="3986658" y="1747196"/>
            <a:ext cx="4547742" cy="2895124"/>
          </a:xfrm>
          <a:prstGeom prst="rect">
            <a:avLst/>
          </a:prstGeom>
          <a:noFill/>
        </p:spPr>
        <p:txBody>
          <a:bodyPr wrap="square" rtlCol="0">
            <a:noAutofit/>
          </a:bodyPr>
          <a:lstStyle/>
          <a:p>
            <a:pPr marL="0" lvl="1" algn="ctr"/>
            <a:r>
              <a:rPr lang="en-US" sz="2800" b="1" dirty="0">
                <a:solidFill>
                  <a:schemeClr val="bg1"/>
                </a:solidFill>
                <a:latin typeface="Segoe UI" pitchFamily="34" charset="0"/>
                <a:ea typeface="Segoe UI" pitchFamily="34" charset="0"/>
                <a:cs typeface="Segoe UI" pitchFamily="34" charset="0"/>
              </a:rPr>
              <a:t>Structuring of care </a:t>
            </a:r>
            <a:br>
              <a:rPr lang="en-US" sz="2800" b="1" dirty="0">
                <a:solidFill>
                  <a:schemeClr val="bg1"/>
                </a:solidFill>
                <a:latin typeface="Segoe UI" pitchFamily="34" charset="0"/>
                <a:ea typeface="Segoe UI" pitchFamily="34" charset="0"/>
                <a:cs typeface="Segoe UI" pitchFamily="34" charset="0"/>
              </a:rPr>
            </a:br>
            <a:r>
              <a:rPr lang="en-US" sz="2800" b="1" dirty="0">
                <a:solidFill>
                  <a:schemeClr val="bg1"/>
                </a:solidFill>
                <a:latin typeface="Segoe UI" pitchFamily="34" charset="0"/>
                <a:ea typeface="Segoe UI" pitchFamily="34" charset="0"/>
                <a:cs typeface="Segoe UI" pitchFamily="34" charset="0"/>
              </a:rPr>
              <a:t>to match risk</a:t>
            </a:r>
          </a:p>
        </p:txBody>
      </p:sp>
      <p:sp>
        <p:nvSpPr>
          <p:cNvPr id="14" name="Rounded Rectangle 13"/>
          <p:cNvSpPr/>
          <p:nvPr/>
        </p:nvSpPr>
        <p:spPr>
          <a:xfrm>
            <a:off x="4150020" y="2842899"/>
            <a:ext cx="4308179" cy="1452500"/>
          </a:xfrm>
          <a:prstGeom prst="roundRect">
            <a:avLst>
              <a:gd name="adj" fmla="val 8727"/>
            </a:avLst>
          </a:prstGeom>
          <a:solidFill>
            <a:srgbClr val="F3F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en-US"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 patients w/ Hx of substance abuse </a:t>
            </a:r>
            <a:br>
              <a:rPr lang="en-US"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r>
              <a:rPr lang="en-US"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or a psychiatric comorbidity, this may require assistance from experts in managing pain, addiction, or other mental health concerns</a:t>
            </a:r>
          </a:p>
        </p:txBody>
      </p:sp>
      <p:sp>
        <p:nvSpPr>
          <p:cNvPr id="15" name="Rounded Rectangle 14"/>
          <p:cNvSpPr/>
          <p:nvPr/>
        </p:nvSpPr>
        <p:spPr>
          <a:xfrm>
            <a:off x="4150020" y="4430678"/>
            <a:ext cx="4308179" cy="1452500"/>
          </a:xfrm>
          <a:prstGeom prst="roundRect">
            <a:avLst>
              <a:gd name="adj" fmla="val 7593"/>
            </a:avLst>
          </a:prstGeom>
          <a:solidFill>
            <a:srgbClr val="F3F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en-US"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 some cases opioids may not be appropriate or should be deferred </a:t>
            </a:r>
            <a:br>
              <a:rPr lang="en-US"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r>
              <a:rPr lang="en-US"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until the comorbidity has been adequately addressed</a:t>
            </a:r>
          </a:p>
          <a:p>
            <a:pPr marL="401638" lvl="3" indent="-168275" algn="r">
              <a:buFont typeface="Segoe UI" panose="020B0502040204020203" pitchFamily="34" charset="0"/>
              <a:buChar char="‒"/>
            </a:pPr>
            <a:r>
              <a:rPr lang="en-US" i="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Consider referral</a:t>
            </a:r>
          </a:p>
        </p:txBody>
      </p:sp>
      <p:pic>
        <p:nvPicPr>
          <p:cNvPr id="16" name="Pictur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1547" y="3712504"/>
            <a:ext cx="2024691" cy="2160376"/>
          </a:xfrm>
          <a:prstGeom prst="rect">
            <a:avLst/>
          </a:prstGeom>
        </p:spPr>
      </p:pic>
      <p:sp>
        <p:nvSpPr>
          <p:cNvPr id="17" name="Footer Placeholder 3"/>
          <p:cNvSpPr>
            <a:spLocks noGrp="1"/>
          </p:cNvSpPr>
          <p:nvPr/>
        </p:nvSpPr>
        <p:spPr>
          <a:xfrm>
            <a:off x="228600" y="6188075"/>
            <a:ext cx="777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2">
                    <a:lumMod val="50000"/>
                  </a:schemeClr>
                </a:solidFill>
                <a:latin typeface="Segoe UI" pitchFamily="34" charset="0"/>
                <a:ea typeface="Segoe UI" pitchFamily="34" charset="0"/>
                <a:cs typeface="Segoe UI" pitchFamily="34" charset="0"/>
              </a:rPr>
              <a:t>Chou R, et al</a:t>
            </a:r>
            <a:r>
              <a:rPr lang="en-US" sz="800" i="1" dirty="0">
                <a:solidFill>
                  <a:schemeClr val="bg2">
                    <a:lumMod val="50000"/>
                  </a:schemeClr>
                </a:solidFill>
                <a:latin typeface="Segoe UI" pitchFamily="34" charset="0"/>
                <a:ea typeface="Segoe UI" pitchFamily="34" charset="0"/>
                <a:cs typeface="Segoe UI" pitchFamily="34" charset="0"/>
              </a:rPr>
              <a:t>. J Pain. </a:t>
            </a:r>
            <a:r>
              <a:rPr lang="en-US" sz="800" dirty="0">
                <a:solidFill>
                  <a:schemeClr val="bg2">
                    <a:lumMod val="50000"/>
                  </a:schemeClr>
                </a:solidFill>
                <a:latin typeface="Segoe UI" pitchFamily="34" charset="0"/>
                <a:ea typeface="Segoe UI" pitchFamily="34" charset="0"/>
                <a:cs typeface="Segoe UI" pitchFamily="34" charset="0"/>
              </a:rPr>
              <a:t>2009;10:113-30.   </a:t>
            </a:r>
          </a:p>
        </p:txBody>
      </p:sp>
      <p:sp>
        <p:nvSpPr>
          <p:cNvPr id="19" name="Title 1"/>
          <p:cNvSpPr>
            <a:spLocks noGrp="1"/>
          </p:cNvSpPr>
          <p:nvPr>
            <p:ph type="title"/>
          </p:nvPr>
        </p:nvSpPr>
        <p:spPr>
          <a:xfrm>
            <a:off x="457200" y="228600"/>
            <a:ext cx="8458200" cy="990600"/>
          </a:xfrm>
        </p:spPr>
        <p:txBody>
          <a:bodyPr/>
          <a:lstStyle/>
          <a:p>
            <a:r>
              <a:rPr lang="en-US" sz="3600" dirty="0"/>
              <a:t>When to Consider a Trial of an Opioid, </a:t>
            </a:r>
            <a:r>
              <a:rPr lang="en-US" sz="2400" dirty="0"/>
              <a:t>cont’d</a:t>
            </a:r>
          </a:p>
        </p:txBody>
      </p:sp>
    </p:spTree>
    <p:extLst>
      <p:ext uri="{BB962C8B-B14F-4D97-AF65-F5344CB8AC3E}">
        <p14:creationId xmlns:p14="http://schemas.microsoft.com/office/powerpoint/2010/main" val="26479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000 ARCHIVES\Photo collection\Doctor Using Computer.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366486"/>
            <a:ext cx="88392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itchFamily="34" charset="0"/>
            </a:endParaRPr>
          </a:p>
        </p:txBody>
      </p:sp>
      <p:sp>
        <p:nvSpPr>
          <p:cNvPr id="2" name="Title 1"/>
          <p:cNvSpPr>
            <a:spLocks noGrp="1"/>
          </p:cNvSpPr>
          <p:nvPr>
            <p:ph type="title"/>
          </p:nvPr>
        </p:nvSpPr>
        <p:spPr>
          <a:xfrm>
            <a:off x="457200" y="372664"/>
            <a:ext cx="8229600" cy="1136822"/>
          </a:xfrm>
        </p:spPr>
        <p:txBody>
          <a:bodyPr anchor="ctr"/>
          <a:lstStyle/>
          <a:p>
            <a:r>
              <a:rPr lang="en-US" dirty="0">
                <a:solidFill>
                  <a:schemeClr val="bg1"/>
                </a:solidFill>
              </a:rPr>
              <a:t>Referring High-Risk Patients</a:t>
            </a:r>
          </a:p>
        </p:txBody>
      </p:sp>
      <p:sp>
        <p:nvSpPr>
          <p:cNvPr id="6" name="Rectangle 5"/>
          <p:cNvSpPr/>
          <p:nvPr/>
        </p:nvSpPr>
        <p:spPr>
          <a:xfrm>
            <a:off x="0" y="1840571"/>
            <a:ext cx="9144000" cy="4044291"/>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itchFamily="34" charset="0"/>
            </a:endParaRPr>
          </a:p>
        </p:txBody>
      </p:sp>
      <p:sp>
        <p:nvSpPr>
          <p:cNvPr id="7" name="TextBox 6"/>
          <p:cNvSpPr txBox="1"/>
          <p:nvPr/>
        </p:nvSpPr>
        <p:spPr>
          <a:xfrm>
            <a:off x="457200" y="1949345"/>
            <a:ext cx="7010400" cy="609600"/>
          </a:xfrm>
          <a:prstGeom prst="rect">
            <a:avLst/>
          </a:prstGeom>
          <a:noFill/>
        </p:spPr>
        <p:txBody>
          <a:bodyPr wrap="square" rtlCol="0">
            <a:noAutofit/>
          </a:bodyPr>
          <a:lstStyle/>
          <a:p>
            <a:pPr lvl="0">
              <a:spcBef>
                <a:spcPct val="20000"/>
              </a:spcBef>
              <a:buClr>
                <a:srgbClr val="836581"/>
              </a:buClr>
              <a:buSzPct val="85000"/>
            </a:pPr>
            <a:r>
              <a:rPr lang="en-US" sz="54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Prescribers should</a:t>
            </a:r>
          </a:p>
        </p:txBody>
      </p:sp>
      <p:sp>
        <p:nvSpPr>
          <p:cNvPr id="8" name="Rounded Rectangle 7"/>
          <p:cNvSpPr/>
          <p:nvPr/>
        </p:nvSpPr>
        <p:spPr>
          <a:xfrm>
            <a:off x="457200" y="2918895"/>
            <a:ext cx="3976914" cy="27199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800" dirty="0">
                <a:latin typeface="Segoe UI" pitchFamily="34" charset="0"/>
                <a:ea typeface="Segoe UI" pitchFamily="34" charset="0"/>
                <a:cs typeface="Segoe UI" pitchFamily="34" charset="0"/>
              </a:rPr>
              <a:t>Understand when to appropriately refer high-risk patients to pain management or addiction specialists</a:t>
            </a:r>
          </a:p>
        </p:txBody>
      </p:sp>
      <p:sp>
        <p:nvSpPr>
          <p:cNvPr id="10" name="Rounded Rectangle 9"/>
          <p:cNvSpPr/>
          <p:nvPr/>
        </p:nvSpPr>
        <p:spPr>
          <a:xfrm>
            <a:off x="4724400" y="2918895"/>
            <a:ext cx="3976914" cy="27199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800" dirty="0">
                <a:latin typeface="Segoe UI" pitchFamily="34" charset="0"/>
                <a:ea typeface="Segoe UI" pitchFamily="34" charset="0"/>
                <a:cs typeface="Segoe UI" pitchFamily="34" charset="0"/>
              </a:rPr>
              <a:t>Also check your state regulations for requirements</a:t>
            </a: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558945"/>
            <a:ext cx="9144000" cy="25603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20080" y="6140895"/>
            <a:ext cx="402034" cy="418050"/>
          </a:xfrm>
          <a:prstGeom prst="rect">
            <a:avLst/>
          </a:prstGeom>
        </p:spPr>
      </p:pic>
      <p:sp>
        <p:nvSpPr>
          <p:cNvPr id="14" name="TextBox 13"/>
          <p:cNvSpPr txBox="1"/>
          <p:nvPr/>
        </p:nvSpPr>
        <p:spPr>
          <a:xfrm>
            <a:off x="6065441" y="6350976"/>
            <a:ext cx="2621359" cy="276999"/>
          </a:xfrm>
          <a:prstGeom prst="rect">
            <a:avLst/>
          </a:prstGeom>
          <a:noFill/>
        </p:spPr>
        <p:txBody>
          <a:bodyPr wrap="none" rtlCol="0">
            <a:spAutoFit/>
          </a:bodyPr>
          <a:lstStyle/>
          <a:p>
            <a:r>
              <a:rPr lang="en-US" sz="12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Collaborative for REMS Education</a:t>
            </a:r>
          </a:p>
        </p:txBody>
      </p:sp>
      <p:sp>
        <p:nvSpPr>
          <p:cNvPr id="15" name="Footer Placeholder 3"/>
          <p:cNvSpPr>
            <a:spLocks noGrp="1"/>
          </p:cNvSpPr>
          <p:nvPr/>
        </p:nvSpPr>
        <p:spPr>
          <a:xfrm>
            <a:off x="228600" y="6189509"/>
            <a:ext cx="777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latin typeface="Segoe UI" pitchFamily="34" charset="0"/>
                <a:ea typeface="Segoe UI" pitchFamily="34" charset="0"/>
                <a:cs typeface="Segoe UI" pitchFamily="34" charset="0"/>
              </a:rPr>
              <a:t>Chou R, et al</a:t>
            </a:r>
            <a:r>
              <a:rPr lang="en-US" sz="800" i="1" dirty="0">
                <a:solidFill>
                  <a:schemeClr val="bg1"/>
                </a:solidFill>
                <a:latin typeface="Segoe UI" pitchFamily="34" charset="0"/>
                <a:ea typeface="Segoe UI" pitchFamily="34" charset="0"/>
                <a:cs typeface="Segoe UI" pitchFamily="34" charset="0"/>
              </a:rPr>
              <a:t>. J Pain. </a:t>
            </a:r>
            <a:r>
              <a:rPr lang="en-US" sz="800" dirty="0">
                <a:solidFill>
                  <a:schemeClr val="bg1"/>
                </a:solidFill>
                <a:latin typeface="Segoe UI" pitchFamily="34" charset="0"/>
                <a:ea typeface="Segoe UI" pitchFamily="34" charset="0"/>
                <a:cs typeface="Segoe UI" pitchFamily="34" charset="0"/>
              </a:rPr>
              <a:t>2009;10:113-30.   </a:t>
            </a:r>
          </a:p>
        </p:txBody>
      </p:sp>
      <p:sp>
        <p:nvSpPr>
          <p:cNvPr id="3" name="Slide Number Placeholder 2"/>
          <p:cNvSpPr>
            <a:spLocks noGrp="1"/>
          </p:cNvSpPr>
          <p:nvPr>
            <p:ph type="sldNum" sz="quarter" idx="12"/>
          </p:nvPr>
        </p:nvSpPr>
        <p:spPr/>
        <p:txBody>
          <a:bodyPr/>
          <a:lstStyle/>
          <a:p>
            <a:fld id="{AC93B9EA-9F07-41CA-8155-9C9A9F70FA14}" type="slidenum">
              <a:rPr lang="en-US" smtClean="0"/>
              <a:pPr/>
              <a:t>33</a:t>
            </a:fld>
            <a:r>
              <a:rPr lang="en-US" dirty="0"/>
              <a:t>   |   © CO*RE 2015 </a:t>
            </a:r>
          </a:p>
        </p:txBody>
      </p:sp>
      <p:pic>
        <p:nvPicPr>
          <p:cNvPr id="16" name="Picture 15"/>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8622064" y="6143625"/>
            <a:ext cx="402034" cy="418050"/>
          </a:xfrm>
          <a:prstGeom prst="rect">
            <a:avLst/>
          </a:prstGeom>
        </p:spPr>
      </p:pic>
      <p:sp>
        <p:nvSpPr>
          <p:cNvPr id="17" name="TextBox 16"/>
          <p:cNvSpPr txBox="1"/>
          <p:nvPr/>
        </p:nvSpPr>
        <p:spPr>
          <a:xfrm>
            <a:off x="6067425" y="6353706"/>
            <a:ext cx="2621359" cy="276999"/>
          </a:xfrm>
          <a:prstGeom prst="rect">
            <a:avLst/>
          </a:prstGeom>
          <a:noFill/>
        </p:spPr>
        <p:txBody>
          <a:bodyPr wrap="none" rtlCol="0">
            <a:spAutoFit/>
          </a:bodyPr>
          <a:lstStyle/>
          <a:p>
            <a:r>
              <a:rPr lang="en-US" sz="1200" b="1" dirty="0">
                <a:solidFill>
                  <a:schemeClr val="bg1"/>
                </a:solidFill>
                <a:latin typeface="Segoe UI" pitchFamily="34" charset="0"/>
                <a:ea typeface="Segoe UI" pitchFamily="34" charset="0"/>
                <a:cs typeface="Segoe UI" pitchFamily="34" charset="0"/>
              </a:rPr>
              <a:t>Collaborative for REMS Education</a:t>
            </a:r>
          </a:p>
        </p:txBody>
      </p:sp>
    </p:spTree>
    <p:extLst>
      <p:ext uri="{BB962C8B-B14F-4D97-AF65-F5344CB8AC3E}">
        <p14:creationId xmlns:p14="http://schemas.microsoft.com/office/powerpoint/2010/main" val="116275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7241" t="13636" r="46351" b="38637"/>
          <a:stretch/>
        </p:blipFill>
        <p:spPr>
          <a:xfrm>
            <a:off x="7681228" y="75150"/>
            <a:ext cx="1340886" cy="2667000"/>
          </a:xfrm>
          <a:prstGeom prst="rect">
            <a:avLst/>
          </a:prstGeom>
        </p:spPr>
      </p:pic>
      <p:sp>
        <p:nvSpPr>
          <p:cNvPr id="2" name="Title 1"/>
          <p:cNvSpPr>
            <a:spLocks noGrp="1"/>
          </p:cNvSpPr>
          <p:nvPr>
            <p:ph type="title"/>
          </p:nvPr>
        </p:nvSpPr>
        <p:spPr>
          <a:xfrm>
            <a:off x="457200" y="90803"/>
            <a:ext cx="8229600" cy="838200"/>
          </a:xfrm>
        </p:spPr>
        <p:txBody>
          <a:bodyPr>
            <a:noAutofit/>
          </a:bodyPr>
          <a:lstStyle/>
          <a:p>
            <a:r>
              <a:rPr lang="en-US" dirty="0"/>
              <a:t>Special Considerations: </a:t>
            </a:r>
            <a:br>
              <a:rPr lang="en-US" dirty="0"/>
            </a:br>
            <a:r>
              <a:rPr lang="en-US" dirty="0"/>
              <a:t>Elderly Patients</a:t>
            </a:r>
          </a:p>
        </p:txBody>
      </p:sp>
      <p:sp>
        <p:nvSpPr>
          <p:cNvPr id="5" name="Slide Number Placeholder 4"/>
          <p:cNvSpPr>
            <a:spLocks noGrp="1"/>
          </p:cNvSpPr>
          <p:nvPr>
            <p:ph type="sldNum" sz="quarter" idx="12"/>
          </p:nvPr>
        </p:nvSpPr>
        <p:spPr/>
        <p:txBody>
          <a:bodyPr/>
          <a:lstStyle/>
          <a:p>
            <a:fld id="{AC93B9EA-9F07-41CA-8155-9C9A9F70FA14}" type="slidenum">
              <a:rPr lang="en-US" smtClean="0"/>
              <a:pPr/>
              <a:t>34</a:t>
            </a:fld>
            <a:r>
              <a:rPr lang="en-US" dirty="0"/>
              <a:t>   |   © CO*RE 2015</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558945"/>
            <a:ext cx="9144000" cy="256032"/>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20080" y="6140895"/>
            <a:ext cx="402034" cy="418050"/>
          </a:xfrm>
          <a:prstGeom prst="rect">
            <a:avLst/>
          </a:prstGeom>
        </p:spPr>
      </p:pic>
      <p:sp>
        <p:nvSpPr>
          <p:cNvPr id="9" name="TextBox 8"/>
          <p:cNvSpPr txBox="1"/>
          <p:nvPr/>
        </p:nvSpPr>
        <p:spPr>
          <a:xfrm>
            <a:off x="6065441" y="6350976"/>
            <a:ext cx="2621359" cy="276999"/>
          </a:xfrm>
          <a:prstGeom prst="rect">
            <a:avLst/>
          </a:prstGeom>
          <a:noFill/>
        </p:spPr>
        <p:txBody>
          <a:bodyPr wrap="none" rtlCol="0">
            <a:spAutoFit/>
          </a:bodyPr>
          <a:lstStyle/>
          <a:p>
            <a:r>
              <a:rPr lang="en-US" sz="12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Collaborative for REMS Education</a:t>
            </a:r>
          </a:p>
        </p:txBody>
      </p:sp>
      <p:sp>
        <p:nvSpPr>
          <p:cNvPr id="17" name="Footer Placeholder 3"/>
          <p:cNvSpPr>
            <a:spLocks noGrp="1"/>
          </p:cNvSpPr>
          <p:nvPr/>
        </p:nvSpPr>
        <p:spPr>
          <a:xfrm>
            <a:off x="231705" y="6224016"/>
            <a:ext cx="4873695"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00" dirty="0">
                <a:solidFill>
                  <a:schemeClr val="bg2">
                    <a:lumMod val="50000"/>
                  </a:schemeClr>
                </a:solidFill>
                <a:latin typeface="Segoe UI" pitchFamily="34" charset="0"/>
                <a:ea typeface="Segoe UI" pitchFamily="34" charset="0"/>
                <a:cs typeface="Segoe UI" pitchFamily="34" charset="0"/>
              </a:rPr>
              <a:t>American Geriatrics Society Panel on the Pharmacological Management of Persistent Pain in Older Persons. </a:t>
            </a:r>
            <a:r>
              <a:rPr lang="en-US" sz="600" i="1" dirty="0">
                <a:solidFill>
                  <a:schemeClr val="bg2">
                    <a:lumMod val="50000"/>
                  </a:schemeClr>
                </a:solidFill>
                <a:latin typeface="Segoe UI" pitchFamily="34" charset="0"/>
                <a:ea typeface="Segoe UI" pitchFamily="34" charset="0"/>
                <a:cs typeface="Segoe UI" pitchFamily="34" charset="0"/>
              </a:rPr>
              <a:t>J Am Geriatr Soc. </a:t>
            </a:r>
            <a:r>
              <a:rPr lang="en-US" sz="600" dirty="0">
                <a:solidFill>
                  <a:schemeClr val="bg2">
                    <a:lumMod val="50000"/>
                  </a:schemeClr>
                </a:solidFill>
                <a:latin typeface="Segoe UI" pitchFamily="34" charset="0"/>
                <a:ea typeface="Segoe UI" pitchFamily="34" charset="0"/>
                <a:cs typeface="Segoe UI" pitchFamily="34" charset="0"/>
              </a:rPr>
              <a:t>2009;57:1331-46.    Chou R, et al</a:t>
            </a:r>
            <a:r>
              <a:rPr lang="en-US" sz="600" i="1" dirty="0">
                <a:solidFill>
                  <a:schemeClr val="bg2">
                    <a:lumMod val="50000"/>
                  </a:schemeClr>
                </a:solidFill>
                <a:latin typeface="Segoe UI" pitchFamily="34" charset="0"/>
                <a:ea typeface="Segoe UI" pitchFamily="34" charset="0"/>
                <a:cs typeface="Segoe UI" pitchFamily="34" charset="0"/>
              </a:rPr>
              <a:t>. J Pain. </a:t>
            </a:r>
            <a:r>
              <a:rPr lang="en-US" sz="600" dirty="0">
                <a:solidFill>
                  <a:schemeClr val="bg2">
                    <a:lumMod val="50000"/>
                  </a:schemeClr>
                </a:solidFill>
                <a:latin typeface="Segoe UI" pitchFamily="34" charset="0"/>
                <a:ea typeface="Segoe UI" pitchFamily="34" charset="0"/>
                <a:cs typeface="Segoe UI" pitchFamily="34" charset="0"/>
              </a:rPr>
              <a:t>2009;10:113-30.   </a:t>
            </a:r>
          </a:p>
        </p:txBody>
      </p:sp>
      <p:sp>
        <p:nvSpPr>
          <p:cNvPr id="22" name="Content Placeholder 2"/>
          <p:cNvSpPr>
            <a:spLocks noGrp="1"/>
          </p:cNvSpPr>
          <p:nvPr>
            <p:ph idx="1"/>
          </p:nvPr>
        </p:nvSpPr>
        <p:spPr>
          <a:xfrm>
            <a:off x="533400" y="2086428"/>
            <a:ext cx="8229600" cy="4114799"/>
          </a:xfrm>
        </p:spPr>
        <p:txBody>
          <a:bodyPr>
            <a:noAutofit/>
          </a:bodyPr>
          <a:lstStyle/>
          <a:p>
            <a:pPr marL="0" lvl="1" indent="0">
              <a:spcBef>
                <a:spcPts val="400"/>
              </a:spcBef>
              <a:buNone/>
            </a:pPr>
            <a:r>
              <a:rPr lang="en-US" sz="2000" b="1" dirty="0">
                <a:solidFill>
                  <a:schemeClr val="accent3"/>
                </a:solidFill>
              </a:rPr>
              <a:t>Respiratory depression more likely in elderly, cachectic, or debilitated patients</a:t>
            </a:r>
          </a:p>
          <a:p>
            <a:pPr marL="341313" lvl="2" indent="-122238">
              <a:spcBef>
                <a:spcPts val="400"/>
              </a:spcBef>
              <a:buClr>
                <a:schemeClr val="accent3"/>
              </a:buClr>
              <a:buSzPct val="100000"/>
            </a:pPr>
            <a:r>
              <a:rPr lang="en-US" sz="1900" dirty="0">
                <a:solidFill>
                  <a:schemeClr val="tx1"/>
                </a:solidFill>
              </a:rPr>
              <a:t>Altered PK due to poor fat stores, muscle wasting, or altered clearance</a:t>
            </a:r>
          </a:p>
          <a:p>
            <a:pPr marL="341313" lvl="2" indent="-122238">
              <a:spcBef>
                <a:spcPts val="400"/>
              </a:spcBef>
              <a:buClr>
                <a:schemeClr val="accent3"/>
              </a:buClr>
              <a:buSzPct val="100000"/>
            </a:pPr>
            <a:r>
              <a:rPr lang="en-US" sz="1900" dirty="0">
                <a:solidFill>
                  <a:schemeClr val="tx1"/>
                </a:solidFill>
              </a:rPr>
              <a:t>Monitor closely, particularly when</a:t>
            </a:r>
          </a:p>
          <a:p>
            <a:pPr marL="633413" lvl="3" indent="-182563">
              <a:spcBef>
                <a:spcPts val="400"/>
              </a:spcBef>
              <a:buFont typeface="Segoe UI" panose="020B0502040204020203" pitchFamily="34" charset="0"/>
              <a:buChar char="−"/>
            </a:pPr>
            <a:r>
              <a:rPr lang="en-US" sz="1600" dirty="0">
                <a:solidFill>
                  <a:schemeClr val="tx1"/>
                </a:solidFill>
              </a:rPr>
              <a:t>Initiating &amp; titrating ER/LA opioids</a:t>
            </a:r>
          </a:p>
          <a:p>
            <a:pPr marL="633413" lvl="3" indent="-182563">
              <a:spcBef>
                <a:spcPts val="400"/>
              </a:spcBef>
              <a:buFont typeface="Segoe UI" panose="020B0502040204020203" pitchFamily="34" charset="0"/>
              <a:buChar char="−"/>
            </a:pPr>
            <a:r>
              <a:rPr lang="en-US" sz="1600" dirty="0">
                <a:solidFill>
                  <a:schemeClr val="tx1"/>
                </a:solidFill>
              </a:rPr>
              <a:t>Given concomitantly w/ other drugs that depress respiration</a:t>
            </a:r>
          </a:p>
          <a:p>
            <a:pPr marL="341313" lvl="2" indent="-122238">
              <a:spcBef>
                <a:spcPts val="400"/>
              </a:spcBef>
              <a:buClr>
                <a:schemeClr val="accent3"/>
              </a:buClr>
              <a:buSzPct val="100000"/>
            </a:pPr>
            <a:r>
              <a:rPr lang="en-US" sz="1900" dirty="0">
                <a:solidFill>
                  <a:schemeClr val="tx1"/>
                </a:solidFill>
              </a:rPr>
              <a:t>Reduce starting dose to 1/3 to 1/2 the usual dosage in debilitated, non-opioid-tolerant patients</a:t>
            </a:r>
          </a:p>
          <a:p>
            <a:pPr marL="341313" lvl="2" indent="-122238">
              <a:spcBef>
                <a:spcPts val="400"/>
              </a:spcBef>
              <a:buClr>
                <a:schemeClr val="accent3"/>
              </a:buClr>
              <a:buSzPct val="100000"/>
            </a:pPr>
            <a:r>
              <a:rPr lang="en-US" sz="1900" dirty="0">
                <a:solidFill>
                  <a:schemeClr val="tx1"/>
                </a:solidFill>
              </a:rPr>
              <a:t>Titrate dose cautiously</a:t>
            </a:r>
          </a:p>
          <a:p>
            <a:pPr marL="0" lvl="1" indent="0">
              <a:spcBef>
                <a:spcPts val="600"/>
              </a:spcBef>
              <a:buNone/>
            </a:pPr>
            <a:r>
              <a:rPr lang="en-US" sz="2000" b="1" dirty="0">
                <a:solidFill>
                  <a:schemeClr val="accent3"/>
                </a:solidFill>
              </a:rPr>
              <a:t>Older adults more likely to develop constipation</a:t>
            </a:r>
          </a:p>
          <a:p>
            <a:pPr marL="341313" lvl="2" indent="-122238">
              <a:spcBef>
                <a:spcPts val="400"/>
              </a:spcBef>
              <a:buClr>
                <a:schemeClr val="accent3"/>
              </a:buClr>
              <a:buSzPct val="100000"/>
            </a:pPr>
            <a:r>
              <a:rPr lang="en-US" sz="1900" dirty="0">
                <a:solidFill>
                  <a:schemeClr val="tx1"/>
                </a:solidFill>
              </a:rPr>
              <a:t>Routinely initiate a bowel regimen before it develops</a:t>
            </a:r>
          </a:p>
          <a:p>
            <a:pPr marL="0" lvl="2" indent="0">
              <a:spcBef>
                <a:spcPts val="400"/>
              </a:spcBef>
              <a:buSzPct val="100000"/>
              <a:buNone/>
            </a:pPr>
            <a:r>
              <a:rPr lang="en-US" sz="2000" b="1" dirty="0">
                <a:solidFill>
                  <a:schemeClr val="accent5"/>
                </a:solidFill>
                <a:latin typeface="+mn-lt"/>
              </a:rPr>
              <a:t>Is patient/caregiver likely to manage opioid therapy responsibly?</a:t>
            </a:r>
          </a:p>
        </p:txBody>
      </p:sp>
      <p:sp>
        <p:nvSpPr>
          <p:cNvPr id="4" name="TextBox 3"/>
          <p:cNvSpPr txBox="1"/>
          <p:nvPr/>
        </p:nvSpPr>
        <p:spPr>
          <a:xfrm>
            <a:off x="457200" y="1408650"/>
            <a:ext cx="8229600" cy="648750"/>
          </a:xfrm>
          <a:prstGeom prst="rect">
            <a:avLst/>
          </a:prstGeom>
          <a:solidFill>
            <a:schemeClr val="accent1"/>
          </a:solidFill>
        </p:spPr>
        <p:txBody>
          <a:bodyPr wrap="none" lIns="182880" rtlCol="0" anchor="ctr">
            <a:noAutofit/>
          </a:bodyPr>
          <a:lstStyle/>
          <a:p>
            <a:r>
              <a:rPr lang="en-US" b="1" dirty="0">
                <a:solidFill>
                  <a:schemeClr val="bg1"/>
                </a:solidFill>
              </a:rPr>
              <a:t>Does patient have medical problems that increase risk of </a:t>
            </a:r>
            <a:br>
              <a:rPr lang="en-US" b="1" dirty="0">
                <a:solidFill>
                  <a:schemeClr val="bg1"/>
                </a:solidFill>
              </a:rPr>
            </a:br>
            <a:r>
              <a:rPr lang="en-US" b="1" dirty="0">
                <a:solidFill>
                  <a:schemeClr val="bg1"/>
                </a:solidFill>
              </a:rPr>
              <a:t>opioid-related AEs?</a:t>
            </a:r>
          </a:p>
        </p:txBody>
      </p:sp>
    </p:spTree>
    <p:extLst>
      <p:ext uri="{BB962C8B-B14F-4D97-AF65-F5344CB8AC3E}">
        <p14:creationId xmlns:p14="http://schemas.microsoft.com/office/powerpoint/2010/main" val="217204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415340" y="-1"/>
            <a:ext cx="1728659"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90803"/>
            <a:ext cx="8229600" cy="838200"/>
          </a:xfrm>
        </p:spPr>
        <p:txBody>
          <a:bodyPr>
            <a:noAutofit/>
          </a:bodyPr>
          <a:lstStyle/>
          <a:p>
            <a:r>
              <a:rPr lang="en-US" dirty="0">
                <a:solidFill>
                  <a:schemeClr val="tx1"/>
                </a:solidFill>
              </a:rPr>
              <a:t>Special Considerations: </a:t>
            </a:r>
            <a:br>
              <a:rPr lang="en-US" dirty="0">
                <a:solidFill>
                  <a:schemeClr val="tx1"/>
                </a:solidFill>
              </a:rPr>
            </a:br>
            <a:r>
              <a:rPr lang="en-US" dirty="0">
                <a:solidFill>
                  <a:schemeClr val="tx1"/>
                </a:solidFill>
              </a:rPr>
              <a:t>Pregnant Women</a:t>
            </a:r>
          </a:p>
        </p:txBody>
      </p:sp>
      <p:sp>
        <p:nvSpPr>
          <p:cNvPr id="5" name="Slide Number Placeholder 4"/>
          <p:cNvSpPr>
            <a:spLocks noGrp="1"/>
          </p:cNvSpPr>
          <p:nvPr>
            <p:ph type="sldNum" sz="quarter" idx="12"/>
          </p:nvPr>
        </p:nvSpPr>
        <p:spPr/>
        <p:txBody>
          <a:bodyPr/>
          <a:lstStyle/>
          <a:p>
            <a:fld id="{AC93B9EA-9F07-41CA-8155-9C9A9F70FA14}" type="slidenum">
              <a:rPr lang="en-US" smtClean="0"/>
              <a:pPr/>
              <a:t>35</a:t>
            </a:fld>
            <a:r>
              <a:rPr lang="en-US" dirty="0"/>
              <a:t>   |   © CO*RE 2015</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558945"/>
            <a:ext cx="9144000" cy="256032"/>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20080" y="6140895"/>
            <a:ext cx="402034" cy="418050"/>
          </a:xfrm>
          <a:prstGeom prst="rect">
            <a:avLst/>
          </a:prstGeom>
        </p:spPr>
      </p:pic>
      <p:sp>
        <p:nvSpPr>
          <p:cNvPr id="9" name="TextBox 8"/>
          <p:cNvSpPr txBox="1"/>
          <p:nvPr/>
        </p:nvSpPr>
        <p:spPr>
          <a:xfrm>
            <a:off x="6065441" y="6350976"/>
            <a:ext cx="2621359" cy="276999"/>
          </a:xfrm>
          <a:prstGeom prst="rect">
            <a:avLst/>
          </a:prstGeom>
          <a:noFill/>
        </p:spPr>
        <p:txBody>
          <a:bodyPr wrap="none" rtlCol="0">
            <a:spAutoFit/>
          </a:bodyPr>
          <a:lstStyle/>
          <a:p>
            <a:r>
              <a:rPr lang="en-US" sz="12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Collaborative for REMS Education</a:t>
            </a:r>
          </a:p>
        </p:txBody>
      </p:sp>
      <p:sp>
        <p:nvSpPr>
          <p:cNvPr id="17" name="Footer Placeholder 3"/>
          <p:cNvSpPr>
            <a:spLocks noGrp="1"/>
          </p:cNvSpPr>
          <p:nvPr/>
        </p:nvSpPr>
        <p:spPr>
          <a:xfrm>
            <a:off x="231705" y="6224016"/>
            <a:ext cx="4873695"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00" dirty="0">
                <a:solidFill>
                  <a:schemeClr val="bg2">
                    <a:lumMod val="50000"/>
                  </a:schemeClr>
                </a:solidFill>
                <a:latin typeface="Segoe UI" pitchFamily="34" charset="0"/>
                <a:ea typeface="Segoe UI" pitchFamily="34" charset="0"/>
                <a:cs typeface="Segoe UI" pitchFamily="34" charset="0"/>
              </a:rPr>
              <a:t>Chou R, et al</a:t>
            </a:r>
            <a:r>
              <a:rPr lang="en-US" sz="600" i="1" dirty="0">
                <a:solidFill>
                  <a:schemeClr val="bg2">
                    <a:lumMod val="50000"/>
                  </a:schemeClr>
                </a:solidFill>
                <a:latin typeface="Segoe UI" pitchFamily="34" charset="0"/>
                <a:ea typeface="Segoe UI" pitchFamily="34" charset="0"/>
                <a:cs typeface="Segoe UI" pitchFamily="34" charset="0"/>
              </a:rPr>
              <a:t>. J Pain. </a:t>
            </a:r>
            <a:r>
              <a:rPr lang="en-US" sz="600" dirty="0">
                <a:solidFill>
                  <a:schemeClr val="bg2">
                    <a:lumMod val="50000"/>
                  </a:schemeClr>
                </a:solidFill>
                <a:latin typeface="Segoe UI" pitchFamily="34" charset="0"/>
                <a:ea typeface="Segoe UI" pitchFamily="34" charset="0"/>
                <a:cs typeface="Segoe UI" pitchFamily="34" charset="0"/>
              </a:rPr>
              <a:t>2009;10:113-30.   </a:t>
            </a:r>
          </a:p>
        </p:txBody>
      </p:sp>
      <p:sp>
        <p:nvSpPr>
          <p:cNvPr id="22" name="Content Placeholder 2"/>
          <p:cNvSpPr>
            <a:spLocks noGrp="1"/>
          </p:cNvSpPr>
          <p:nvPr>
            <p:ph idx="1"/>
          </p:nvPr>
        </p:nvSpPr>
        <p:spPr>
          <a:xfrm>
            <a:off x="533400" y="2209801"/>
            <a:ext cx="8229600" cy="4114799"/>
          </a:xfrm>
        </p:spPr>
        <p:txBody>
          <a:bodyPr>
            <a:noAutofit/>
          </a:bodyPr>
          <a:lstStyle/>
          <a:p>
            <a:pPr marL="0" lvl="1" indent="0">
              <a:spcBef>
                <a:spcPts val="400"/>
              </a:spcBef>
              <a:buNone/>
            </a:pPr>
            <a:r>
              <a:rPr lang="en-US" sz="2000" b="1" dirty="0">
                <a:solidFill>
                  <a:schemeClr val="accent3"/>
                </a:solidFill>
              </a:rPr>
              <a:t>Potential risks of opioid therapy to the newborn include:</a:t>
            </a:r>
          </a:p>
          <a:p>
            <a:pPr marL="341313" lvl="2" indent="-122238">
              <a:spcBef>
                <a:spcPts val="400"/>
              </a:spcBef>
              <a:buClr>
                <a:schemeClr val="accent3"/>
              </a:buClr>
              <a:buSzPct val="100000"/>
            </a:pPr>
            <a:r>
              <a:rPr lang="en-US" sz="1900" dirty="0">
                <a:solidFill>
                  <a:schemeClr val="tx1"/>
                </a:solidFill>
              </a:rPr>
              <a:t>Low birth weight</a:t>
            </a:r>
          </a:p>
          <a:p>
            <a:pPr marL="341313" lvl="2" indent="-122238">
              <a:spcBef>
                <a:spcPts val="400"/>
              </a:spcBef>
              <a:buClr>
                <a:schemeClr val="accent3"/>
              </a:buClr>
              <a:buSzPct val="100000"/>
            </a:pPr>
            <a:r>
              <a:rPr lang="en-US" sz="1900" dirty="0">
                <a:solidFill>
                  <a:schemeClr val="tx1"/>
                </a:solidFill>
              </a:rPr>
              <a:t>Premature birth</a:t>
            </a:r>
          </a:p>
          <a:p>
            <a:pPr marL="341313" lvl="2" indent="-122238">
              <a:spcBef>
                <a:spcPts val="400"/>
              </a:spcBef>
              <a:buClr>
                <a:schemeClr val="accent3"/>
              </a:buClr>
              <a:buSzPct val="100000"/>
            </a:pPr>
            <a:r>
              <a:rPr lang="en-US" sz="1900" dirty="0">
                <a:solidFill>
                  <a:schemeClr val="tx1"/>
                </a:solidFill>
              </a:rPr>
              <a:t>Hypoxic-ischemic brain injury</a:t>
            </a:r>
          </a:p>
          <a:p>
            <a:pPr marL="0" lvl="2" indent="0">
              <a:spcBef>
                <a:spcPts val="1200"/>
              </a:spcBef>
              <a:buClr>
                <a:schemeClr val="accent3"/>
              </a:buClr>
              <a:buSzPct val="100000"/>
              <a:buNone/>
            </a:pPr>
            <a:r>
              <a:rPr lang="en-US" sz="2000" b="1" dirty="0">
                <a:solidFill>
                  <a:schemeClr val="accent3"/>
                </a:solidFill>
              </a:rPr>
              <a:t>Given these potential risks, clinicians should:</a:t>
            </a:r>
          </a:p>
          <a:p>
            <a:pPr marL="341313" lvl="2" indent="-122238">
              <a:spcBef>
                <a:spcPts val="400"/>
              </a:spcBef>
              <a:buClr>
                <a:schemeClr val="accent3"/>
              </a:buClr>
              <a:buSzPct val="100000"/>
            </a:pPr>
            <a:r>
              <a:rPr lang="en-US" sz="1900" dirty="0">
                <a:solidFill>
                  <a:schemeClr val="tx1"/>
                </a:solidFill>
              </a:rPr>
              <a:t>Counsel women of childbearing potential about risks &amp; benefits of opioid therapy during pregnancy &amp; after delivery</a:t>
            </a:r>
          </a:p>
          <a:p>
            <a:pPr marL="341313" lvl="2" indent="-122238">
              <a:spcBef>
                <a:spcPts val="400"/>
              </a:spcBef>
              <a:buClr>
                <a:schemeClr val="accent3"/>
              </a:buClr>
              <a:buSzPct val="100000"/>
            </a:pPr>
            <a:r>
              <a:rPr lang="en-US" sz="1900" dirty="0">
                <a:solidFill>
                  <a:schemeClr val="tx1"/>
                </a:solidFill>
              </a:rPr>
              <a:t>Encourage minimal/no opioid use during pregnancy, unless potential benefits outweigh risks</a:t>
            </a:r>
          </a:p>
          <a:p>
            <a:pPr marL="0" lvl="2" indent="0">
              <a:spcBef>
                <a:spcPts val="1200"/>
              </a:spcBef>
              <a:buClr>
                <a:schemeClr val="accent3"/>
              </a:buClr>
              <a:buSzPct val="100000"/>
              <a:buNone/>
            </a:pPr>
            <a:r>
              <a:rPr lang="en-US" sz="1900" b="1" dirty="0">
                <a:solidFill>
                  <a:schemeClr val="accent5"/>
                </a:solidFill>
              </a:rPr>
              <a:t>If chronic opioid therapy is used during pregnancy, anticipate &amp; manage risks to the patient and newborns</a:t>
            </a:r>
          </a:p>
        </p:txBody>
      </p:sp>
      <p:sp>
        <p:nvSpPr>
          <p:cNvPr id="4" name="TextBox 3"/>
          <p:cNvSpPr txBox="1"/>
          <p:nvPr/>
        </p:nvSpPr>
        <p:spPr>
          <a:xfrm>
            <a:off x="457200" y="1408650"/>
            <a:ext cx="6958140" cy="648750"/>
          </a:xfrm>
          <a:prstGeom prst="rect">
            <a:avLst/>
          </a:prstGeom>
          <a:solidFill>
            <a:schemeClr val="accent1"/>
          </a:solidFill>
        </p:spPr>
        <p:txBody>
          <a:bodyPr wrap="none" lIns="182880" rtlCol="0" anchor="ctr">
            <a:noAutofit/>
          </a:bodyPr>
          <a:lstStyle/>
          <a:p>
            <a:r>
              <a:rPr lang="en-US" b="1" dirty="0">
                <a:solidFill>
                  <a:schemeClr val="bg1"/>
                </a:solidFill>
              </a:rPr>
              <a:t>Managing chronic pain in pregnant women is challenging, </a:t>
            </a:r>
            <a:br>
              <a:rPr lang="en-US" b="1" dirty="0">
                <a:solidFill>
                  <a:schemeClr val="bg1"/>
                </a:solidFill>
              </a:rPr>
            </a:br>
            <a:r>
              <a:rPr lang="en-US" b="1" dirty="0">
                <a:solidFill>
                  <a:schemeClr val="bg1"/>
                </a:solidFill>
              </a:rPr>
              <a:t>&amp; affects both mother and fetus</a:t>
            </a:r>
          </a:p>
        </p:txBody>
      </p:sp>
      <p:sp>
        <p:nvSpPr>
          <p:cNvPr id="3" name="TextBox 2"/>
          <p:cNvSpPr txBox="1"/>
          <p:nvPr/>
        </p:nvSpPr>
        <p:spPr>
          <a:xfrm>
            <a:off x="4419600" y="2590800"/>
            <a:ext cx="914400" cy="914400"/>
          </a:xfrm>
          <a:prstGeom prst="rect">
            <a:avLst/>
          </a:prstGeom>
          <a:noFill/>
        </p:spPr>
        <p:txBody>
          <a:bodyPr wrap="none" rtlCol="0">
            <a:noAutofit/>
          </a:bodyPr>
          <a:lstStyle/>
          <a:p>
            <a:pPr marL="171450" indent="-171450">
              <a:spcBef>
                <a:spcPts val="400"/>
              </a:spcBef>
              <a:buClr>
                <a:schemeClr val="accent3"/>
              </a:buClr>
              <a:buFont typeface="Arial" panose="020B0604020202020204" pitchFamily="34" charset="0"/>
              <a:buChar char="•"/>
            </a:pPr>
            <a:r>
              <a:rPr lang="en-US" sz="1900" dirty="0">
                <a:latin typeface="Segoe UI" pitchFamily="34" charset="0"/>
                <a:ea typeface="Segoe UI" pitchFamily="34" charset="0"/>
                <a:cs typeface="Segoe UI" pitchFamily="34" charset="0"/>
              </a:rPr>
              <a:t>Neonatal death</a:t>
            </a:r>
          </a:p>
          <a:p>
            <a:pPr marL="171450" indent="-171450">
              <a:spcBef>
                <a:spcPts val="400"/>
              </a:spcBef>
              <a:buClr>
                <a:schemeClr val="accent3"/>
              </a:buClr>
              <a:buFont typeface="Arial" panose="020B0604020202020204" pitchFamily="34" charset="0"/>
              <a:buChar char="•"/>
            </a:pPr>
            <a:r>
              <a:rPr lang="en-US" sz="1900" dirty="0">
                <a:latin typeface="Segoe UI" pitchFamily="34" charset="0"/>
                <a:ea typeface="Segoe UI" pitchFamily="34" charset="0"/>
                <a:cs typeface="Segoe UI" pitchFamily="34" charset="0"/>
              </a:rPr>
              <a:t>Prolonged QT syndrome</a:t>
            </a:r>
          </a:p>
          <a:p>
            <a:pPr marL="171450" indent="-171450">
              <a:spcBef>
                <a:spcPts val="400"/>
              </a:spcBef>
              <a:buClr>
                <a:schemeClr val="accent3"/>
              </a:buClr>
              <a:buFont typeface="Arial" panose="020B0604020202020204" pitchFamily="34" charset="0"/>
              <a:buChar char="•"/>
            </a:pPr>
            <a:r>
              <a:rPr lang="en-US" sz="1900" dirty="0">
                <a:latin typeface="Segoe UI" pitchFamily="34" charset="0"/>
                <a:ea typeface="Segoe UI" pitchFamily="34" charset="0"/>
                <a:cs typeface="Segoe UI" pitchFamily="34" charset="0"/>
              </a:rPr>
              <a:t>Neonatal opioid withdrawal syndrome</a:t>
            </a:r>
          </a:p>
        </p:txBody>
      </p:sp>
    </p:spTree>
    <p:extLst>
      <p:ext uri="{BB962C8B-B14F-4D97-AF65-F5344CB8AC3E}">
        <p14:creationId xmlns:p14="http://schemas.microsoft.com/office/powerpoint/2010/main" val="20369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513" y="110447"/>
            <a:ext cx="6067287" cy="990600"/>
          </a:xfrm>
        </p:spPr>
        <p:txBody>
          <a:bodyPr>
            <a:noAutofit/>
          </a:bodyPr>
          <a:lstStyle/>
          <a:p>
            <a:r>
              <a:rPr lang="en-US" dirty="0"/>
              <a:t>Special Considerations:</a:t>
            </a:r>
            <a:br>
              <a:rPr lang="en-US" dirty="0"/>
            </a:br>
            <a:r>
              <a:rPr lang="en-US" dirty="0"/>
              <a:t>Children (&lt;18 years)</a:t>
            </a:r>
          </a:p>
        </p:txBody>
      </p:sp>
      <p:sp>
        <p:nvSpPr>
          <p:cNvPr id="6" name="Slide Number Placeholder 5"/>
          <p:cNvSpPr>
            <a:spLocks noGrp="1"/>
          </p:cNvSpPr>
          <p:nvPr>
            <p:ph type="sldNum" sz="quarter" idx="12"/>
          </p:nvPr>
        </p:nvSpPr>
        <p:spPr/>
        <p:txBody>
          <a:bodyPr/>
          <a:lstStyle/>
          <a:p>
            <a:fld id="{AC93B9EA-9F07-41CA-8155-9C9A9F70FA14}" type="slidenum">
              <a:rPr lang="en-US" smtClean="0"/>
              <a:pPr/>
              <a:t>36</a:t>
            </a:fld>
            <a:r>
              <a:rPr lang="en-US" dirty="0"/>
              <a:t>   |   © CO*RE 2013 </a:t>
            </a:r>
          </a:p>
        </p:txBody>
      </p:sp>
      <p:pic>
        <p:nvPicPr>
          <p:cNvPr id="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 r="25434" b="-1"/>
          <a:stretch/>
        </p:blipFill>
        <p:spPr bwMode="auto">
          <a:xfrm flipH="1">
            <a:off x="0" y="1"/>
            <a:ext cx="2680700"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895600" y="1524000"/>
            <a:ext cx="62484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1">
              <a:lnSpc>
                <a:spcPct val="90000"/>
              </a:lnSpc>
              <a:spcBef>
                <a:spcPts val="400"/>
              </a:spcBef>
            </a:pPr>
            <a:r>
              <a:rPr lang="en-US" b="1" dirty="0">
                <a:latin typeface="Segoe UI" pitchFamily="34" charset="0"/>
                <a:ea typeface="Segoe UI" pitchFamily="34" charset="0"/>
                <a:cs typeface="Segoe UI" pitchFamily="34" charset="0"/>
              </a:rPr>
              <a:t>Safety &amp; effectiveness of most ER/LA </a:t>
            </a:r>
            <a:br>
              <a:rPr lang="en-US" b="1" dirty="0">
                <a:latin typeface="Segoe UI" pitchFamily="34" charset="0"/>
                <a:ea typeface="Segoe UI" pitchFamily="34" charset="0"/>
                <a:cs typeface="Segoe UI" pitchFamily="34" charset="0"/>
              </a:rPr>
            </a:br>
            <a:r>
              <a:rPr lang="en-US" b="1" dirty="0">
                <a:latin typeface="Segoe UI" pitchFamily="34" charset="0"/>
                <a:ea typeface="Segoe UI" pitchFamily="34" charset="0"/>
                <a:cs typeface="Segoe UI" pitchFamily="34" charset="0"/>
              </a:rPr>
              <a:t>opioids unestablished</a:t>
            </a:r>
          </a:p>
        </p:txBody>
      </p:sp>
      <p:sp>
        <p:nvSpPr>
          <p:cNvPr id="4" name="TextBox 3"/>
          <p:cNvSpPr txBox="1"/>
          <p:nvPr/>
        </p:nvSpPr>
        <p:spPr>
          <a:xfrm>
            <a:off x="3155950" y="2133600"/>
            <a:ext cx="5988050" cy="848311"/>
          </a:xfrm>
          <a:prstGeom prst="rect">
            <a:avLst/>
          </a:prstGeom>
          <a:noFill/>
        </p:spPr>
        <p:txBody>
          <a:bodyPr wrap="square" rtlCol="0" anchor="ctr">
            <a:noAutofit/>
          </a:bodyPr>
          <a:lstStyle/>
          <a:p>
            <a:r>
              <a:rPr lang="en-US" sz="1600" dirty="0">
                <a:latin typeface="Segoe UI" pitchFamily="34" charset="0"/>
                <a:ea typeface="Segoe UI" pitchFamily="34" charset="0"/>
                <a:cs typeface="Segoe UI" pitchFamily="34" charset="0"/>
              </a:rPr>
              <a:t>Pediatric analgesic trials pose challenges</a:t>
            </a:r>
            <a:br>
              <a:rPr lang="en-US" sz="1600" dirty="0">
                <a:latin typeface="Segoe UI" pitchFamily="34" charset="0"/>
                <a:ea typeface="Segoe UI" pitchFamily="34" charset="0"/>
                <a:cs typeface="Segoe UI" pitchFamily="34" charset="0"/>
              </a:rPr>
            </a:br>
            <a:r>
              <a:rPr lang="en-US" sz="1600" dirty="0">
                <a:latin typeface="Segoe UI" pitchFamily="34" charset="0"/>
                <a:ea typeface="Segoe UI" pitchFamily="34" charset="0"/>
                <a:cs typeface="Segoe UI" pitchFamily="34" charset="0"/>
              </a:rPr>
              <a:t>Transdermal fentanyl approved in children aged ≥2 yrs</a:t>
            </a:r>
          </a:p>
          <a:p>
            <a:r>
              <a:rPr lang="en-US" sz="1600" dirty="0" err="1">
                <a:latin typeface="Segoe UI" pitchFamily="34" charset="0"/>
                <a:ea typeface="Segoe UI" pitchFamily="34" charset="0"/>
                <a:cs typeface="Segoe UI" pitchFamily="34" charset="0"/>
              </a:rPr>
              <a:t>Oxycodone</a:t>
            </a:r>
            <a:r>
              <a:rPr lang="en-US" sz="1600" dirty="0">
                <a:latin typeface="Segoe UI" pitchFamily="34" charset="0"/>
                <a:ea typeface="Segoe UI" pitchFamily="34" charset="0"/>
                <a:cs typeface="Segoe UI" pitchFamily="34" charset="0"/>
              </a:rPr>
              <a:t> ER dosing changes for children ≥ 11 yrs (see Unit 6)</a:t>
            </a:r>
          </a:p>
        </p:txBody>
      </p:sp>
      <p:sp>
        <p:nvSpPr>
          <p:cNvPr id="11" name="Rectangle 10"/>
          <p:cNvSpPr/>
          <p:nvPr/>
        </p:nvSpPr>
        <p:spPr>
          <a:xfrm>
            <a:off x="2895600" y="3019001"/>
            <a:ext cx="6248400" cy="504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114300" lvl="1">
              <a:lnSpc>
                <a:spcPct val="105000"/>
              </a:lnSpc>
              <a:spcBef>
                <a:spcPts val="400"/>
              </a:spcBef>
            </a:pPr>
            <a:r>
              <a:rPr lang="en-US" b="1" dirty="0">
                <a:latin typeface="Segoe UI" pitchFamily="34" charset="0"/>
                <a:ea typeface="Segoe UI" pitchFamily="34" charset="0"/>
                <a:cs typeface="Segoe UI" pitchFamily="34" charset="0"/>
              </a:rPr>
              <a:t>Most opioid studies focus on inpatient safety</a:t>
            </a:r>
          </a:p>
        </p:txBody>
      </p:sp>
      <p:sp>
        <p:nvSpPr>
          <p:cNvPr id="12" name="TextBox 11"/>
          <p:cNvSpPr txBox="1"/>
          <p:nvPr/>
        </p:nvSpPr>
        <p:spPr>
          <a:xfrm>
            <a:off x="3184111" y="3523681"/>
            <a:ext cx="5727700" cy="341762"/>
          </a:xfrm>
          <a:prstGeom prst="rect">
            <a:avLst/>
          </a:prstGeom>
          <a:noFill/>
        </p:spPr>
        <p:txBody>
          <a:bodyPr wrap="square" rtlCol="0" anchor="ctr">
            <a:noAutofit/>
          </a:bodyPr>
          <a:lstStyle/>
          <a:p>
            <a:r>
              <a:rPr lang="en-US" sz="1600" dirty="0">
                <a:latin typeface="Segoe UI" pitchFamily="34" charset="0"/>
                <a:ea typeface="Segoe UI" pitchFamily="34" charset="0"/>
                <a:cs typeface="Segoe UI" pitchFamily="34" charset="0"/>
              </a:rPr>
              <a:t>Opioids are common sources of drug error</a:t>
            </a:r>
          </a:p>
        </p:txBody>
      </p:sp>
      <p:sp>
        <p:nvSpPr>
          <p:cNvPr id="13" name="Rectangle 12"/>
          <p:cNvSpPr/>
          <p:nvPr/>
        </p:nvSpPr>
        <p:spPr>
          <a:xfrm>
            <a:off x="2895600" y="4037357"/>
            <a:ext cx="6248400" cy="454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1">
              <a:spcBef>
                <a:spcPts val="400"/>
              </a:spcBef>
            </a:pPr>
            <a:r>
              <a:rPr lang="en-US" sz="1600" b="1" dirty="0">
                <a:latin typeface="Segoe UI" pitchFamily="34" charset="0"/>
                <a:ea typeface="Segoe UI" pitchFamily="34" charset="0"/>
                <a:cs typeface="Segoe UI" pitchFamily="34" charset="0"/>
              </a:rPr>
              <a:t>Opioid indications are primarily life-limiting conditions</a:t>
            </a:r>
          </a:p>
        </p:txBody>
      </p:sp>
      <p:sp>
        <p:nvSpPr>
          <p:cNvPr id="14" name="TextBox 13"/>
          <p:cNvSpPr txBox="1"/>
          <p:nvPr/>
        </p:nvSpPr>
        <p:spPr>
          <a:xfrm>
            <a:off x="3229389" y="4540688"/>
            <a:ext cx="5705061" cy="443101"/>
          </a:xfrm>
          <a:prstGeom prst="rect">
            <a:avLst/>
          </a:prstGeom>
          <a:noFill/>
        </p:spPr>
        <p:txBody>
          <a:bodyPr wrap="square" rtlCol="0" anchor="ctr">
            <a:noAutofit/>
          </a:bodyPr>
          <a:lstStyle/>
          <a:p>
            <a:r>
              <a:rPr lang="en-US" sz="1600" dirty="0">
                <a:latin typeface="Segoe UI" pitchFamily="34" charset="0"/>
                <a:ea typeface="Segoe UI" pitchFamily="34" charset="0"/>
                <a:cs typeface="Segoe UI" pitchFamily="34" charset="0"/>
              </a:rPr>
              <a:t>Few children with chronic pain due to non-life-limiting conditions should receive opioids</a:t>
            </a:r>
          </a:p>
        </p:txBody>
      </p:sp>
      <p:sp>
        <p:nvSpPr>
          <p:cNvPr id="15" name="Rectangle 14"/>
          <p:cNvSpPr/>
          <p:nvPr/>
        </p:nvSpPr>
        <p:spPr>
          <a:xfrm>
            <a:off x="2895600" y="5205340"/>
            <a:ext cx="6248400" cy="504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1">
              <a:lnSpc>
                <a:spcPct val="105000"/>
              </a:lnSpc>
              <a:spcBef>
                <a:spcPts val="400"/>
              </a:spcBef>
            </a:pPr>
            <a:r>
              <a:rPr lang="en-US" b="1" dirty="0">
                <a:latin typeface="Segoe UI" pitchFamily="34" charset="0"/>
                <a:ea typeface="Segoe UI" pitchFamily="34" charset="0"/>
                <a:cs typeface="Segoe UI" pitchFamily="34" charset="0"/>
              </a:rPr>
              <a:t>When prescribing opioids to children:</a:t>
            </a:r>
          </a:p>
        </p:txBody>
      </p:sp>
      <p:sp>
        <p:nvSpPr>
          <p:cNvPr id="16" name="TextBox 15"/>
          <p:cNvSpPr txBox="1"/>
          <p:nvPr/>
        </p:nvSpPr>
        <p:spPr>
          <a:xfrm>
            <a:off x="3206750" y="5662304"/>
            <a:ext cx="5705061" cy="512618"/>
          </a:xfrm>
          <a:prstGeom prst="rect">
            <a:avLst/>
          </a:prstGeom>
          <a:noFill/>
        </p:spPr>
        <p:txBody>
          <a:bodyPr wrap="square" rtlCol="0">
            <a:noAutofit/>
          </a:bodyPr>
          <a:lstStyle>
            <a:defPPr>
              <a:defRPr lang="en-US"/>
            </a:defPPr>
            <a:lvl1pPr>
              <a:defRPr sz="1200">
                <a:solidFill>
                  <a:schemeClr val="tx1">
                    <a:lumMod val="65000"/>
                    <a:lumOff val="35000"/>
                  </a:schemeClr>
                </a:solidFill>
                <a:latin typeface="Segoe UI Light" pitchFamily="34" charset="0"/>
              </a:defRPr>
            </a:lvl1pPr>
          </a:lstStyle>
          <a:p>
            <a:r>
              <a:rPr lang="en-US" sz="1600" dirty="0">
                <a:solidFill>
                  <a:schemeClr val="tx1"/>
                </a:solidFill>
                <a:latin typeface="Segoe UI" pitchFamily="34" charset="0"/>
                <a:ea typeface="Segoe UI" pitchFamily="34" charset="0"/>
                <a:cs typeface="Segoe UI" pitchFamily="34" charset="0"/>
              </a:rPr>
              <a:t>Consult pediatric palliative care team or pediatric pain specialist or refer to a specialized multidisciplinary pain clinic</a:t>
            </a:r>
          </a:p>
        </p:txBody>
      </p:sp>
      <p:sp>
        <p:nvSpPr>
          <p:cNvPr id="17" name="Footer Placeholder 3"/>
          <p:cNvSpPr>
            <a:spLocks noGrp="1"/>
          </p:cNvSpPr>
          <p:nvPr/>
        </p:nvSpPr>
        <p:spPr>
          <a:xfrm>
            <a:off x="2895600" y="6174922"/>
            <a:ext cx="4591050" cy="5016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2">
                    <a:lumMod val="50000"/>
                  </a:schemeClr>
                </a:solidFill>
                <a:latin typeface="Segoe UI" pitchFamily="34" charset="0"/>
                <a:ea typeface="Segoe UI" pitchFamily="34" charset="0"/>
                <a:cs typeface="Segoe UI" pitchFamily="34" charset="0"/>
              </a:rPr>
              <a:t>Berde CB, et al. </a:t>
            </a:r>
            <a:r>
              <a:rPr lang="en-US" sz="800" i="1" dirty="0">
                <a:solidFill>
                  <a:schemeClr val="bg2">
                    <a:lumMod val="50000"/>
                  </a:schemeClr>
                </a:solidFill>
                <a:latin typeface="Segoe UI" pitchFamily="34" charset="0"/>
                <a:ea typeface="Segoe UI" pitchFamily="34" charset="0"/>
                <a:cs typeface="Segoe UI" pitchFamily="34" charset="0"/>
              </a:rPr>
              <a:t>Pediatrics.</a:t>
            </a:r>
            <a:r>
              <a:rPr lang="en-US" sz="800" dirty="0">
                <a:solidFill>
                  <a:schemeClr val="bg2">
                    <a:lumMod val="50000"/>
                  </a:schemeClr>
                </a:solidFill>
                <a:latin typeface="Segoe UI" pitchFamily="34" charset="0"/>
                <a:ea typeface="Segoe UI" pitchFamily="34" charset="0"/>
                <a:cs typeface="Segoe UI" pitchFamily="34" charset="0"/>
              </a:rPr>
              <a:t> 2012;129:354-64.   Gregoire MC, et al. </a:t>
            </a:r>
            <a:r>
              <a:rPr lang="en-US" sz="800" i="1" dirty="0">
                <a:solidFill>
                  <a:schemeClr val="bg2">
                    <a:lumMod val="50000"/>
                  </a:schemeClr>
                </a:solidFill>
                <a:latin typeface="Segoe UI" pitchFamily="34" charset="0"/>
                <a:ea typeface="Segoe UI" pitchFamily="34" charset="0"/>
                <a:cs typeface="Segoe UI" pitchFamily="34" charset="0"/>
              </a:rPr>
              <a:t>Pain Res Manag</a:t>
            </a:r>
            <a:r>
              <a:rPr lang="en-US" sz="800" dirty="0">
                <a:solidFill>
                  <a:schemeClr val="bg2">
                    <a:lumMod val="50000"/>
                  </a:schemeClr>
                </a:solidFill>
                <a:latin typeface="Segoe UI" pitchFamily="34" charset="0"/>
                <a:ea typeface="Segoe UI" pitchFamily="34" charset="0"/>
                <a:cs typeface="Segoe UI" pitchFamily="34" charset="0"/>
              </a:rPr>
              <a:t> 2013;18:47-50.</a:t>
            </a:r>
          </a:p>
          <a:p>
            <a:pPr algn="l"/>
            <a:r>
              <a:rPr lang="en-US" sz="800" dirty="0">
                <a:solidFill>
                  <a:schemeClr val="bg2">
                    <a:lumMod val="50000"/>
                  </a:schemeClr>
                </a:solidFill>
                <a:latin typeface="Segoe UI" pitchFamily="34" charset="0"/>
                <a:ea typeface="Segoe UI" pitchFamily="34" charset="0"/>
                <a:cs typeface="Segoe UI" pitchFamily="34" charset="0"/>
              </a:rPr>
              <a:t>Mc Donnell C. </a:t>
            </a:r>
            <a:r>
              <a:rPr lang="en-US" sz="800" i="1" dirty="0">
                <a:solidFill>
                  <a:schemeClr val="bg2">
                    <a:lumMod val="50000"/>
                  </a:schemeClr>
                </a:solidFill>
                <a:latin typeface="Segoe UI" pitchFamily="34" charset="0"/>
                <a:ea typeface="Segoe UI" pitchFamily="34" charset="0"/>
                <a:cs typeface="Segoe UI" pitchFamily="34" charset="0"/>
              </a:rPr>
              <a:t>Pain Res Manag.</a:t>
            </a:r>
            <a:r>
              <a:rPr lang="en-US" sz="800" dirty="0">
                <a:solidFill>
                  <a:schemeClr val="bg2">
                    <a:lumMod val="50000"/>
                  </a:schemeClr>
                </a:solidFill>
                <a:latin typeface="Segoe UI" pitchFamily="34" charset="0"/>
                <a:ea typeface="Segoe UI" pitchFamily="34" charset="0"/>
                <a:cs typeface="Segoe UI" pitchFamily="34" charset="0"/>
              </a:rPr>
              <a:t> 2011;16:93-8.   Slater ME, et al. </a:t>
            </a:r>
            <a:r>
              <a:rPr lang="en-US" sz="800" i="1" dirty="0">
                <a:solidFill>
                  <a:schemeClr val="bg2">
                    <a:lumMod val="50000"/>
                  </a:schemeClr>
                </a:solidFill>
                <a:latin typeface="Segoe UI" pitchFamily="34" charset="0"/>
                <a:ea typeface="Segoe UI" pitchFamily="34" charset="0"/>
                <a:cs typeface="Segoe UI" pitchFamily="34" charset="0"/>
              </a:rPr>
              <a:t>Pain Med.</a:t>
            </a:r>
            <a:r>
              <a:rPr lang="en-US" sz="800" dirty="0">
                <a:solidFill>
                  <a:schemeClr val="bg2">
                    <a:lumMod val="50000"/>
                  </a:schemeClr>
                </a:solidFill>
                <a:latin typeface="Segoe UI" pitchFamily="34" charset="0"/>
                <a:ea typeface="Segoe UI" pitchFamily="34" charset="0"/>
                <a:cs typeface="Segoe UI" pitchFamily="34" charset="0"/>
              </a:rPr>
              <a:t> 2010;11:207-14.</a:t>
            </a:r>
          </a:p>
        </p:txBody>
      </p:sp>
    </p:spTree>
    <p:extLst>
      <p:ext uri="{BB962C8B-B14F-4D97-AF65-F5344CB8AC3E}">
        <p14:creationId xmlns:p14="http://schemas.microsoft.com/office/powerpoint/2010/main" val="23598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09426" y="2083106"/>
            <a:ext cx="2169996" cy="4012894"/>
            <a:chOff x="529771" y="1844318"/>
            <a:chExt cx="3126828" cy="3925610"/>
          </a:xfrm>
        </p:grpSpPr>
        <p:sp>
          <p:nvSpPr>
            <p:cNvPr id="13" name="Rounded Rectangle 12"/>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16" name="TextBox 15"/>
            <p:cNvSpPr txBox="1"/>
            <p:nvPr/>
          </p:nvSpPr>
          <p:spPr>
            <a:xfrm>
              <a:off x="621175" y="2005486"/>
              <a:ext cx="2946147" cy="3571990"/>
            </a:xfrm>
            <a:prstGeom prst="rect">
              <a:avLst/>
            </a:prstGeom>
            <a:noFill/>
          </p:spPr>
          <p:txBody>
            <a:bodyPr wrap="square" rtlCol="0">
              <a:noAutofit/>
            </a:bodyPr>
            <a:lstStyle/>
            <a:p>
              <a:pPr>
                <a:spcBef>
                  <a:spcPts val="600"/>
                </a:spcBef>
                <a:buClr>
                  <a:srgbClr val="4B5269"/>
                </a:buClr>
              </a:pPr>
              <a:endParaRPr lang="en-US" sz="2400" dirty="0">
                <a:solidFill>
                  <a:prstClr val="black"/>
                </a:solidFill>
                <a:latin typeface="Segoe UI" pitchFamily="34" charset="0"/>
                <a:ea typeface="Segoe UI" pitchFamily="34" charset="0"/>
                <a:cs typeface="Segoe UI" pitchFamily="34" charset="0"/>
              </a:endParaRPr>
            </a:p>
          </p:txBody>
        </p:sp>
      </p:grpSp>
      <p:sp>
        <p:nvSpPr>
          <p:cNvPr id="2" name="Title 1"/>
          <p:cNvSpPr>
            <a:spLocks noGrp="1"/>
          </p:cNvSpPr>
          <p:nvPr>
            <p:ph type="title"/>
          </p:nvPr>
        </p:nvSpPr>
        <p:spPr/>
        <p:txBody>
          <a:bodyPr>
            <a:normAutofit fontScale="90000"/>
          </a:bodyPr>
          <a:lstStyle/>
          <a:p>
            <a:r>
              <a:rPr lang="en-US" dirty="0">
                <a:solidFill>
                  <a:srgbClr val="800000"/>
                </a:solidFill>
              </a:rPr>
              <a:t>Challenge: The Friday Afternoon Patient</a:t>
            </a:r>
          </a:p>
        </p:txBody>
      </p:sp>
      <p:sp>
        <p:nvSpPr>
          <p:cNvPr id="5" name="Slide Number Placeholder 4"/>
          <p:cNvSpPr>
            <a:spLocks noGrp="1"/>
          </p:cNvSpPr>
          <p:nvPr>
            <p:ph type="sldNum" sz="quarter" idx="12"/>
          </p:nvPr>
        </p:nvSpPr>
        <p:spPr/>
        <p:txBody>
          <a:bodyPr/>
          <a:lstStyle/>
          <a:p>
            <a:fld id="{AC93B9EA-9F07-41CA-8155-9C9A9F70FA14}" type="slidenum">
              <a:rPr lang="en-US" smtClean="0">
                <a:solidFill>
                  <a:prstClr val="white">
                    <a:lumMod val="65000"/>
                  </a:prstClr>
                </a:solidFill>
              </a:rPr>
              <a:pPr/>
              <a:t>37</a:t>
            </a:fld>
            <a:r>
              <a:rPr lang="en-US" dirty="0">
                <a:solidFill>
                  <a:prstClr val="white">
                    <a:lumMod val="65000"/>
                  </a:prstClr>
                </a:solidFill>
              </a:rPr>
              <a:t>   |   © CO*RE 2015 </a:t>
            </a:r>
          </a:p>
        </p:txBody>
      </p:sp>
      <p:grpSp>
        <p:nvGrpSpPr>
          <p:cNvPr id="8" name="Group 7"/>
          <p:cNvGrpSpPr/>
          <p:nvPr/>
        </p:nvGrpSpPr>
        <p:grpSpPr>
          <a:xfrm>
            <a:off x="2895600" y="1143001"/>
            <a:ext cx="5791200" cy="2057399"/>
            <a:chOff x="529771" y="1844318"/>
            <a:chExt cx="3126828" cy="3925610"/>
          </a:xfrm>
        </p:grpSpPr>
        <p:sp>
          <p:nvSpPr>
            <p:cNvPr id="10" name="Rounded Rectangle 9"/>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12" name="TextBox 11"/>
            <p:cNvSpPr txBox="1"/>
            <p:nvPr/>
          </p:nvSpPr>
          <p:spPr>
            <a:xfrm>
              <a:off x="621175" y="2005486"/>
              <a:ext cx="2946147" cy="3571990"/>
            </a:xfrm>
            <a:prstGeom prst="rect">
              <a:avLst/>
            </a:prstGeom>
            <a:noFill/>
          </p:spPr>
          <p:txBody>
            <a:bodyPr wrap="square" rtlCol="0">
              <a:noAutofit/>
            </a:bodyPr>
            <a:lstStyle/>
            <a:p>
              <a:pPr>
                <a:spcBef>
                  <a:spcPts val="600"/>
                </a:spcBef>
                <a:buClr>
                  <a:srgbClr val="4B5269"/>
                </a:buClr>
              </a:pPr>
              <a:r>
                <a:rPr lang="en-US" sz="2000" dirty="0">
                  <a:solidFill>
                    <a:prstClr val="black"/>
                  </a:solidFill>
                  <a:latin typeface="Segoe UI" pitchFamily="34" charset="0"/>
                  <a:ea typeface="Segoe UI" pitchFamily="34" charset="0"/>
                  <a:cs typeface="Segoe UI" pitchFamily="34" charset="0"/>
                </a:rPr>
                <a:t>It is 4 pm on Friday and you are four patients behind schedule. Mr. Kingston asks you to increase his current dosage of hydrocodone, because he says it is not relieving his pain.  It would take you two minutes to say yes.</a:t>
              </a:r>
            </a:p>
          </p:txBody>
        </p:sp>
      </p:grpSp>
      <p:sp>
        <p:nvSpPr>
          <p:cNvPr id="14" name="TextBox 13"/>
          <p:cNvSpPr txBox="1"/>
          <p:nvPr/>
        </p:nvSpPr>
        <p:spPr>
          <a:xfrm>
            <a:off x="509426" y="2195769"/>
            <a:ext cx="2169996" cy="2878729"/>
          </a:xfrm>
          <a:prstGeom prst="rect">
            <a:avLst/>
          </a:prstGeom>
          <a:noFill/>
        </p:spPr>
        <p:txBody>
          <a:bodyPr wrap="square" lIns="0" rIns="0" rtlCol="0">
            <a:noAutofit/>
          </a:bodyPr>
          <a:lstStyle/>
          <a:p>
            <a:pPr algn="ctr"/>
            <a:endParaRPr lang="en-US" sz="2400" dirty="0">
              <a:solidFill>
                <a:prstClr val="black"/>
              </a:solidFill>
              <a:latin typeface="Segoe UI" pitchFamily="34" charset="0"/>
              <a:ea typeface="Segoe UI" pitchFamily="34" charset="0"/>
              <a:cs typeface="Segoe UI" pitchFamily="34" charset="0"/>
            </a:endParaRPr>
          </a:p>
        </p:txBody>
      </p:sp>
      <p:sp>
        <p:nvSpPr>
          <p:cNvPr id="3" name="Round Same Side Corner Rectangle 2"/>
          <p:cNvSpPr/>
          <p:nvPr/>
        </p:nvSpPr>
        <p:spPr>
          <a:xfrm>
            <a:off x="509426" y="1143000"/>
            <a:ext cx="2169996" cy="1052769"/>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lvl="2" algn="ctr"/>
            <a:r>
              <a:rPr lang="en-US" sz="2800" b="1" i="1" dirty="0">
                <a:solidFill>
                  <a:prstClr val="white"/>
                </a:solidFill>
                <a:latin typeface="Segoe UI" pitchFamily="34" charset="0"/>
                <a:ea typeface="Segoe UI" pitchFamily="34" charset="0"/>
                <a:cs typeface="Segoe UI" pitchFamily="34" charset="0"/>
              </a:rPr>
              <a:t>Red Flag:</a:t>
            </a:r>
          </a:p>
        </p:txBody>
      </p:sp>
      <p:sp>
        <p:nvSpPr>
          <p:cNvPr id="4" name="Rectangle 3"/>
          <p:cNvSpPr/>
          <p:nvPr/>
        </p:nvSpPr>
        <p:spPr>
          <a:xfrm>
            <a:off x="609600" y="2438400"/>
            <a:ext cx="1905000" cy="2246769"/>
          </a:xfrm>
          <a:prstGeom prst="rect">
            <a:avLst/>
          </a:prstGeom>
        </p:spPr>
        <p:txBody>
          <a:bodyPr wrap="square">
            <a:spAutoFit/>
          </a:bodyPr>
          <a:lstStyle/>
          <a:p>
            <a:pPr algn="ctr"/>
            <a:r>
              <a:rPr lang="en-US" sz="2000" dirty="0">
                <a:solidFill>
                  <a:prstClr val="black"/>
                </a:solidFill>
                <a:latin typeface="Segoe UI" pitchFamily="34" charset="0"/>
                <a:ea typeface="Segoe UI" pitchFamily="34" charset="0"/>
                <a:cs typeface="Segoe UI" pitchFamily="34" charset="0"/>
              </a:rPr>
              <a:t>Adjusting a prescription without performing appropriate evaluation or screening</a:t>
            </a:r>
          </a:p>
        </p:txBody>
      </p:sp>
      <p:grpSp>
        <p:nvGrpSpPr>
          <p:cNvPr id="19" name="Group 18"/>
          <p:cNvGrpSpPr/>
          <p:nvPr/>
        </p:nvGrpSpPr>
        <p:grpSpPr>
          <a:xfrm>
            <a:off x="2897569" y="3352800"/>
            <a:ext cx="5791200" cy="2743200"/>
            <a:chOff x="529771" y="1844318"/>
            <a:chExt cx="3126828" cy="3925610"/>
          </a:xfrm>
        </p:grpSpPr>
        <p:sp>
          <p:nvSpPr>
            <p:cNvPr id="20" name="Rounded Rectangle 19"/>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21" name="TextBox 20"/>
            <p:cNvSpPr txBox="1"/>
            <p:nvPr/>
          </p:nvSpPr>
          <p:spPr>
            <a:xfrm>
              <a:off x="621175" y="2005487"/>
              <a:ext cx="2946147" cy="3571989"/>
            </a:xfrm>
            <a:prstGeom prst="rect">
              <a:avLst/>
            </a:prstGeom>
            <a:noFill/>
          </p:spPr>
          <p:txBody>
            <a:bodyPr wrap="square" rtlCol="0">
              <a:noAutofit/>
            </a:bodyPr>
            <a:lstStyle/>
            <a:p>
              <a:pPr>
                <a:spcBef>
                  <a:spcPts val="600"/>
                </a:spcBef>
                <a:buClr>
                  <a:srgbClr val="4B5269"/>
                </a:buClr>
              </a:pPr>
              <a:r>
                <a:rPr lang="en-US" sz="2000" b="1" dirty="0">
                  <a:solidFill>
                    <a:srgbClr val="800000"/>
                  </a:solidFill>
                  <a:latin typeface="Segoe UI" pitchFamily="34" charset="0"/>
                  <a:ea typeface="Segoe UI" pitchFamily="34" charset="0"/>
                  <a:cs typeface="Segoe UI" pitchFamily="34" charset="0"/>
                </a:rPr>
                <a:t>Action</a:t>
              </a:r>
              <a:r>
                <a:rPr lang="en-US" sz="2000" dirty="0">
                  <a:solidFill>
                    <a:prstClr val="black"/>
                  </a:solidFill>
                  <a:latin typeface="Segoe UI" pitchFamily="34" charset="0"/>
                  <a:ea typeface="Segoe UI" pitchFamily="34" charset="0"/>
                  <a:cs typeface="Segoe UI" pitchFamily="34" charset="0"/>
                </a:rPr>
                <a:t>: Check your local PDMP.  Employ practice management strategies that maximize efficiency.  </a:t>
              </a:r>
            </a:p>
            <a:p>
              <a:pPr marL="342900" indent="-342900">
                <a:spcBef>
                  <a:spcPts val="600"/>
                </a:spcBef>
                <a:buClr>
                  <a:srgbClr val="4B5269"/>
                </a:buClr>
                <a:buFont typeface="Arial" panose="020B0604020202020204" pitchFamily="34" charset="0"/>
                <a:buChar char="•"/>
              </a:pPr>
              <a:r>
                <a:rPr lang="en-US" sz="2000" dirty="0">
                  <a:solidFill>
                    <a:prstClr val="black"/>
                  </a:solidFill>
                  <a:latin typeface="Segoe UI" pitchFamily="34" charset="0"/>
                  <a:ea typeface="Segoe UI" pitchFamily="34" charset="0"/>
                  <a:cs typeface="Segoe UI" pitchFamily="34" charset="0"/>
                </a:rPr>
                <a:t>Patient-administered screening tools</a:t>
              </a:r>
            </a:p>
            <a:p>
              <a:pPr marL="342900" indent="-342900">
                <a:spcBef>
                  <a:spcPts val="600"/>
                </a:spcBef>
                <a:buClr>
                  <a:srgbClr val="4B5269"/>
                </a:buClr>
                <a:buFont typeface="Arial" panose="020B0604020202020204" pitchFamily="34" charset="0"/>
                <a:buChar char="•"/>
              </a:pPr>
              <a:r>
                <a:rPr lang="en-US" sz="2000" dirty="0">
                  <a:solidFill>
                    <a:prstClr val="black"/>
                  </a:solidFill>
                  <a:latin typeface="Segoe UI" pitchFamily="34" charset="0"/>
                  <a:ea typeface="Segoe UI" pitchFamily="34" charset="0"/>
                  <a:cs typeface="Segoe UI" pitchFamily="34" charset="0"/>
                </a:rPr>
                <a:t>Office staff to administer and score tools, document results, and communicate to the prescriber</a:t>
              </a:r>
            </a:p>
          </p:txBody>
        </p:sp>
      </p:grpSp>
      <p:pic>
        <p:nvPicPr>
          <p:cNvPr id="22" name="Picture 21"/>
          <p:cNvPicPr>
            <a:picLocks noChangeAspect="1"/>
          </p:cNvPicPr>
          <p:nvPr/>
        </p:nvPicPr>
        <p:blipFill rotWithShape="1">
          <a:blip r:embed="rId3" cstate="screen">
            <a:extLst>
              <a:ext uri="{28A0092B-C50C-407E-A947-70E740481C1C}">
                <a14:useLocalDpi xmlns:a14="http://schemas.microsoft.com/office/drawing/2010/main"/>
              </a:ext>
            </a:extLst>
          </a:blip>
          <a:srcRect r="10172"/>
          <a:stretch/>
        </p:blipFill>
        <p:spPr>
          <a:xfrm>
            <a:off x="6477000" y="152400"/>
            <a:ext cx="2667000" cy="518205"/>
          </a:xfrm>
          <a:prstGeom prst="rect">
            <a:avLst/>
          </a:prstGeom>
        </p:spPr>
      </p:pic>
    </p:spTree>
    <p:extLst>
      <p:ext uri="{BB962C8B-B14F-4D97-AF65-F5344CB8AC3E}">
        <p14:creationId xmlns:p14="http://schemas.microsoft.com/office/powerpoint/2010/main" val="248593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09425" y="2083106"/>
            <a:ext cx="2538576" cy="3194069"/>
            <a:chOff x="529771" y="1844318"/>
            <a:chExt cx="3126828" cy="3925610"/>
          </a:xfrm>
        </p:grpSpPr>
        <p:sp>
          <p:nvSpPr>
            <p:cNvPr id="13" name="Rounded Rectangle 12"/>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16" name="TextBox 15"/>
            <p:cNvSpPr txBox="1"/>
            <p:nvPr/>
          </p:nvSpPr>
          <p:spPr>
            <a:xfrm>
              <a:off x="621175" y="2005486"/>
              <a:ext cx="2946147" cy="3571990"/>
            </a:xfrm>
            <a:prstGeom prst="rect">
              <a:avLst/>
            </a:prstGeom>
            <a:noFill/>
          </p:spPr>
          <p:txBody>
            <a:bodyPr wrap="square" rtlCol="0">
              <a:noAutofit/>
            </a:bodyPr>
            <a:lstStyle/>
            <a:p>
              <a:pPr>
                <a:spcBef>
                  <a:spcPts val="600"/>
                </a:spcBef>
                <a:buClr>
                  <a:srgbClr val="4B5269"/>
                </a:buClr>
              </a:pPr>
              <a:endParaRPr lang="en-US" sz="2400" dirty="0">
                <a:solidFill>
                  <a:prstClr val="black"/>
                </a:solidFill>
                <a:latin typeface="Segoe UI" pitchFamily="34" charset="0"/>
                <a:ea typeface="Segoe UI" pitchFamily="34" charset="0"/>
                <a:cs typeface="Segoe UI" pitchFamily="34" charset="0"/>
              </a:endParaRPr>
            </a:p>
          </p:txBody>
        </p:sp>
      </p:grpSp>
      <p:sp>
        <p:nvSpPr>
          <p:cNvPr id="2" name="Title 1"/>
          <p:cNvSpPr>
            <a:spLocks noGrp="1"/>
          </p:cNvSpPr>
          <p:nvPr>
            <p:ph type="title"/>
          </p:nvPr>
        </p:nvSpPr>
        <p:spPr/>
        <p:txBody>
          <a:bodyPr>
            <a:normAutofit/>
          </a:bodyPr>
          <a:lstStyle/>
          <a:p>
            <a:r>
              <a:rPr lang="en-US" dirty="0">
                <a:solidFill>
                  <a:srgbClr val="800000"/>
                </a:solidFill>
              </a:rPr>
              <a:t>Challenge: The Delayed Surgery</a:t>
            </a:r>
          </a:p>
        </p:txBody>
      </p:sp>
      <p:sp>
        <p:nvSpPr>
          <p:cNvPr id="5" name="Slide Number Placeholder 4"/>
          <p:cNvSpPr>
            <a:spLocks noGrp="1"/>
          </p:cNvSpPr>
          <p:nvPr>
            <p:ph type="sldNum" sz="quarter" idx="12"/>
          </p:nvPr>
        </p:nvSpPr>
        <p:spPr/>
        <p:txBody>
          <a:bodyPr/>
          <a:lstStyle/>
          <a:p>
            <a:fld id="{AC93B9EA-9F07-41CA-8155-9C9A9F70FA14}" type="slidenum">
              <a:rPr lang="en-US" smtClean="0">
                <a:solidFill>
                  <a:prstClr val="white">
                    <a:lumMod val="65000"/>
                  </a:prstClr>
                </a:solidFill>
              </a:rPr>
              <a:pPr/>
              <a:t>38</a:t>
            </a:fld>
            <a:r>
              <a:rPr lang="en-US" dirty="0">
                <a:solidFill>
                  <a:prstClr val="white">
                    <a:lumMod val="65000"/>
                  </a:prstClr>
                </a:solidFill>
              </a:rPr>
              <a:t>   |   © CO*RE 2015 </a:t>
            </a:r>
          </a:p>
        </p:txBody>
      </p:sp>
      <p:grpSp>
        <p:nvGrpSpPr>
          <p:cNvPr id="8" name="Group 7"/>
          <p:cNvGrpSpPr/>
          <p:nvPr/>
        </p:nvGrpSpPr>
        <p:grpSpPr>
          <a:xfrm>
            <a:off x="3382368" y="1143001"/>
            <a:ext cx="5181600" cy="2618838"/>
            <a:chOff x="529771" y="1844318"/>
            <a:chExt cx="3126828" cy="3925610"/>
          </a:xfrm>
        </p:grpSpPr>
        <p:sp>
          <p:nvSpPr>
            <p:cNvPr id="10" name="Rounded Rectangle 9"/>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12" name="TextBox 11"/>
            <p:cNvSpPr txBox="1"/>
            <p:nvPr/>
          </p:nvSpPr>
          <p:spPr>
            <a:xfrm>
              <a:off x="621175" y="2005486"/>
              <a:ext cx="2946147" cy="3571990"/>
            </a:xfrm>
            <a:prstGeom prst="rect">
              <a:avLst/>
            </a:prstGeom>
            <a:noFill/>
          </p:spPr>
          <p:txBody>
            <a:bodyPr wrap="square" rtlCol="0">
              <a:noAutofit/>
            </a:bodyPr>
            <a:lstStyle/>
            <a:p>
              <a:pPr>
                <a:spcBef>
                  <a:spcPts val="600"/>
                </a:spcBef>
                <a:buClr>
                  <a:srgbClr val="4B5269"/>
                </a:buClr>
              </a:pPr>
              <a:r>
                <a:rPr lang="en-US" sz="2000" dirty="0">
                  <a:solidFill>
                    <a:prstClr val="black"/>
                  </a:solidFill>
                  <a:latin typeface="Segoe UI" pitchFamily="34" charset="0"/>
                  <a:ea typeface="Segoe UI" pitchFamily="34" charset="0"/>
                  <a:cs typeface="Segoe UI" pitchFamily="34" charset="0"/>
                </a:rPr>
                <a:t>Ms. Van Buskirk says she needs opioids to manage her pain until she can have surgery.  She reports continued delays in getting to surgery. You phone the surgeon and discover that no date has been set and that she has cancelled several appointments.</a:t>
              </a:r>
            </a:p>
          </p:txBody>
        </p:sp>
      </p:grpSp>
      <p:sp>
        <p:nvSpPr>
          <p:cNvPr id="14" name="TextBox 13"/>
          <p:cNvSpPr txBox="1"/>
          <p:nvPr/>
        </p:nvSpPr>
        <p:spPr>
          <a:xfrm>
            <a:off x="509425" y="2195769"/>
            <a:ext cx="2386175" cy="3519231"/>
          </a:xfrm>
          <a:prstGeom prst="rect">
            <a:avLst/>
          </a:prstGeom>
          <a:noFill/>
        </p:spPr>
        <p:txBody>
          <a:bodyPr wrap="square" lIns="0" rIns="0" rtlCol="0">
            <a:noAutofit/>
          </a:bodyPr>
          <a:lstStyle/>
          <a:p>
            <a:pPr algn="ctr"/>
            <a:endParaRPr lang="en-US" sz="2400" dirty="0">
              <a:solidFill>
                <a:prstClr val="black"/>
              </a:solidFill>
              <a:latin typeface="Segoe UI" pitchFamily="34" charset="0"/>
              <a:ea typeface="Segoe UI" pitchFamily="34" charset="0"/>
              <a:cs typeface="Segoe UI" pitchFamily="34" charset="0"/>
            </a:endParaRPr>
          </a:p>
        </p:txBody>
      </p:sp>
      <p:sp>
        <p:nvSpPr>
          <p:cNvPr id="3" name="Round Same Side Corner Rectangle 2"/>
          <p:cNvSpPr/>
          <p:nvPr/>
        </p:nvSpPr>
        <p:spPr>
          <a:xfrm>
            <a:off x="509425" y="1143000"/>
            <a:ext cx="2538575" cy="1052769"/>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lvl="2" algn="ctr"/>
            <a:r>
              <a:rPr lang="en-US" sz="3600" b="1" i="1" dirty="0">
                <a:solidFill>
                  <a:prstClr val="white"/>
                </a:solidFill>
                <a:latin typeface="Segoe UI" pitchFamily="34" charset="0"/>
                <a:ea typeface="Segoe UI" pitchFamily="34" charset="0"/>
                <a:cs typeface="Segoe UI" pitchFamily="34" charset="0"/>
              </a:rPr>
              <a:t>Red Flag:</a:t>
            </a:r>
          </a:p>
        </p:txBody>
      </p:sp>
      <p:sp>
        <p:nvSpPr>
          <p:cNvPr id="4" name="Rectangle 3"/>
          <p:cNvSpPr/>
          <p:nvPr/>
        </p:nvSpPr>
        <p:spPr>
          <a:xfrm>
            <a:off x="609600" y="2438400"/>
            <a:ext cx="2286000" cy="1323439"/>
          </a:xfrm>
          <a:prstGeom prst="rect">
            <a:avLst/>
          </a:prstGeom>
        </p:spPr>
        <p:txBody>
          <a:bodyPr wrap="square">
            <a:spAutoFit/>
          </a:bodyPr>
          <a:lstStyle/>
          <a:p>
            <a:pPr algn="ctr"/>
            <a:r>
              <a:rPr lang="en-US" sz="2000" dirty="0">
                <a:solidFill>
                  <a:prstClr val="black"/>
                </a:solidFill>
                <a:latin typeface="Segoe UI" pitchFamily="34" charset="0"/>
                <a:ea typeface="Segoe UI" pitchFamily="34" charset="0"/>
                <a:cs typeface="Segoe UI" pitchFamily="34" charset="0"/>
              </a:rPr>
              <a:t>Patient may be stalling to continue an opioid regimen</a:t>
            </a:r>
          </a:p>
        </p:txBody>
      </p:sp>
      <p:grpSp>
        <p:nvGrpSpPr>
          <p:cNvPr id="17" name="Group 16"/>
          <p:cNvGrpSpPr/>
          <p:nvPr/>
        </p:nvGrpSpPr>
        <p:grpSpPr>
          <a:xfrm>
            <a:off x="3405114" y="3962400"/>
            <a:ext cx="5181600" cy="2133600"/>
            <a:chOff x="529771" y="1844318"/>
            <a:chExt cx="3126828" cy="3925610"/>
          </a:xfrm>
        </p:grpSpPr>
        <p:sp>
          <p:nvSpPr>
            <p:cNvPr id="18" name="Rounded Rectangle 17"/>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19" name="TextBox 18"/>
            <p:cNvSpPr txBox="1"/>
            <p:nvPr/>
          </p:nvSpPr>
          <p:spPr>
            <a:xfrm>
              <a:off x="621175" y="2005486"/>
              <a:ext cx="2946147" cy="3571990"/>
            </a:xfrm>
            <a:prstGeom prst="rect">
              <a:avLst/>
            </a:prstGeom>
            <a:noFill/>
          </p:spPr>
          <p:txBody>
            <a:bodyPr wrap="square" rtlCol="0">
              <a:noAutofit/>
            </a:bodyPr>
            <a:lstStyle/>
            <a:p>
              <a:pPr>
                <a:spcBef>
                  <a:spcPts val="600"/>
                </a:spcBef>
                <a:buClr>
                  <a:srgbClr val="4B5269"/>
                </a:buClr>
              </a:pPr>
              <a:endParaRPr lang="en-US" sz="2400" dirty="0">
                <a:solidFill>
                  <a:prstClr val="black"/>
                </a:solidFill>
                <a:latin typeface="Segoe UI" pitchFamily="34" charset="0"/>
                <a:ea typeface="Segoe UI" pitchFamily="34" charset="0"/>
                <a:cs typeface="Segoe UI" pitchFamily="34" charset="0"/>
              </a:endParaRPr>
            </a:p>
          </p:txBody>
        </p:sp>
      </p:grpSp>
      <p:sp>
        <p:nvSpPr>
          <p:cNvPr id="6" name="Rectangle 5"/>
          <p:cNvSpPr/>
          <p:nvPr/>
        </p:nvSpPr>
        <p:spPr>
          <a:xfrm>
            <a:off x="3539620" y="4191000"/>
            <a:ext cx="4842380" cy="1323439"/>
          </a:xfrm>
          <a:prstGeom prst="rect">
            <a:avLst/>
          </a:prstGeom>
        </p:spPr>
        <p:txBody>
          <a:bodyPr wrap="square">
            <a:spAutoFit/>
          </a:bodyPr>
          <a:lstStyle/>
          <a:p>
            <a:r>
              <a:rPr lang="en-US" sz="2000" b="1" dirty="0">
                <a:solidFill>
                  <a:srgbClr val="800000"/>
                </a:solidFill>
                <a:latin typeface="Segoe UI" pitchFamily="34" charset="0"/>
                <a:ea typeface="Segoe UI" pitchFamily="34" charset="0"/>
                <a:cs typeface="Segoe UI" pitchFamily="34" charset="0"/>
              </a:rPr>
              <a:t>Action: </a:t>
            </a:r>
            <a:r>
              <a:rPr lang="en-US" sz="2000" dirty="0">
                <a:latin typeface="Segoe UI" pitchFamily="34" charset="0"/>
                <a:ea typeface="Segoe UI" pitchFamily="34" charset="0"/>
                <a:cs typeface="Segoe UI" pitchFamily="34" charset="0"/>
              </a:rPr>
              <a:t>Set expectations for time limitations. Offer non-medicine and non-opioid options for pain management. Consider referral to addiction specialist.</a:t>
            </a:r>
            <a:endParaRPr lang="en-US" sz="2000" dirty="0"/>
          </a:p>
        </p:txBody>
      </p:sp>
      <p:pic>
        <p:nvPicPr>
          <p:cNvPr id="20" name="Picture 19"/>
          <p:cNvPicPr>
            <a:picLocks noChangeAspect="1"/>
          </p:cNvPicPr>
          <p:nvPr/>
        </p:nvPicPr>
        <p:blipFill rotWithShape="1">
          <a:blip r:embed="rId3" cstate="screen">
            <a:extLst>
              <a:ext uri="{28A0092B-C50C-407E-A947-70E740481C1C}">
                <a14:useLocalDpi xmlns:a14="http://schemas.microsoft.com/office/drawing/2010/main"/>
              </a:ext>
            </a:extLst>
          </a:blip>
          <a:srcRect r="10172"/>
          <a:stretch/>
        </p:blipFill>
        <p:spPr>
          <a:xfrm>
            <a:off x="6477000" y="152400"/>
            <a:ext cx="2667000" cy="518205"/>
          </a:xfrm>
          <a:prstGeom prst="rect">
            <a:avLst/>
          </a:prstGeom>
        </p:spPr>
      </p:pic>
    </p:spTree>
    <p:extLst>
      <p:ext uri="{BB962C8B-B14F-4D97-AF65-F5344CB8AC3E}">
        <p14:creationId xmlns:p14="http://schemas.microsoft.com/office/powerpoint/2010/main" val="396702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95548" y="0"/>
            <a:ext cx="6648451" cy="452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2503371" y="452120"/>
            <a:ext cx="5581651" cy="1116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3600" b="1" spc="-100" dirty="0">
                <a:solidFill>
                  <a:prstClr val="white"/>
                </a:solidFill>
                <a:latin typeface="Segoe UI" pitchFamily="34" charset="0"/>
                <a:ea typeface="Segoe UI" pitchFamily="34" charset="0"/>
                <a:cs typeface="Segoe UI" pitchFamily="34" charset="0"/>
              </a:rPr>
              <a:t>Pearls for Practice</a:t>
            </a:r>
            <a:endParaRPr lang="en-US" sz="1600" b="1" dirty="0">
              <a:solidFill>
                <a:prstClr val="white"/>
              </a:solidFill>
              <a:latin typeface="Segoe UI" pitchFamily="34" charset="0"/>
              <a:ea typeface="Segoe UI" pitchFamily="34" charset="0"/>
              <a:cs typeface="Segoe UI" pitchFamily="34" charset="0"/>
            </a:endParaRPr>
          </a:p>
        </p:txBody>
      </p:sp>
      <p:sp>
        <p:nvSpPr>
          <p:cNvPr id="11" name="TextBox 10"/>
          <p:cNvSpPr txBox="1"/>
          <p:nvPr/>
        </p:nvSpPr>
        <p:spPr>
          <a:xfrm>
            <a:off x="2515728" y="4763"/>
            <a:ext cx="3200400" cy="762000"/>
          </a:xfrm>
          <a:prstGeom prst="rect">
            <a:avLst/>
          </a:prstGeom>
          <a:noFill/>
        </p:spPr>
        <p:txBody>
          <a:bodyPr wrap="square" rtlCol="0">
            <a:noAutofit/>
          </a:bodyPr>
          <a:lstStyle/>
          <a:p>
            <a:r>
              <a:rPr lang="en-US" sz="2400" b="1" spc="-100" dirty="0">
                <a:solidFill>
                  <a:schemeClr val="accent4"/>
                </a:solidFill>
                <a:latin typeface="Segoe UI" pitchFamily="34" charset="0"/>
                <a:ea typeface="Segoe UI" pitchFamily="34" charset="0"/>
                <a:cs typeface="Segoe UI" pitchFamily="34" charset="0"/>
              </a:rPr>
              <a:t>Unit 1</a:t>
            </a:r>
            <a:endParaRPr lang="en-US" sz="1050" dirty="0">
              <a:solidFill>
                <a:schemeClr val="accent4"/>
              </a:solidFill>
              <a:latin typeface="Segoe UI" pitchFamily="34" charset="0"/>
              <a:ea typeface="Segoe UI" pitchFamily="34" charset="0"/>
              <a:cs typeface="Segoe UI" pitchFamily="34" charset="0"/>
            </a:endParaRPr>
          </a:p>
        </p:txBody>
      </p:sp>
      <p:sp>
        <p:nvSpPr>
          <p:cNvPr id="3" name="Slide Number Placeholder 2"/>
          <p:cNvSpPr>
            <a:spLocks noGrp="1"/>
          </p:cNvSpPr>
          <p:nvPr>
            <p:ph type="sldNum" sz="quarter" idx="12"/>
          </p:nvPr>
        </p:nvSpPr>
        <p:spPr>
          <a:xfrm>
            <a:off x="228600" y="6400800"/>
            <a:ext cx="1600200" cy="235400"/>
          </a:xfrm>
        </p:spPr>
        <p:txBody>
          <a:bodyPr/>
          <a:lstStyle/>
          <a:p>
            <a:fld id="{AC93B9EA-9F07-41CA-8155-9C9A9F70FA14}" type="slidenum">
              <a:rPr lang="en-US" smtClean="0">
                <a:solidFill>
                  <a:prstClr val="white">
                    <a:lumMod val="65000"/>
                  </a:prstClr>
                </a:solidFill>
              </a:rPr>
              <a:pPr/>
              <a:t>39</a:t>
            </a:fld>
            <a:r>
              <a:rPr lang="en-US" dirty="0">
                <a:solidFill>
                  <a:prstClr val="white">
                    <a:lumMod val="65000"/>
                  </a:prstClr>
                </a:solidFill>
              </a:rPr>
              <a:t>   |   © CO*RE 2015</a:t>
            </a:r>
          </a:p>
        </p:txBody>
      </p:sp>
      <p:sp>
        <p:nvSpPr>
          <p:cNvPr id="23" name="Content Placeholder 2"/>
          <p:cNvSpPr txBox="1">
            <a:spLocks/>
          </p:cNvSpPr>
          <p:nvPr/>
        </p:nvSpPr>
        <p:spPr>
          <a:xfrm>
            <a:off x="460289" y="1828800"/>
            <a:ext cx="8686800" cy="5362575"/>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sz="20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182880" algn="l" defTabSz="914400" rtl="0" eaLnBrk="1" latinLnBrk="0" hangingPunct="1">
              <a:spcBef>
                <a:spcPct val="20000"/>
              </a:spcBef>
              <a:buClr>
                <a:schemeClr val="accent1"/>
              </a:buClr>
              <a:buSzPct val="85000"/>
              <a:buFont typeface="Arial" pitchFamily="34" charset="0"/>
              <a:buChar char="•"/>
              <a:defRPr sz="1800" b="0" i="0" u="none"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3pPr>
            <a:lvl4pPr marL="1005840" indent="-182880" algn="l" defTabSz="914400" rtl="0" eaLnBrk="1" latinLnBrk="0" hangingPunct="1">
              <a:spcBef>
                <a:spcPct val="20000"/>
              </a:spcBef>
              <a:buClr>
                <a:schemeClr val="accent1"/>
              </a:buClr>
              <a:buFont typeface="Arial" pitchFamily="34" charset="0"/>
              <a:buChar char="•"/>
              <a:defRPr sz="14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200"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nSpc>
                <a:spcPct val="150000"/>
              </a:lnSpc>
              <a:spcBef>
                <a:spcPts val="0"/>
              </a:spcBef>
              <a:buClr>
                <a:srgbClr val="685066"/>
              </a:buClr>
            </a:pPr>
            <a:r>
              <a:rPr lang="en-US" sz="2400" dirty="0">
                <a:solidFill>
                  <a:schemeClr val="accent3"/>
                </a:solidFill>
              </a:rPr>
              <a:t>Document EVERYTHING</a:t>
            </a:r>
          </a:p>
          <a:p>
            <a:pPr>
              <a:lnSpc>
                <a:spcPct val="150000"/>
              </a:lnSpc>
              <a:spcBef>
                <a:spcPts val="0"/>
              </a:spcBef>
              <a:buClr>
                <a:srgbClr val="685066"/>
              </a:buClr>
            </a:pPr>
            <a:r>
              <a:rPr lang="en-US" sz="2400" dirty="0">
                <a:solidFill>
                  <a:schemeClr val="accent3"/>
                </a:solidFill>
              </a:rPr>
              <a:t>Conduct a Comprehensive H&amp;P </a:t>
            </a:r>
          </a:p>
          <a:p>
            <a:pPr>
              <a:spcBef>
                <a:spcPts val="0"/>
              </a:spcBef>
              <a:buClr>
                <a:srgbClr val="685066"/>
              </a:buClr>
            </a:pPr>
            <a:r>
              <a:rPr lang="en-US" b="1" dirty="0">
                <a:solidFill>
                  <a:schemeClr val="accent2"/>
                </a:solidFill>
              </a:rPr>
              <a:t>	</a:t>
            </a:r>
            <a:r>
              <a:rPr lang="en-US" b="1" i="1" dirty="0">
                <a:solidFill>
                  <a:schemeClr val="accent2"/>
                </a:solidFill>
              </a:rPr>
              <a:t>General and pain-specific</a:t>
            </a:r>
          </a:p>
          <a:p>
            <a:pPr marL="0" lvl="1" indent="0">
              <a:lnSpc>
                <a:spcPct val="150000"/>
              </a:lnSpc>
              <a:spcBef>
                <a:spcPts val="0"/>
              </a:spcBef>
              <a:buClr>
                <a:srgbClr val="808C4E"/>
              </a:buClr>
              <a:buSzPct val="100000"/>
              <a:buNone/>
            </a:pPr>
            <a:r>
              <a:rPr lang="en-US" sz="2400" dirty="0">
                <a:solidFill>
                  <a:schemeClr val="accent3"/>
                </a:solidFill>
              </a:rPr>
              <a:t>Assess Risk of Abuse</a:t>
            </a:r>
          </a:p>
          <a:p>
            <a:pPr marL="0" lvl="1" indent="0">
              <a:lnSpc>
                <a:spcPct val="150000"/>
              </a:lnSpc>
              <a:spcBef>
                <a:spcPts val="0"/>
              </a:spcBef>
              <a:buClr>
                <a:srgbClr val="808C4E"/>
              </a:buClr>
              <a:buSzPct val="100000"/>
              <a:buNone/>
            </a:pPr>
            <a:r>
              <a:rPr lang="en-US" sz="2400" dirty="0">
                <a:solidFill>
                  <a:schemeClr val="accent3"/>
                </a:solidFill>
              </a:rPr>
              <a:t>Compare Risks with Expected Benefits</a:t>
            </a:r>
          </a:p>
          <a:p>
            <a:pPr marL="0" lvl="1" indent="0">
              <a:lnSpc>
                <a:spcPct val="150000"/>
              </a:lnSpc>
              <a:spcBef>
                <a:spcPts val="0"/>
              </a:spcBef>
              <a:buClr>
                <a:srgbClr val="808C4E"/>
              </a:buClr>
              <a:buSzPct val="100000"/>
              <a:buNone/>
            </a:pPr>
            <a:r>
              <a:rPr lang="en-US" sz="2400" dirty="0">
                <a:solidFill>
                  <a:schemeClr val="accent3"/>
                </a:solidFill>
              </a:rPr>
              <a:t>Determine Whether a Therapeutic Trial is Appropriate</a:t>
            </a:r>
          </a:p>
          <a:p>
            <a:pPr marL="0" lvl="1" indent="0">
              <a:spcBef>
                <a:spcPts val="400"/>
              </a:spcBef>
              <a:buClr>
                <a:srgbClr val="808C4E"/>
              </a:buClr>
              <a:buSzPct val="100000"/>
              <a:buNone/>
            </a:pPr>
            <a:endParaRPr lang="en-US" sz="2400" b="1" dirty="0">
              <a:solidFill>
                <a:srgbClr val="3D7B5C"/>
              </a:solidFill>
            </a:endParaRP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54" t="24495" r="19378" b="20032"/>
          <a:stretch/>
        </p:blipFill>
        <p:spPr bwMode="auto">
          <a:xfrm>
            <a:off x="6949439" y="-7594"/>
            <a:ext cx="2194560" cy="1563877"/>
          </a:xfrm>
          <a:prstGeom prst="rect">
            <a:avLst/>
          </a:prstGeom>
          <a:noFill/>
          <a:ln w="952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28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200" y="558800"/>
            <a:ext cx="8534400" cy="1066800"/>
          </a:xfrm>
        </p:spPr>
        <p:txBody>
          <a:bodyPr>
            <a:normAutofit fontScale="90000"/>
          </a:bodyPr>
          <a:lstStyle/>
          <a:p>
            <a:r>
              <a:rPr lang="en-US" dirty="0"/>
              <a:t> </a:t>
            </a:r>
            <a:br>
              <a:rPr lang="en-US" dirty="0"/>
            </a:br>
            <a:r>
              <a:rPr lang="en-US" dirty="0"/>
              <a:t>Collaborative for REMS Education</a:t>
            </a:r>
          </a:p>
        </p:txBody>
      </p:sp>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 y="487698"/>
            <a:ext cx="2146955" cy="579102"/>
          </a:xfrm>
          <a:prstGeom prst="rect">
            <a:avLst/>
          </a:prstGeom>
        </p:spPr>
      </p:pic>
      <p:sp>
        <p:nvSpPr>
          <p:cNvPr id="25" name="Rounded Rectangle 24"/>
          <p:cNvSpPr/>
          <p:nvPr/>
        </p:nvSpPr>
        <p:spPr>
          <a:xfrm>
            <a:off x="533399" y="1805155"/>
            <a:ext cx="3048001" cy="4002772"/>
          </a:xfrm>
          <a:prstGeom prst="roundRect">
            <a:avLst>
              <a:gd name="adj" fmla="val 82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91440" rtlCol="0" anchor="ctr"/>
          <a:lstStyle/>
          <a:p>
            <a:pPr>
              <a:lnSpc>
                <a:spcPct val="120000"/>
              </a:lnSpc>
            </a:pPr>
            <a:r>
              <a:rPr lang="en-US" sz="2000" dirty="0">
                <a:solidFill>
                  <a:schemeClr val="tx1"/>
                </a:solidFill>
                <a:latin typeface="Segoe UI" pitchFamily="34" charset="0"/>
                <a:ea typeface="Segoe UI" pitchFamily="34" charset="0"/>
                <a:cs typeface="Segoe UI" pitchFamily="34" charset="0"/>
              </a:rPr>
              <a:t>On July 9, 2012, the Food and Drug Administration (FDA) approved a Risk Evaluation and Mitigation Strategy (REMS) for extended-release (ER) and long-acting (LA) opioid medications. </a:t>
            </a:r>
          </a:p>
        </p:txBody>
      </p:sp>
      <p:sp>
        <p:nvSpPr>
          <p:cNvPr id="26" name="Rounded Rectangle 25"/>
          <p:cNvSpPr/>
          <p:nvPr/>
        </p:nvSpPr>
        <p:spPr>
          <a:xfrm>
            <a:off x="3733800" y="1805155"/>
            <a:ext cx="4873592" cy="4002772"/>
          </a:xfrm>
          <a:prstGeom prst="roundRect">
            <a:avLst>
              <a:gd name="adj" fmla="val 530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91440" rtlCol="0" anchor="ctr"/>
          <a:lstStyle/>
          <a:p>
            <a:pPr>
              <a:lnSpc>
                <a:spcPct val="120000"/>
              </a:lnSpc>
            </a:pPr>
            <a:r>
              <a:rPr lang="en-US" sz="2000" dirty="0">
                <a:solidFill>
                  <a:schemeClr val="tx1"/>
                </a:solidFill>
                <a:latin typeface="Segoe UI" pitchFamily="34" charset="0"/>
                <a:ea typeface="Segoe UI" pitchFamily="34" charset="0"/>
                <a:cs typeface="Segoe UI" pitchFamily="34" charset="0"/>
              </a:rPr>
              <a:t>Founded in June, 2010, the Collaborative on REMS Education (CO*RE), a multi-disciplinary team of </a:t>
            </a:r>
            <a:br>
              <a:rPr lang="en-US" sz="2000" dirty="0">
                <a:solidFill>
                  <a:schemeClr val="tx1"/>
                </a:solidFill>
                <a:latin typeface="Segoe UI" pitchFamily="34" charset="0"/>
                <a:ea typeface="Segoe UI" pitchFamily="34" charset="0"/>
                <a:cs typeface="Segoe UI" pitchFamily="34" charset="0"/>
              </a:rPr>
            </a:br>
            <a:r>
              <a:rPr lang="en-US" sz="2000" dirty="0">
                <a:solidFill>
                  <a:schemeClr val="tx1"/>
                </a:solidFill>
                <a:latin typeface="Segoe UI" pitchFamily="34" charset="0"/>
                <a:ea typeface="Segoe UI" pitchFamily="34" charset="0"/>
                <a:cs typeface="Segoe UI" pitchFamily="34" charset="0"/>
              </a:rPr>
              <a:t>13 partners has designed a core curriculum based on needs assessment, practice gaps, clinical competencies, and learner self-assessment to meet the requirements of the FDA REMS Blueprint. </a:t>
            </a:r>
          </a:p>
        </p:txBody>
      </p:sp>
      <p:sp>
        <p:nvSpPr>
          <p:cNvPr id="27" name="Rectangle 26"/>
          <p:cNvSpPr/>
          <p:nvPr/>
        </p:nvSpPr>
        <p:spPr>
          <a:xfrm>
            <a:off x="3923546" y="5787427"/>
            <a:ext cx="2310441" cy="400110"/>
          </a:xfrm>
          <a:prstGeom prst="rect">
            <a:avLst/>
          </a:prstGeom>
        </p:spPr>
        <p:txBody>
          <a:bodyPr wrap="none">
            <a:spAutoFit/>
          </a:bodyPr>
          <a:lstStyle/>
          <a:p>
            <a:r>
              <a:rPr lang="en-US" sz="2000" i="1" dirty="0">
                <a:solidFill>
                  <a:schemeClr val="accent3"/>
                </a:solidFill>
                <a:latin typeface="Segoe UI" pitchFamily="34" charset="0"/>
                <a:ea typeface="Segoe UI" pitchFamily="34" charset="0"/>
                <a:cs typeface="Segoe UI" pitchFamily="34" charset="0"/>
              </a:rPr>
              <a:t>www.core-rems.org</a:t>
            </a:r>
          </a:p>
        </p:txBody>
      </p:sp>
      <p:sp>
        <p:nvSpPr>
          <p:cNvPr id="28" name="Slide Number Placeholder 2"/>
          <p:cNvSpPr>
            <a:spLocks noGrp="1"/>
          </p:cNvSpPr>
          <p:nvPr>
            <p:ph type="sldNum" sz="quarter" idx="12"/>
          </p:nvPr>
        </p:nvSpPr>
        <p:spPr/>
        <p:txBody>
          <a:bodyPr/>
          <a:lstStyle/>
          <a:p>
            <a:fld id="{AC93B9EA-9F07-41CA-8155-9C9A9F70FA14}" type="slidenum">
              <a:rPr lang="en-US" smtClean="0"/>
              <a:pPr/>
              <a:t>4</a:t>
            </a:fld>
            <a:r>
              <a:rPr lang="en-US" dirty="0"/>
              <a:t>   |   © CO*RE 2015 </a:t>
            </a:r>
          </a:p>
        </p:txBody>
      </p:sp>
      <p:sp>
        <p:nvSpPr>
          <p:cNvPr id="3" name="Rectangle 2"/>
          <p:cNvSpPr/>
          <p:nvPr/>
        </p:nvSpPr>
        <p:spPr>
          <a:xfrm>
            <a:off x="2752726" y="931863"/>
            <a:ext cx="152400" cy="1285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752726" y="712955"/>
            <a:ext cx="152400" cy="1285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340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446314" y="2933700"/>
            <a:ext cx="557348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81000" y="3033713"/>
            <a:ext cx="7772400" cy="1500187"/>
          </a:xfrm>
        </p:spPr>
        <p:txBody>
          <a:bodyPr>
            <a:normAutofit/>
          </a:bodyPr>
          <a:lstStyle/>
          <a:p>
            <a:r>
              <a:rPr lang="en-US" sz="3600" b="1" dirty="0">
                <a:solidFill>
                  <a:schemeClr val="accent1"/>
                </a:solidFill>
              </a:rPr>
              <a:t>Unit II</a:t>
            </a:r>
          </a:p>
        </p:txBody>
      </p:sp>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455858" y="1523999"/>
            <a:ext cx="5916740" cy="53340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350886" y="6324600"/>
            <a:ext cx="1600200" cy="235400"/>
          </a:xfrm>
        </p:spPr>
        <p:txBody>
          <a:bodyPr/>
          <a:lstStyle/>
          <a:p>
            <a:fld id="{AC93B9EA-9F07-41CA-8155-9C9A9F70FA14}" type="slidenum">
              <a:rPr lang="en-US" smtClean="0"/>
              <a:pPr/>
              <a:t>40</a:t>
            </a:fld>
            <a:r>
              <a:rPr lang="en-US" dirty="0"/>
              <a:t>   |   © CO*RE 2015 </a:t>
            </a:r>
          </a:p>
        </p:txBody>
      </p:sp>
      <p:sp>
        <p:nvSpPr>
          <p:cNvPr id="11" name="TextBox 10"/>
          <p:cNvSpPr txBox="1"/>
          <p:nvPr/>
        </p:nvSpPr>
        <p:spPr>
          <a:xfrm>
            <a:off x="355600" y="603170"/>
            <a:ext cx="7543800" cy="2438400"/>
          </a:xfrm>
          <a:prstGeom prst="rect">
            <a:avLst/>
          </a:prstGeom>
          <a:noFill/>
        </p:spPr>
        <p:txBody>
          <a:bodyPr wrap="square" rtlCol="0">
            <a:noAutofit/>
          </a:bodyPr>
          <a:lstStyle/>
          <a:p>
            <a:pPr>
              <a:lnSpc>
                <a:spcPct val="90000"/>
              </a:lnSpc>
            </a:pPr>
            <a:r>
              <a:rPr lang="en-US" sz="3600" b="1" dirty="0">
                <a:solidFill>
                  <a:schemeClr val="accent3"/>
                </a:solidFill>
                <a:latin typeface="Segoe UI" pitchFamily="34" charset="0"/>
                <a:ea typeface="Segoe UI" pitchFamily="34" charset="0"/>
                <a:cs typeface="Segoe UI" pitchFamily="34" charset="0"/>
              </a:rPr>
              <a:t>INITIATING THERAPY, MODIFYING DOSING, &amp; DISCONTINUING USE OF ER/LA OPIOID ANALGESICS</a:t>
            </a:r>
          </a:p>
        </p:txBody>
      </p:sp>
      <p:sp>
        <p:nvSpPr>
          <p:cNvPr id="4" name="Footer Placeholder 3"/>
          <p:cNvSpPr>
            <a:spLocks noGrp="1"/>
          </p:cNvSpPr>
          <p:nvPr>
            <p:ph type="ftr" sz="quarter" idx="11"/>
          </p:nvPr>
        </p:nvSpPr>
        <p:spPr/>
        <p:txBody>
          <a:bodyPr/>
          <a:lstStyle/>
          <a:p>
            <a:r>
              <a:rPr lang="en-US" dirty="0"/>
              <a:t>© CO*RE 2014</a:t>
            </a:r>
          </a:p>
        </p:txBody>
      </p:sp>
    </p:spTree>
    <p:extLst>
      <p:ext uri="{BB962C8B-B14F-4D97-AF65-F5344CB8AC3E}">
        <p14:creationId xmlns:p14="http://schemas.microsoft.com/office/powerpoint/2010/main" val="295353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&amp; State Regulations</a:t>
            </a:r>
          </a:p>
        </p:txBody>
      </p:sp>
      <p:sp>
        <p:nvSpPr>
          <p:cNvPr id="4" name="Slide Number Placeholder 3"/>
          <p:cNvSpPr>
            <a:spLocks noGrp="1"/>
          </p:cNvSpPr>
          <p:nvPr>
            <p:ph type="sldNum" sz="quarter" idx="12"/>
          </p:nvPr>
        </p:nvSpPr>
        <p:spPr/>
        <p:txBody>
          <a:bodyPr/>
          <a:lstStyle/>
          <a:p>
            <a:fld id="{AC93B9EA-9F07-41CA-8155-9C9A9F70FA14}" type="slidenum">
              <a:rPr lang="en-US" smtClean="0"/>
              <a:pPr/>
              <a:t>41</a:t>
            </a:fld>
            <a:r>
              <a:rPr lang="en-US" dirty="0"/>
              <a:t>   |   © CO*RE 2015 </a:t>
            </a:r>
          </a:p>
        </p:txBody>
      </p:sp>
      <p:sp>
        <p:nvSpPr>
          <p:cNvPr id="12" name="TextBox 11"/>
          <p:cNvSpPr txBox="1"/>
          <p:nvPr/>
        </p:nvSpPr>
        <p:spPr>
          <a:xfrm>
            <a:off x="457200" y="957036"/>
            <a:ext cx="8458200" cy="700314"/>
          </a:xfrm>
          <a:prstGeom prst="rect">
            <a:avLst/>
          </a:prstGeom>
          <a:noFill/>
        </p:spPr>
        <p:txBody>
          <a:bodyPr wrap="square" rtlCol="0">
            <a:noAutofit/>
          </a:bodyPr>
          <a:lstStyle/>
          <a:p>
            <a:pPr lvl="0"/>
            <a:r>
              <a:rPr lang="en-US" sz="2400" b="1" i="1" dirty="0">
                <a:solidFill>
                  <a:schemeClr val="accent1"/>
                </a:solidFill>
                <a:latin typeface="Segoe UI" pitchFamily="34" charset="0"/>
                <a:ea typeface="Segoe UI" pitchFamily="34" charset="0"/>
                <a:cs typeface="Segoe UI" pitchFamily="34" charset="0"/>
              </a:rPr>
              <a:t>Comply w/ federal &amp; state laws &amp; regulations </a:t>
            </a:r>
            <a:br>
              <a:rPr lang="en-US" sz="2400" b="1" i="1" dirty="0">
                <a:solidFill>
                  <a:schemeClr val="accent1"/>
                </a:solidFill>
                <a:latin typeface="Segoe UI" pitchFamily="34" charset="0"/>
                <a:ea typeface="Segoe UI" pitchFamily="34" charset="0"/>
                <a:cs typeface="Segoe UI" pitchFamily="34" charset="0"/>
              </a:rPr>
            </a:br>
            <a:r>
              <a:rPr lang="en-US" sz="2400" b="1" i="1" dirty="0">
                <a:solidFill>
                  <a:schemeClr val="accent1"/>
                </a:solidFill>
                <a:latin typeface="Segoe UI" pitchFamily="34" charset="0"/>
                <a:ea typeface="Segoe UI" pitchFamily="34" charset="0"/>
                <a:cs typeface="Segoe UI" pitchFamily="34" charset="0"/>
              </a:rPr>
              <a:t>that govern the use of opioid therapy for pain</a:t>
            </a:r>
          </a:p>
        </p:txBody>
      </p:sp>
      <p:sp>
        <p:nvSpPr>
          <p:cNvPr id="13" name="Rectangle 12"/>
          <p:cNvSpPr/>
          <p:nvPr/>
        </p:nvSpPr>
        <p:spPr>
          <a:xfrm>
            <a:off x="434822" y="2545492"/>
            <a:ext cx="4049789" cy="35505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rtlCol="0" anchor="t" anchorCtr="0"/>
          <a:lstStyle/>
          <a:p>
            <a:pPr marL="171450" lvl="1" indent="-171450">
              <a:spcBef>
                <a:spcPts val="600"/>
              </a:spcBef>
              <a:spcAft>
                <a:spcPts val="600"/>
              </a:spcAft>
              <a:buClr>
                <a:srgbClr val="836581"/>
              </a:buClr>
              <a:buSzPct val="85000"/>
              <a:buFont typeface="Arial" pitchFamily="34" charset="0"/>
              <a:buChar char="•"/>
            </a:pPr>
            <a:r>
              <a:rPr lang="en-US" sz="1900" dirty="0">
                <a:solidFill>
                  <a:schemeClr val="tx1"/>
                </a:solidFill>
                <a:latin typeface="Segoe UI" panose="020B0502040204020203" pitchFamily="34" charset="0"/>
                <a:ea typeface="Segoe UI" panose="020B0502040204020203" pitchFamily="34" charset="0"/>
                <a:cs typeface="Segoe UI" panose="020B0502040204020203" pitchFamily="34" charset="0"/>
              </a:rPr>
              <a:t>Code of Federal Regulations, Title 21 Section 1306: rules governing the issuance &amp; filling of prescriptions pursuant to section 309 of the Act (21 USC 829) </a:t>
            </a:r>
          </a:p>
          <a:p>
            <a:pPr marL="171450" lvl="1" indent="-171450">
              <a:spcBef>
                <a:spcPts val="600"/>
              </a:spcBef>
              <a:spcAft>
                <a:spcPts val="600"/>
              </a:spcAft>
              <a:buClr>
                <a:srgbClr val="836581"/>
              </a:buClr>
              <a:buSzPct val="85000"/>
              <a:buFont typeface="Segoe UI" pitchFamily="34" charset="0"/>
              <a:buChar char="–"/>
            </a:pPr>
            <a:r>
              <a:rPr lang="en-US" sz="1050" dirty="0">
                <a:solidFill>
                  <a:schemeClr val="tx1"/>
                </a:solidFill>
                <a:latin typeface="Segoe UI" panose="020B0502040204020203" pitchFamily="34" charset="0"/>
                <a:ea typeface="Segoe UI" panose="020B0502040204020203" pitchFamily="34" charset="0"/>
                <a:cs typeface="Segoe UI" panose="020B0502040204020203" pitchFamily="34" charset="0"/>
                <a:hlinkClick r:id="rId3"/>
              </a:rPr>
              <a:t>www.deadiversion.usdoj.gov/21cfr/cfr/2106cfrt.htm</a:t>
            </a:r>
            <a:r>
              <a:rPr lang="en-US" sz="1050" b="1" dirty="0">
                <a:solidFill>
                  <a:schemeClr val="tx1"/>
                </a:solidFill>
                <a:latin typeface="Segoe UI" panose="020B0502040204020203" pitchFamily="34" charset="0"/>
                <a:ea typeface="Segoe UI" panose="020B0502040204020203" pitchFamily="34" charset="0"/>
                <a:cs typeface="Segoe UI" panose="020B0502040204020203" pitchFamily="34" charset="0"/>
                <a:hlinkClick r:id="rId3"/>
              </a:rPr>
              <a:t> </a:t>
            </a:r>
            <a:endParaRPr lang="en-US" sz="105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lvl="1" indent="-171450">
              <a:spcBef>
                <a:spcPts val="600"/>
              </a:spcBef>
              <a:spcAft>
                <a:spcPts val="600"/>
              </a:spcAft>
              <a:buClr>
                <a:srgbClr val="836581"/>
              </a:buClr>
              <a:buSzPct val="85000"/>
              <a:buFont typeface="Arial" pitchFamily="34" charset="0"/>
              <a:buChar char="•"/>
            </a:pPr>
            <a:r>
              <a:rPr lang="en-US" sz="1900" dirty="0">
                <a:solidFill>
                  <a:schemeClr val="tx1"/>
                </a:solidFill>
                <a:latin typeface="Segoe UI" panose="020B0502040204020203" pitchFamily="34" charset="0"/>
                <a:ea typeface="Segoe UI" panose="020B0502040204020203" pitchFamily="34" charset="0"/>
                <a:cs typeface="Segoe UI" panose="020B0502040204020203" pitchFamily="34" charset="0"/>
              </a:rPr>
              <a:t>United States Code (USC) - Controlled Substances Act, Title 21, Section 829: prescriptions</a:t>
            </a:r>
          </a:p>
          <a:p>
            <a:pPr marL="171450" lvl="1" indent="-171450">
              <a:spcBef>
                <a:spcPts val="600"/>
              </a:spcBef>
              <a:spcAft>
                <a:spcPts val="600"/>
              </a:spcAft>
              <a:buClr>
                <a:srgbClr val="836581"/>
              </a:buClr>
              <a:buSzPct val="85000"/>
              <a:buFont typeface="Segoe UI" pitchFamily="34" charset="0"/>
              <a:buChar char="–"/>
            </a:pPr>
            <a:r>
              <a:rPr lang="en-US" sz="1050" dirty="0">
                <a:solidFill>
                  <a:schemeClr val="tx1"/>
                </a:solidFill>
                <a:latin typeface="Segoe UI" panose="020B0502040204020203" pitchFamily="34" charset="0"/>
                <a:ea typeface="Segoe UI" panose="020B0502040204020203" pitchFamily="34" charset="0"/>
                <a:cs typeface="Segoe UI" panose="020B0502040204020203" pitchFamily="34" charset="0"/>
                <a:hlinkClick r:id="rId4"/>
              </a:rPr>
              <a:t>www.deadiversion.usdoj.gov/21cfr/21usc/829.htm</a:t>
            </a:r>
            <a:r>
              <a:rPr lang="en-US" sz="105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p>
        </p:txBody>
      </p:sp>
      <p:sp>
        <p:nvSpPr>
          <p:cNvPr id="14" name="Round Same Side Corner Rectangle 13"/>
          <p:cNvSpPr/>
          <p:nvPr/>
        </p:nvSpPr>
        <p:spPr>
          <a:xfrm>
            <a:off x="434822" y="1854009"/>
            <a:ext cx="4049789" cy="69272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pitchFamily="34" charset="0"/>
                <a:ea typeface="Segoe UI" pitchFamily="34" charset="0"/>
                <a:cs typeface="Segoe UI" pitchFamily="34" charset="0"/>
              </a:rPr>
              <a:t>Federal</a:t>
            </a:r>
          </a:p>
        </p:txBody>
      </p:sp>
      <p:sp>
        <p:nvSpPr>
          <p:cNvPr id="15" name="Rectangle 14"/>
          <p:cNvSpPr/>
          <p:nvPr/>
        </p:nvSpPr>
        <p:spPr>
          <a:xfrm>
            <a:off x="4637011" y="2545493"/>
            <a:ext cx="4049789" cy="3550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2880" rIns="91440" bIns="45720" numCol="1" spcCol="0" rtlCol="0" fromWordArt="0" anchor="t" anchorCtr="0" forceAA="0" compatLnSpc="1">
            <a:prstTxWarp prst="textNoShape">
              <a:avLst/>
            </a:prstTxWarp>
            <a:noAutofit/>
          </a:bodyPr>
          <a:lstStyle/>
          <a:p>
            <a:pPr marL="290513" lvl="1" indent="-174625">
              <a:spcBef>
                <a:spcPts val="600"/>
              </a:spcBef>
              <a:spcAft>
                <a:spcPts val="600"/>
              </a:spcAft>
              <a:buClr>
                <a:schemeClr val="accent2"/>
              </a:buClr>
              <a:buSzPct val="85000"/>
              <a:buFont typeface="Arial" pitchFamily="34" charset="0"/>
              <a:buChar char="•"/>
            </a:pPr>
            <a:r>
              <a:rPr lang="en-US" sz="1900" dirty="0">
                <a:solidFill>
                  <a:schemeClr val="tx1"/>
                </a:solidFill>
                <a:latin typeface="Segoe UI" panose="020B0502040204020203" pitchFamily="34" charset="0"/>
                <a:ea typeface="Segoe UI" panose="020B0502040204020203" pitchFamily="34" charset="0"/>
                <a:cs typeface="Segoe UI" panose="020B0502040204020203" pitchFamily="34" charset="0"/>
              </a:rPr>
              <a:t>Database of state statutes, regulations, &amp; policies for </a:t>
            </a:r>
            <a:br>
              <a:rPr lang="en-US" sz="190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1900" dirty="0">
                <a:solidFill>
                  <a:schemeClr val="tx1"/>
                </a:solidFill>
                <a:latin typeface="Segoe UI" panose="020B0502040204020203" pitchFamily="34" charset="0"/>
                <a:ea typeface="Segoe UI" panose="020B0502040204020203" pitchFamily="34" charset="0"/>
                <a:cs typeface="Segoe UI" panose="020B0502040204020203" pitchFamily="34" charset="0"/>
              </a:rPr>
              <a:t>pain management</a:t>
            </a:r>
          </a:p>
          <a:p>
            <a:pPr lvl="1" indent="-171450">
              <a:spcBef>
                <a:spcPts val="600"/>
              </a:spcBef>
              <a:spcAft>
                <a:spcPts val="600"/>
              </a:spcAft>
              <a:buClr>
                <a:schemeClr val="accent2"/>
              </a:buClr>
              <a:buSzPct val="85000"/>
              <a:buFont typeface="Segoe UI" pitchFamily="34" charset="0"/>
              <a:buChar char="–"/>
            </a:pPr>
            <a:r>
              <a:rPr lang="en-US" sz="1100" u="sng" dirty="0">
                <a:solidFill>
                  <a:schemeClr val="tx1"/>
                </a:solidFill>
                <a:latin typeface="Segoe UI" panose="020B0502040204020203" pitchFamily="34" charset="0"/>
                <a:ea typeface="Segoe UI" panose="020B0502040204020203" pitchFamily="34" charset="0"/>
                <a:cs typeface="Segoe UI" panose="020B0502040204020203" pitchFamily="34" charset="0"/>
                <a:hlinkClick r:id="rId5"/>
              </a:rPr>
              <a:t>www.medscape.com/resource/pain/opioid-policies</a:t>
            </a: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p>
          <a:p>
            <a:pPr lvl="1" indent="-171450">
              <a:spcBef>
                <a:spcPts val="600"/>
              </a:spcBef>
              <a:spcAft>
                <a:spcPts val="600"/>
              </a:spcAft>
              <a:buClr>
                <a:schemeClr val="accent2"/>
              </a:buClr>
              <a:buSzPct val="85000"/>
              <a:buFont typeface="Segoe UI" pitchFamily="34" charset="0"/>
              <a:buChar char="–"/>
            </a:pPr>
            <a:r>
              <a:rPr lang="en-US" sz="1100" dirty="0">
                <a:solidFill>
                  <a:schemeClr val="tx1"/>
                </a:solidFill>
                <a:latin typeface="Segoe UI" panose="020B0502040204020203" pitchFamily="34" charset="0"/>
                <a:ea typeface="Segoe UI" panose="020B0502040204020203" pitchFamily="34" charset="0"/>
                <a:cs typeface="Segoe UI" panose="020B0502040204020203" pitchFamily="34" charset="0"/>
                <a:hlinkClick r:id="rId6"/>
              </a:rPr>
              <a:t>www.painpolicy.wisc.edu/database-statutes-regulations-other-policies-pain-management</a:t>
            </a:r>
            <a:r>
              <a:rPr lang="en-US" sz="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p>
        </p:txBody>
      </p:sp>
      <p:sp>
        <p:nvSpPr>
          <p:cNvPr id="16" name="Round Same Side Corner Rectangle 15"/>
          <p:cNvSpPr/>
          <p:nvPr/>
        </p:nvSpPr>
        <p:spPr>
          <a:xfrm>
            <a:off x="4637011" y="1854010"/>
            <a:ext cx="4049789" cy="69272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pitchFamily="34" charset="0"/>
                <a:ea typeface="Segoe UI" pitchFamily="34" charset="0"/>
                <a:cs typeface="Segoe UI" pitchFamily="34" charset="0"/>
              </a:rPr>
              <a:t>State</a:t>
            </a:r>
          </a:p>
        </p:txBody>
      </p:sp>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3040" y="1980995"/>
            <a:ext cx="752771" cy="464896"/>
          </a:xfrm>
          <a:prstGeom prst="rect">
            <a:avLst/>
          </a:prstGeom>
        </p:spPr>
      </p:pic>
      <p:pic>
        <p:nvPicPr>
          <p:cNvPr id="19" name="Picture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65611" y="1980995"/>
            <a:ext cx="752771" cy="464896"/>
          </a:xfrm>
          <a:prstGeom prst="rect">
            <a:avLst/>
          </a:prstGeom>
        </p:spPr>
      </p:pic>
      <p:grpSp>
        <p:nvGrpSpPr>
          <p:cNvPr id="6" name="Group 5"/>
          <p:cNvGrpSpPr/>
          <p:nvPr/>
        </p:nvGrpSpPr>
        <p:grpSpPr>
          <a:xfrm>
            <a:off x="4981575" y="1924436"/>
            <a:ext cx="457200" cy="533400"/>
            <a:chOff x="5029200" y="2362200"/>
            <a:chExt cx="457200" cy="533400"/>
          </a:xfrm>
        </p:grpSpPr>
        <p:cxnSp>
          <p:nvCxnSpPr>
            <p:cNvPr id="5" name="Straight Connector 4"/>
            <p:cNvCxnSpPr/>
            <p:nvPr/>
          </p:nvCxnSpPr>
          <p:spPr>
            <a:xfrm>
              <a:off x="5029200" y="2362200"/>
              <a:ext cx="0" cy="533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181600" y="2362200"/>
              <a:ext cx="0" cy="533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34000" y="2362200"/>
              <a:ext cx="0" cy="533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86400" y="2362200"/>
              <a:ext cx="0" cy="533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rot="5400000">
            <a:off x="4941810" y="1695838"/>
            <a:ext cx="533402" cy="990598"/>
            <a:chOff x="5029200" y="2362200"/>
            <a:chExt cx="457200" cy="533400"/>
          </a:xfrm>
        </p:grpSpPr>
        <p:cxnSp>
          <p:nvCxnSpPr>
            <p:cNvPr id="31" name="Straight Connector 30"/>
            <p:cNvCxnSpPr/>
            <p:nvPr/>
          </p:nvCxnSpPr>
          <p:spPr>
            <a:xfrm>
              <a:off x="5029200" y="2362200"/>
              <a:ext cx="0" cy="533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181600" y="2362200"/>
              <a:ext cx="0" cy="533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334000" y="2362200"/>
              <a:ext cx="0" cy="533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86400" y="2362200"/>
              <a:ext cx="0" cy="533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523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Initiating Treatment</a:t>
            </a:r>
          </a:p>
        </p:txBody>
      </p:sp>
      <p:sp>
        <p:nvSpPr>
          <p:cNvPr id="4" name="Slide Number Placeholder 3"/>
          <p:cNvSpPr>
            <a:spLocks noGrp="1"/>
          </p:cNvSpPr>
          <p:nvPr>
            <p:ph type="sldNum" sz="quarter" idx="12"/>
          </p:nvPr>
        </p:nvSpPr>
        <p:spPr/>
        <p:txBody>
          <a:bodyPr/>
          <a:lstStyle/>
          <a:p>
            <a:fld id="{AC93B9EA-9F07-41CA-8155-9C9A9F70FA14}" type="slidenum">
              <a:rPr lang="en-US" smtClean="0"/>
              <a:pPr/>
              <a:t>42</a:t>
            </a:fld>
            <a:r>
              <a:rPr lang="en-US" dirty="0"/>
              <a:t>   |   © CO*RE 2015 </a:t>
            </a:r>
          </a:p>
        </p:txBody>
      </p:sp>
      <p:sp>
        <p:nvSpPr>
          <p:cNvPr id="8" name="TextBox 7"/>
          <p:cNvSpPr txBox="1"/>
          <p:nvPr/>
        </p:nvSpPr>
        <p:spPr>
          <a:xfrm>
            <a:off x="457200" y="762000"/>
            <a:ext cx="8305800" cy="904009"/>
          </a:xfrm>
          <a:prstGeom prst="rect">
            <a:avLst/>
          </a:prstGeom>
          <a:noFill/>
        </p:spPr>
        <p:txBody>
          <a:bodyPr wrap="square" rtlCol="0">
            <a:noAutofit/>
          </a:bodyPr>
          <a:lstStyle/>
          <a:p>
            <a:pPr lvl="0"/>
            <a:r>
              <a:rPr lang="en-US" sz="3600" b="1" i="1" baseline="-25000" dirty="0">
                <a:solidFill>
                  <a:schemeClr val="accent6"/>
                </a:solidFill>
                <a:latin typeface="Segoe UI" pitchFamily="34" charset="0"/>
                <a:ea typeface="Segoe UI" pitchFamily="34" charset="0"/>
                <a:cs typeface="Segoe UI" pitchFamily="34" charset="0"/>
              </a:rPr>
              <a:t>Prescribers should regard initial treatment </a:t>
            </a:r>
            <a:br>
              <a:rPr lang="en-US" sz="3600" b="1" i="1" baseline="-25000" dirty="0">
                <a:solidFill>
                  <a:schemeClr val="accent6"/>
                </a:solidFill>
                <a:latin typeface="Segoe UI" pitchFamily="34" charset="0"/>
                <a:ea typeface="Segoe UI" pitchFamily="34" charset="0"/>
                <a:cs typeface="Segoe UI" pitchFamily="34" charset="0"/>
              </a:rPr>
            </a:br>
            <a:r>
              <a:rPr lang="en-US" sz="3600" b="1" i="1" baseline="-25000" dirty="0">
                <a:solidFill>
                  <a:schemeClr val="accent6"/>
                </a:solidFill>
                <a:latin typeface="Segoe UI" pitchFamily="34" charset="0"/>
                <a:ea typeface="Segoe UI" pitchFamily="34" charset="0"/>
                <a:cs typeface="Segoe UI" pitchFamily="34" charset="0"/>
              </a:rPr>
              <a:t>as a therapeutic trial</a:t>
            </a:r>
          </a:p>
        </p:txBody>
      </p:sp>
      <p:sp>
        <p:nvSpPr>
          <p:cNvPr id="11" name="Rectangle 10"/>
          <p:cNvSpPr/>
          <p:nvPr/>
        </p:nvSpPr>
        <p:spPr>
          <a:xfrm>
            <a:off x="228600" y="1752600"/>
            <a:ext cx="6858000"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1" algn="ctr">
              <a:spcBef>
                <a:spcPts val="400"/>
              </a:spcBef>
            </a:pPr>
            <a:r>
              <a:rPr lang="en-US" sz="2000" dirty="0">
                <a:latin typeface="Segoe UI" pitchFamily="34" charset="0"/>
                <a:ea typeface="Segoe UI" pitchFamily="34" charset="0"/>
                <a:cs typeface="Segoe UI" pitchFamily="34" charset="0"/>
              </a:rPr>
              <a:t>May last from several weeks </a:t>
            </a:r>
            <a:br>
              <a:rPr lang="en-US" sz="2000" dirty="0">
                <a:latin typeface="Segoe UI" pitchFamily="34" charset="0"/>
                <a:ea typeface="Segoe UI" pitchFamily="34" charset="0"/>
                <a:cs typeface="Segoe UI" pitchFamily="34" charset="0"/>
              </a:rPr>
            </a:br>
            <a:r>
              <a:rPr lang="en-US" sz="2000" dirty="0">
                <a:latin typeface="Segoe UI" pitchFamily="34" charset="0"/>
                <a:ea typeface="Segoe UI" pitchFamily="34" charset="0"/>
                <a:cs typeface="Segoe UI" pitchFamily="34" charset="0"/>
              </a:rPr>
              <a:t>to several months</a:t>
            </a:r>
          </a:p>
        </p:txBody>
      </p:sp>
      <p:sp>
        <p:nvSpPr>
          <p:cNvPr id="12" name="Rectangle 11"/>
          <p:cNvSpPr/>
          <p:nvPr/>
        </p:nvSpPr>
        <p:spPr>
          <a:xfrm>
            <a:off x="228600" y="2514600"/>
            <a:ext cx="6858000" cy="10937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1" algn="ctr">
              <a:spcBef>
                <a:spcPts val="400"/>
              </a:spcBef>
            </a:pPr>
            <a:r>
              <a:rPr lang="en-US" sz="2000" dirty="0">
                <a:latin typeface="Segoe UI" pitchFamily="34" charset="0"/>
                <a:ea typeface="Segoe UI" pitchFamily="34" charset="0"/>
                <a:cs typeface="Segoe UI" pitchFamily="34" charset="0"/>
              </a:rPr>
              <a:t>Decision to proceed w/ long-term treatment should be intentional &amp; based on careful consideration of outcomes during the trial</a:t>
            </a:r>
          </a:p>
        </p:txBody>
      </p:sp>
      <p:sp>
        <p:nvSpPr>
          <p:cNvPr id="10" name="Rectangle 9"/>
          <p:cNvSpPr/>
          <p:nvPr/>
        </p:nvSpPr>
        <p:spPr>
          <a:xfrm>
            <a:off x="228600" y="3657600"/>
            <a:ext cx="3352800" cy="685800"/>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Segoe UI" pitchFamily="34" charset="0"/>
                <a:ea typeface="Segoe UI" pitchFamily="34" charset="0"/>
                <a:cs typeface="Segoe UI" pitchFamily="34" charset="0"/>
              </a:rPr>
              <a:t>Progress toward meeting therapeutic goals</a:t>
            </a:r>
          </a:p>
        </p:txBody>
      </p:sp>
      <p:sp>
        <p:nvSpPr>
          <p:cNvPr id="20" name="Rectangle 19"/>
          <p:cNvSpPr/>
          <p:nvPr/>
        </p:nvSpPr>
        <p:spPr>
          <a:xfrm>
            <a:off x="3733800" y="3657600"/>
            <a:ext cx="3352800" cy="685800"/>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Segoe UI" pitchFamily="34" charset="0"/>
                <a:ea typeface="Segoe UI" pitchFamily="34" charset="0"/>
                <a:cs typeface="Segoe UI" pitchFamily="34" charset="0"/>
              </a:rPr>
              <a:t>Presence of opioid-</a:t>
            </a:r>
            <a:br>
              <a:rPr lang="en-US" dirty="0">
                <a:solidFill>
                  <a:schemeClr val="tx1"/>
                </a:solidFill>
                <a:latin typeface="Segoe UI" pitchFamily="34" charset="0"/>
                <a:ea typeface="Segoe UI" pitchFamily="34" charset="0"/>
                <a:cs typeface="Segoe UI" pitchFamily="34" charset="0"/>
              </a:rPr>
            </a:br>
            <a:r>
              <a:rPr lang="en-US" dirty="0">
                <a:solidFill>
                  <a:schemeClr val="tx1"/>
                </a:solidFill>
                <a:latin typeface="Segoe UI" pitchFamily="34" charset="0"/>
                <a:ea typeface="Segoe UI" pitchFamily="34" charset="0"/>
                <a:cs typeface="Segoe UI" pitchFamily="34" charset="0"/>
              </a:rPr>
              <a:t>related AEs</a:t>
            </a:r>
          </a:p>
        </p:txBody>
      </p:sp>
      <p:sp>
        <p:nvSpPr>
          <p:cNvPr id="21" name="Rectangle 20"/>
          <p:cNvSpPr/>
          <p:nvPr/>
        </p:nvSpPr>
        <p:spPr>
          <a:xfrm>
            <a:off x="228600" y="4419600"/>
            <a:ext cx="3352800" cy="685800"/>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Segoe UI" pitchFamily="34" charset="0"/>
                <a:ea typeface="Segoe UI" pitchFamily="34" charset="0"/>
                <a:cs typeface="Segoe UI" pitchFamily="34" charset="0"/>
              </a:rPr>
              <a:t>Changes in underlying </a:t>
            </a:r>
            <a:br>
              <a:rPr lang="en-US" dirty="0">
                <a:solidFill>
                  <a:schemeClr val="tx1"/>
                </a:solidFill>
                <a:latin typeface="Segoe UI" pitchFamily="34" charset="0"/>
                <a:ea typeface="Segoe UI" pitchFamily="34" charset="0"/>
                <a:cs typeface="Segoe UI" pitchFamily="34" charset="0"/>
              </a:rPr>
            </a:br>
            <a:r>
              <a:rPr lang="en-US" dirty="0">
                <a:solidFill>
                  <a:schemeClr val="tx1"/>
                </a:solidFill>
                <a:latin typeface="Segoe UI" pitchFamily="34" charset="0"/>
                <a:ea typeface="Segoe UI" pitchFamily="34" charset="0"/>
                <a:cs typeface="Segoe UI" pitchFamily="34" charset="0"/>
              </a:rPr>
              <a:t>pain condition</a:t>
            </a:r>
          </a:p>
        </p:txBody>
      </p:sp>
      <p:sp>
        <p:nvSpPr>
          <p:cNvPr id="22" name="Rectangle 21"/>
          <p:cNvSpPr/>
          <p:nvPr/>
        </p:nvSpPr>
        <p:spPr>
          <a:xfrm>
            <a:off x="3733800" y="4419600"/>
            <a:ext cx="3352800" cy="685800"/>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Segoe UI" pitchFamily="34" charset="0"/>
                <a:ea typeface="Segoe UI" pitchFamily="34" charset="0"/>
                <a:cs typeface="Segoe UI" pitchFamily="34" charset="0"/>
              </a:rPr>
              <a:t>Changes in psychiatric or medical comorbidities</a:t>
            </a:r>
          </a:p>
        </p:txBody>
      </p:sp>
      <p:sp>
        <p:nvSpPr>
          <p:cNvPr id="23" name="Rectangle 22"/>
          <p:cNvSpPr/>
          <p:nvPr/>
        </p:nvSpPr>
        <p:spPr>
          <a:xfrm>
            <a:off x="228600" y="5181600"/>
            <a:ext cx="6864343" cy="685800"/>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Segoe UI" pitchFamily="34" charset="0"/>
                <a:ea typeface="Segoe UI" pitchFamily="34" charset="0"/>
                <a:cs typeface="Segoe UI" pitchFamily="34" charset="0"/>
              </a:rPr>
              <a:t>Identification of aberrant drug-related </a:t>
            </a:r>
            <a:br>
              <a:rPr lang="en-US" dirty="0">
                <a:solidFill>
                  <a:schemeClr val="tx1"/>
                </a:solidFill>
                <a:latin typeface="Segoe UI" pitchFamily="34" charset="0"/>
                <a:ea typeface="Segoe UI" pitchFamily="34" charset="0"/>
                <a:cs typeface="Segoe UI" pitchFamily="34" charset="0"/>
              </a:rPr>
            </a:br>
            <a:r>
              <a:rPr lang="en-US" dirty="0">
                <a:solidFill>
                  <a:schemeClr val="tx1"/>
                </a:solidFill>
                <a:latin typeface="Segoe UI" pitchFamily="34" charset="0"/>
                <a:ea typeface="Segoe UI" pitchFamily="34" charset="0"/>
                <a:cs typeface="Segoe UI" pitchFamily="34" charset="0"/>
              </a:rPr>
              <a:t>behavior, addiction, or diversion</a:t>
            </a:r>
          </a:p>
        </p:txBody>
      </p:sp>
      <p:sp>
        <p:nvSpPr>
          <p:cNvPr id="6" name="TextBox 5"/>
          <p:cNvSpPr txBox="1"/>
          <p:nvPr/>
        </p:nvSpPr>
        <p:spPr>
          <a:xfrm>
            <a:off x="228600" y="6248400"/>
            <a:ext cx="2149205" cy="304800"/>
          </a:xfrm>
          <a:prstGeom prst="rect">
            <a:avLst/>
          </a:prstGeom>
          <a:noFill/>
        </p:spPr>
        <p:txBody>
          <a:bodyPr wrap="square" rtlCol="0">
            <a:noAutofit/>
          </a:bodyPr>
          <a:lstStyle/>
          <a:p>
            <a:r>
              <a:rPr lang="en-US" sz="800" dirty="0">
                <a:solidFill>
                  <a:schemeClr val="bg2">
                    <a:lumMod val="50000"/>
                  </a:schemeClr>
                </a:solidFill>
                <a:latin typeface="Segoe UI" pitchFamily="34" charset="0"/>
                <a:ea typeface="Segoe UI" pitchFamily="34" charset="0"/>
                <a:cs typeface="Segoe UI" pitchFamily="34" charset="0"/>
              </a:rPr>
              <a:t>Chou R, et al</a:t>
            </a:r>
            <a:r>
              <a:rPr lang="en-US" sz="800" i="1" dirty="0">
                <a:solidFill>
                  <a:schemeClr val="bg2">
                    <a:lumMod val="50000"/>
                  </a:schemeClr>
                </a:solidFill>
                <a:latin typeface="Segoe UI" pitchFamily="34" charset="0"/>
                <a:ea typeface="Segoe UI" pitchFamily="34" charset="0"/>
                <a:cs typeface="Segoe UI" pitchFamily="34" charset="0"/>
              </a:rPr>
              <a:t>. J Pain. </a:t>
            </a:r>
            <a:r>
              <a:rPr lang="en-US" sz="800" dirty="0">
                <a:solidFill>
                  <a:schemeClr val="bg2">
                    <a:lumMod val="50000"/>
                  </a:schemeClr>
                </a:solidFill>
                <a:latin typeface="Segoe UI" pitchFamily="34" charset="0"/>
                <a:ea typeface="Segoe UI" pitchFamily="34" charset="0"/>
                <a:cs typeface="Segoe UI" pitchFamily="34" charset="0"/>
              </a:rPr>
              <a:t>2009;10:113-30</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3863" t="4543" r="50729" b="1872"/>
          <a:stretch/>
        </p:blipFill>
        <p:spPr>
          <a:xfrm>
            <a:off x="7239000" y="1752600"/>
            <a:ext cx="1676400" cy="4114800"/>
          </a:xfrm>
          <a:prstGeom prst="rect">
            <a:avLst/>
          </a:prstGeom>
        </p:spPr>
      </p:pic>
    </p:spTree>
    <p:extLst>
      <p:ext uri="{BB962C8B-B14F-4D97-AF65-F5344CB8AC3E}">
        <p14:creationId xmlns:p14="http://schemas.microsoft.com/office/powerpoint/2010/main" val="59780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C93B9EA-9F07-41CA-8155-9C9A9F70FA14}" type="slidenum">
              <a:rPr lang="en-US" smtClean="0"/>
              <a:pPr/>
              <a:t>43</a:t>
            </a:fld>
            <a:r>
              <a:rPr lang="en-US" dirty="0"/>
              <a:t>   |   © CO*RE 2015 </a:t>
            </a:r>
          </a:p>
        </p:txBody>
      </p:sp>
      <p:sp>
        <p:nvSpPr>
          <p:cNvPr id="9" name="Rectangle 8"/>
          <p:cNvSpPr/>
          <p:nvPr/>
        </p:nvSpPr>
        <p:spPr>
          <a:xfrm>
            <a:off x="0" y="0"/>
            <a:ext cx="9144000" cy="1525668"/>
          </a:xfrm>
          <a:prstGeom prst="rect">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itchFamily="34" charset="0"/>
            </a:endParaRPr>
          </a:p>
        </p:txBody>
      </p:sp>
      <p:sp>
        <p:nvSpPr>
          <p:cNvPr id="12" name="Rounded Rectangle 11"/>
          <p:cNvSpPr/>
          <p:nvPr/>
        </p:nvSpPr>
        <p:spPr>
          <a:xfrm>
            <a:off x="152400" y="1676400"/>
            <a:ext cx="2895600" cy="4048730"/>
          </a:xfrm>
          <a:prstGeom prst="roundRect">
            <a:avLst>
              <a:gd name="adj" fmla="val 838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Bef>
                <a:spcPts val="600"/>
              </a:spcBef>
              <a:buClr>
                <a:srgbClr val="836581"/>
              </a:buClr>
              <a:buSzPct val="85000"/>
            </a:pPr>
            <a:r>
              <a:rPr lang="en-US" sz="2400" b="1" dirty="0">
                <a:solidFill>
                  <a:schemeClr val="bg1"/>
                </a:solidFill>
                <a:latin typeface="Segoe UI" pitchFamily="34" charset="0"/>
                <a:ea typeface="Segoe UI" pitchFamily="34" charset="0"/>
                <a:cs typeface="Segoe UI" pitchFamily="34" charset="0"/>
              </a:rPr>
              <a:t>Chief hazard of opioid agonists, including </a:t>
            </a:r>
            <a:br>
              <a:rPr lang="en-US" sz="2400" b="1" dirty="0">
                <a:solidFill>
                  <a:schemeClr val="bg1"/>
                </a:solidFill>
                <a:latin typeface="Segoe UI" pitchFamily="34" charset="0"/>
                <a:ea typeface="Segoe UI" pitchFamily="34" charset="0"/>
                <a:cs typeface="Segoe UI" pitchFamily="34" charset="0"/>
              </a:rPr>
            </a:br>
            <a:r>
              <a:rPr lang="en-US" sz="2400" b="1" dirty="0">
                <a:solidFill>
                  <a:schemeClr val="bg1"/>
                </a:solidFill>
                <a:latin typeface="Segoe UI" pitchFamily="34" charset="0"/>
                <a:ea typeface="Segoe UI" pitchFamily="34" charset="0"/>
                <a:cs typeface="Segoe UI" pitchFamily="34" charset="0"/>
              </a:rPr>
              <a:t>ER/LA opioids</a:t>
            </a:r>
          </a:p>
          <a:p>
            <a:pPr marL="285750" lvl="1" indent="-169863">
              <a:spcBef>
                <a:spcPts val="600"/>
              </a:spcBef>
              <a:buClr>
                <a:schemeClr val="bg1"/>
              </a:buClr>
              <a:buSzPct val="85000"/>
              <a:buFont typeface="Arial" pitchFamily="34" charset="0"/>
              <a:buChar char="•"/>
            </a:pPr>
            <a:r>
              <a:rPr lang="en-US" dirty="0">
                <a:solidFill>
                  <a:schemeClr val="bg1"/>
                </a:solidFill>
                <a:latin typeface="Segoe UI" pitchFamily="34" charset="0"/>
                <a:ea typeface="Segoe UI" pitchFamily="34" charset="0"/>
                <a:cs typeface="Segoe UI" pitchFamily="34" charset="0"/>
              </a:rPr>
              <a:t>If not immediately recognized &amp; treated, may lead to respiratory arrest </a:t>
            </a:r>
            <a:br>
              <a:rPr lang="en-US" dirty="0">
                <a:solidFill>
                  <a:schemeClr val="bg1"/>
                </a:solidFill>
                <a:latin typeface="Segoe UI" pitchFamily="34" charset="0"/>
                <a:ea typeface="Segoe UI" pitchFamily="34" charset="0"/>
                <a:cs typeface="Segoe UI" pitchFamily="34" charset="0"/>
              </a:rPr>
            </a:br>
            <a:r>
              <a:rPr lang="en-US" dirty="0">
                <a:solidFill>
                  <a:schemeClr val="bg1"/>
                </a:solidFill>
                <a:latin typeface="Segoe UI" pitchFamily="34" charset="0"/>
                <a:ea typeface="Segoe UI" pitchFamily="34" charset="0"/>
                <a:cs typeface="Segoe UI" pitchFamily="34" charset="0"/>
              </a:rPr>
              <a:t>&amp; death</a:t>
            </a:r>
          </a:p>
          <a:p>
            <a:pPr marL="285750" lvl="1" indent="-169863">
              <a:spcBef>
                <a:spcPts val="600"/>
              </a:spcBef>
              <a:buClr>
                <a:schemeClr val="bg1"/>
              </a:buClr>
              <a:buSzPct val="85000"/>
              <a:buFont typeface="Arial" pitchFamily="34" charset="0"/>
              <a:buChar char="•"/>
            </a:pPr>
            <a:r>
              <a:rPr lang="en-US" dirty="0">
                <a:solidFill>
                  <a:schemeClr val="bg1"/>
                </a:solidFill>
                <a:latin typeface="Segoe UI" pitchFamily="34" charset="0"/>
                <a:ea typeface="Segoe UI" pitchFamily="34" charset="0"/>
                <a:cs typeface="Segoe UI" pitchFamily="34" charset="0"/>
              </a:rPr>
              <a:t>Greatest risk: initiation of therapy or after dose increase</a:t>
            </a:r>
          </a:p>
        </p:txBody>
      </p:sp>
      <p:sp>
        <p:nvSpPr>
          <p:cNvPr id="2" name="Title 1"/>
          <p:cNvSpPr>
            <a:spLocks noGrp="1"/>
          </p:cNvSpPr>
          <p:nvPr>
            <p:ph type="title"/>
          </p:nvPr>
        </p:nvSpPr>
        <p:spPr>
          <a:xfrm>
            <a:off x="457200" y="95957"/>
            <a:ext cx="8229600" cy="1257300"/>
          </a:xfrm>
        </p:spPr>
        <p:txBody>
          <a:bodyPr anchor="ctr"/>
          <a:lstStyle/>
          <a:p>
            <a:r>
              <a:rPr lang="en-US" sz="4400" b="1" dirty="0">
                <a:solidFill>
                  <a:schemeClr val="bg1"/>
                </a:solidFill>
              </a:rPr>
              <a:t>ER/LA Opioid-Induced </a:t>
            </a:r>
            <a:br>
              <a:rPr lang="en-US" sz="4400" b="1" dirty="0">
                <a:solidFill>
                  <a:schemeClr val="bg1"/>
                </a:solidFill>
              </a:rPr>
            </a:br>
            <a:r>
              <a:rPr lang="en-US" sz="4400" b="1" dirty="0">
                <a:solidFill>
                  <a:schemeClr val="bg1"/>
                </a:solidFill>
              </a:rPr>
              <a:t>Respiratory Depression</a:t>
            </a:r>
          </a:p>
        </p:txBody>
      </p:sp>
      <p:sp>
        <p:nvSpPr>
          <p:cNvPr id="14" name="Rounded Rectangle 13"/>
          <p:cNvSpPr/>
          <p:nvPr/>
        </p:nvSpPr>
        <p:spPr>
          <a:xfrm>
            <a:off x="3200400" y="1676400"/>
            <a:ext cx="2801256" cy="4048730"/>
          </a:xfrm>
          <a:prstGeom prst="roundRect">
            <a:avLst>
              <a:gd name="adj" fmla="val 799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buClr>
                <a:srgbClr val="836581"/>
              </a:buClr>
              <a:buSzPct val="85000"/>
            </a:pPr>
            <a:r>
              <a:rPr lang="en-US" sz="2400" b="1" dirty="0">
                <a:solidFill>
                  <a:schemeClr val="bg1"/>
                </a:solidFill>
                <a:latin typeface="Segoe UI" pitchFamily="34" charset="0"/>
                <a:ea typeface="Segoe UI" pitchFamily="34" charset="0"/>
                <a:cs typeface="Segoe UI" pitchFamily="34" charset="0"/>
              </a:rPr>
              <a:t>Manifested by reduced urge to breathe &amp; decreased respiration rate </a:t>
            </a:r>
          </a:p>
          <a:p>
            <a:pPr marL="285750" lvl="1" indent="-169863">
              <a:spcBef>
                <a:spcPts val="600"/>
              </a:spcBef>
              <a:buClr>
                <a:schemeClr val="bg1"/>
              </a:buClr>
              <a:buSzPct val="85000"/>
              <a:buFont typeface="Arial" pitchFamily="34" charset="0"/>
              <a:buChar char="•"/>
            </a:pPr>
            <a:r>
              <a:rPr lang="en-US" dirty="0">
                <a:solidFill>
                  <a:schemeClr val="bg1"/>
                </a:solidFill>
                <a:latin typeface="Segoe UI" pitchFamily="34" charset="0"/>
                <a:ea typeface="Segoe UI" pitchFamily="34" charset="0"/>
                <a:cs typeface="Segoe UI" pitchFamily="34" charset="0"/>
              </a:rPr>
              <a:t>Shallow breathing</a:t>
            </a:r>
          </a:p>
          <a:p>
            <a:pPr marL="285750" lvl="1" indent="-169863">
              <a:spcBef>
                <a:spcPts val="600"/>
              </a:spcBef>
              <a:buClr>
                <a:schemeClr val="bg1"/>
              </a:buClr>
              <a:buSzPct val="85000"/>
              <a:buFont typeface="Arial" pitchFamily="34" charset="0"/>
              <a:buChar char="•"/>
            </a:pPr>
            <a:r>
              <a:rPr lang="en-US" dirty="0">
                <a:solidFill>
                  <a:schemeClr val="bg1"/>
                </a:solidFill>
                <a:latin typeface="Segoe UI" pitchFamily="34" charset="0"/>
                <a:ea typeface="Segoe UI" pitchFamily="34" charset="0"/>
                <a:cs typeface="Segoe UI" pitchFamily="34" charset="0"/>
              </a:rPr>
              <a:t>CO</a:t>
            </a:r>
            <a:r>
              <a:rPr lang="en-US" baseline="-25000" dirty="0">
                <a:solidFill>
                  <a:schemeClr val="bg1"/>
                </a:solidFill>
                <a:latin typeface="Segoe UI" pitchFamily="34" charset="0"/>
                <a:ea typeface="Segoe UI" pitchFamily="34" charset="0"/>
                <a:cs typeface="Segoe UI" pitchFamily="34" charset="0"/>
              </a:rPr>
              <a:t>2</a:t>
            </a:r>
            <a:r>
              <a:rPr lang="en-US" dirty="0">
                <a:solidFill>
                  <a:schemeClr val="bg1"/>
                </a:solidFill>
                <a:latin typeface="Segoe UI" pitchFamily="34" charset="0"/>
                <a:ea typeface="Segoe UI" pitchFamily="34" charset="0"/>
                <a:cs typeface="Segoe UI" pitchFamily="34" charset="0"/>
              </a:rPr>
              <a:t> retention can exacerbate opioid sedating effects</a:t>
            </a:r>
          </a:p>
        </p:txBody>
      </p:sp>
      <p:sp>
        <p:nvSpPr>
          <p:cNvPr id="15" name="Rounded Rectangle 14"/>
          <p:cNvSpPr/>
          <p:nvPr/>
        </p:nvSpPr>
        <p:spPr>
          <a:xfrm>
            <a:off x="6172200" y="1676400"/>
            <a:ext cx="2801256" cy="4048730"/>
          </a:xfrm>
          <a:prstGeom prst="roundRect">
            <a:avLst>
              <a:gd name="adj" fmla="val 83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buClr>
                <a:srgbClr val="836581"/>
              </a:buClr>
              <a:buSzPct val="85000"/>
            </a:pPr>
            <a:r>
              <a:rPr lang="en-US" sz="2400" b="1" dirty="0">
                <a:solidFill>
                  <a:schemeClr val="bg1"/>
                </a:solidFill>
                <a:latin typeface="Segoe UI" pitchFamily="34" charset="0"/>
                <a:ea typeface="Segoe UI" pitchFamily="34" charset="0"/>
                <a:cs typeface="Segoe UI" pitchFamily="34" charset="0"/>
              </a:rPr>
              <a:t>Instruct patients/family members to </a:t>
            </a:r>
            <a:br>
              <a:rPr lang="en-US" sz="2400" b="1" dirty="0">
                <a:solidFill>
                  <a:schemeClr val="bg1"/>
                </a:solidFill>
                <a:latin typeface="Segoe UI" pitchFamily="34" charset="0"/>
                <a:ea typeface="Segoe UI" pitchFamily="34" charset="0"/>
                <a:cs typeface="Segoe UI" pitchFamily="34" charset="0"/>
              </a:rPr>
            </a:br>
            <a:r>
              <a:rPr lang="en-US" sz="2400" b="1" dirty="0">
                <a:solidFill>
                  <a:schemeClr val="bg1"/>
                </a:solidFill>
                <a:latin typeface="Segoe UI" pitchFamily="34" charset="0"/>
                <a:ea typeface="Segoe UI" pitchFamily="34" charset="0"/>
                <a:cs typeface="Segoe UI" pitchFamily="34" charset="0"/>
              </a:rPr>
              <a:t>call 911* </a:t>
            </a:r>
          </a:p>
          <a:p>
            <a:pPr marL="285750" lvl="1" indent="-169863">
              <a:spcBef>
                <a:spcPts val="600"/>
              </a:spcBef>
              <a:buClr>
                <a:schemeClr val="bg1"/>
              </a:buClr>
              <a:buSzPct val="85000"/>
              <a:buFont typeface="Arial" pitchFamily="34" charset="0"/>
              <a:buChar char="•"/>
            </a:pPr>
            <a:r>
              <a:rPr lang="en-US" dirty="0">
                <a:solidFill>
                  <a:schemeClr val="bg1"/>
                </a:solidFill>
                <a:latin typeface="Segoe UI" pitchFamily="34" charset="0"/>
                <a:ea typeface="Segoe UI" pitchFamily="34" charset="0"/>
                <a:cs typeface="Segoe UI" pitchFamily="34" charset="0"/>
              </a:rPr>
              <a:t>Managed w/ close observation, supportive measures, &amp; opioid antagonists, depending on patient’s clinical status</a:t>
            </a:r>
          </a:p>
        </p:txBody>
      </p:sp>
      <p:sp>
        <p:nvSpPr>
          <p:cNvPr id="11" name="Footer Placeholder 3"/>
          <p:cNvSpPr>
            <a:spLocks noGrp="1"/>
          </p:cNvSpPr>
          <p:nvPr/>
        </p:nvSpPr>
        <p:spPr>
          <a:xfrm>
            <a:off x="228600" y="5883275"/>
            <a:ext cx="4876800" cy="5175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solidFill>
                  <a:schemeClr val="tx1">
                    <a:lumMod val="50000"/>
                    <a:lumOff val="50000"/>
                  </a:schemeClr>
                </a:solidFill>
                <a:latin typeface="Segoe UI" pitchFamily="34" charset="0"/>
                <a:ea typeface="Segoe UI" pitchFamily="34" charset="0"/>
                <a:cs typeface="Segoe UI" pitchFamily="34" charset="0"/>
              </a:rPr>
              <a:t>Chou R, et al</a:t>
            </a:r>
            <a:r>
              <a:rPr lang="en-US" sz="1000" i="1" dirty="0">
                <a:solidFill>
                  <a:schemeClr val="tx1">
                    <a:lumMod val="50000"/>
                    <a:lumOff val="50000"/>
                  </a:schemeClr>
                </a:solidFill>
                <a:latin typeface="Segoe UI" pitchFamily="34" charset="0"/>
                <a:ea typeface="Segoe UI" pitchFamily="34" charset="0"/>
                <a:cs typeface="Segoe UI" pitchFamily="34" charset="0"/>
              </a:rPr>
              <a:t>. J Pain. </a:t>
            </a:r>
            <a:r>
              <a:rPr lang="en-US" sz="1000" dirty="0">
                <a:solidFill>
                  <a:schemeClr val="tx1">
                    <a:lumMod val="50000"/>
                    <a:lumOff val="50000"/>
                  </a:schemeClr>
                </a:solidFill>
                <a:latin typeface="Segoe UI" pitchFamily="34" charset="0"/>
                <a:ea typeface="Segoe UI" pitchFamily="34" charset="0"/>
                <a:cs typeface="Segoe UI" pitchFamily="34" charset="0"/>
              </a:rPr>
              <a:t>2009;10:113-30.   </a:t>
            </a:r>
            <a:r>
              <a:rPr lang="en-US" sz="1000" dirty="0">
                <a:solidFill>
                  <a:schemeClr val="accent3">
                    <a:lumMod val="60000"/>
                    <a:lumOff val="40000"/>
                  </a:schemeClr>
                </a:solidFill>
                <a:latin typeface="Segoe UI" pitchFamily="34" charset="0"/>
                <a:ea typeface="Segoe UI" pitchFamily="34" charset="0"/>
                <a:cs typeface="Segoe UI" pitchFamily="34" charset="0"/>
              </a:rPr>
              <a:t>FDA. </a:t>
            </a:r>
            <a:r>
              <a:rPr lang="en-US" sz="1000" i="1" dirty="0">
                <a:solidFill>
                  <a:schemeClr val="accent3">
                    <a:lumMod val="60000"/>
                    <a:lumOff val="40000"/>
                  </a:schemeClr>
                </a:solidFill>
                <a:latin typeface="Segoe UI" pitchFamily="34" charset="0"/>
                <a:ea typeface="Segoe UI" pitchFamily="34" charset="0"/>
                <a:cs typeface="Segoe UI" pitchFamily="34" charset="0"/>
              </a:rPr>
              <a:t>Blueprint for Prescriber Education for Extended-Release and Long-Acting Opioid Analgesics. </a:t>
            </a:r>
            <a:r>
              <a:rPr lang="en-US" sz="1000" dirty="0">
                <a:solidFill>
                  <a:schemeClr val="accent3">
                    <a:lumMod val="60000"/>
                    <a:lumOff val="40000"/>
                  </a:schemeClr>
                </a:solidFill>
                <a:latin typeface="Segoe UI" pitchFamily="34" charset="0"/>
                <a:ea typeface="Segoe UI" pitchFamily="34" charset="0"/>
                <a:cs typeface="Segoe UI" pitchFamily="34" charset="0"/>
              </a:rPr>
              <a:t>08/2014.</a:t>
            </a:r>
            <a:r>
              <a:rPr lang="en-US" sz="1000" dirty="0">
                <a:solidFill>
                  <a:srgbClr val="FF0000"/>
                </a:solidFill>
                <a:latin typeface="Segoe UI" pitchFamily="34" charset="0"/>
                <a:ea typeface="Segoe UI" pitchFamily="34" charset="0"/>
                <a:cs typeface="Segoe UI" pitchFamily="34" charset="0"/>
              </a:rPr>
              <a:t> </a:t>
            </a:r>
            <a:r>
              <a:rPr lang="en-US" sz="1000" dirty="0">
                <a:solidFill>
                  <a:srgbClr val="FF0000"/>
                </a:solidFill>
                <a:latin typeface="Segoe UI" pitchFamily="34" charset="0"/>
                <a:ea typeface="Segoe UI" pitchFamily="34" charset="0"/>
                <a:cs typeface="Segoe UI" pitchFamily="34" charset="0"/>
                <a:hlinkClick r:id="rId3"/>
              </a:rPr>
              <a:t>www.fda.gov/downloads/Drugs/DrugSafety/PostmarketDrugSafety InformationforPatientsandProviders/UCM311290.pdf</a:t>
            </a:r>
            <a:r>
              <a:rPr lang="en-US" sz="1000" dirty="0">
                <a:solidFill>
                  <a:srgbClr val="FF0000"/>
                </a:solidFill>
                <a:latin typeface="Segoe UI" pitchFamily="34" charset="0"/>
                <a:ea typeface="Segoe UI" pitchFamily="34" charset="0"/>
                <a:cs typeface="Segoe UI" pitchFamily="34" charset="0"/>
              </a:rPr>
              <a:t> </a:t>
            </a: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558945"/>
            <a:ext cx="9144000" cy="256032"/>
          </a:xfrm>
          <a:prstGeom prst="rect">
            <a:avLst/>
          </a:prstGeom>
        </p:spPr>
      </p:pic>
    </p:spTree>
    <p:extLst>
      <p:ext uri="{BB962C8B-B14F-4D97-AF65-F5344CB8AC3E}">
        <p14:creationId xmlns:p14="http://schemas.microsoft.com/office/powerpoint/2010/main" val="119669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ER/LA Opioid-Induced </a:t>
            </a:r>
            <a:br>
              <a:rPr lang="en-US" dirty="0"/>
            </a:br>
            <a:r>
              <a:rPr lang="en-US" dirty="0"/>
              <a:t>Respiratory Depression</a:t>
            </a:r>
          </a:p>
        </p:txBody>
      </p:sp>
      <p:sp>
        <p:nvSpPr>
          <p:cNvPr id="5" name="Slide Number Placeholder 4"/>
          <p:cNvSpPr>
            <a:spLocks noGrp="1"/>
          </p:cNvSpPr>
          <p:nvPr>
            <p:ph type="sldNum" sz="quarter" idx="12"/>
          </p:nvPr>
        </p:nvSpPr>
        <p:spPr/>
        <p:txBody>
          <a:bodyPr/>
          <a:lstStyle/>
          <a:p>
            <a:fld id="{AC93B9EA-9F07-41CA-8155-9C9A9F70FA14}" type="slidenum">
              <a:rPr lang="en-US" smtClean="0"/>
              <a:pPr/>
              <a:t>44</a:t>
            </a:fld>
            <a:r>
              <a:rPr lang="en-US" dirty="0"/>
              <a:t>   |   © CO*RE 2015 </a:t>
            </a:r>
          </a:p>
        </p:txBody>
      </p:sp>
      <p:sp>
        <p:nvSpPr>
          <p:cNvPr id="20" name="Rectangle 19"/>
          <p:cNvSpPr/>
          <p:nvPr/>
        </p:nvSpPr>
        <p:spPr>
          <a:xfrm>
            <a:off x="228600" y="2133600"/>
            <a:ext cx="4212082"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marL="290513" lvl="1" indent="-174625">
              <a:spcBef>
                <a:spcPts val="800"/>
              </a:spcBef>
              <a:buClr>
                <a:srgbClr val="836581"/>
              </a:buClr>
              <a:buSzPct val="85000"/>
              <a:buFont typeface="Arial" pitchFamily="34" charset="0"/>
              <a:buChar char="•"/>
            </a:pPr>
            <a:r>
              <a:rPr lang="en-US" dirty="0">
                <a:solidFill>
                  <a:schemeClr val="tx1"/>
                </a:solidFill>
                <a:latin typeface="Segoe UI" pitchFamily="34" charset="0"/>
                <a:ea typeface="Segoe UI" pitchFamily="34" charset="0"/>
                <a:cs typeface="Segoe UI" pitchFamily="34" charset="0"/>
              </a:rPr>
              <a:t>In elderly, cachectic, or debilitated patients</a:t>
            </a:r>
          </a:p>
          <a:p>
            <a:pPr lvl="1" indent="-171450">
              <a:spcBef>
                <a:spcPts val="800"/>
              </a:spcBef>
              <a:buClr>
                <a:srgbClr val="836581"/>
              </a:buClr>
              <a:buSzPct val="85000"/>
              <a:buFont typeface="Segoe UI" pitchFamily="34" charset="0"/>
              <a:buChar char="–"/>
            </a:pPr>
            <a:r>
              <a:rPr lang="en-US" sz="1600" b="1" dirty="0">
                <a:solidFill>
                  <a:schemeClr val="accent6"/>
                </a:solidFill>
                <a:latin typeface="Segoe UI" pitchFamily="34" charset="0"/>
                <a:ea typeface="Segoe UI" pitchFamily="34" charset="0"/>
                <a:cs typeface="Segoe UI" pitchFamily="34" charset="0"/>
              </a:rPr>
              <a:t>Contraindicated</a:t>
            </a:r>
            <a:r>
              <a:rPr lang="en-US" sz="1600" dirty="0">
                <a:solidFill>
                  <a:prstClr val="black">
                    <a:lumMod val="65000"/>
                    <a:lumOff val="35000"/>
                  </a:prstClr>
                </a:solidFill>
                <a:latin typeface="Segoe UI" pitchFamily="34" charset="0"/>
                <a:ea typeface="Segoe UI" pitchFamily="34" charset="0"/>
                <a:cs typeface="Segoe UI" pitchFamily="34" charset="0"/>
              </a:rPr>
              <a:t> </a:t>
            </a:r>
            <a:r>
              <a:rPr lang="en-US" sz="1600" dirty="0">
                <a:solidFill>
                  <a:schemeClr val="tx1"/>
                </a:solidFill>
                <a:latin typeface="Segoe UI" pitchFamily="34" charset="0"/>
                <a:ea typeface="Segoe UI" pitchFamily="34" charset="0"/>
                <a:cs typeface="Segoe UI" pitchFamily="34" charset="0"/>
              </a:rPr>
              <a:t>in patients w/ </a:t>
            </a:r>
            <a:br>
              <a:rPr lang="en-US" sz="1600" dirty="0">
                <a:solidFill>
                  <a:schemeClr val="tx1"/>
                </a:solidFill>
                <a:latin typeface="Segoe UI" pitchFamily="34" charset="0"/>
                <a:ea typeface="Segoe UI" pitchFamily="34" charset="0"/>
                <a:cs typeface="Segoe UI" pitchFamily="34" charset="0"/>
              </a:rPr>
            </a:br>
            <a:r>
              <a:rPr lang="en-US" sz="1600" dirty="0">
                <a:solidFill>
                  <a:schemeClr val="tx1"/>
                </a:solidFill>
                <a:latin typeface="Segoe UI" pitchFamily="34" charset="0"/>
                <a:ea typeface="Segoe UI" pitchFamily="34" charset="0"/>
                <a:cs typeface="Segoe UI" pitchFamily="34" charset="0"/>
              </a:rPr>
              <a:t>respiratory depression or conditions that increase risk</a:t>
            </a:r>
          </a:p>
          <a:p>
            <a:pPr marL="290513" lvl="1" indent="-174625">
              <a:spcBef>
                <a:spcPts val="800"/>
              </a:spcBef>
              <a:buClr>
                <a:srgbClr val="836581"/>
              </a:buClr>
              <a:buSzPct val="85000"/>
              <a:buFont typeface="Arial" pitchFamily="34" charset="0"/>
              <a:buChar char="•"/>
            </a:pPr>
            <a:r>
              <a:rPr lang="en-US" dirty="0">
                <a:solidFill>
                  <a:schemeClr val="tx1"/>
                </a:solidFill>
                <a:latin typeface="Segoe UI" pitchFamily="34" charset="0"/>
                <a:ea typeface="Segoe UI" pitchFamily="34" charset="0"/>
                <a:cs typeface="Segoe UI" pitchFamily="34" charset="0"/>
              </a:rPr>
              <a:t>If given concomitantly w/ other drugs that depress respiration</a:t>
            </a:r>
          </a:p>
        </p:txBody>
      </p:sp>
      <p:sp>
        <p:nvSpPr>
          <p:cNvPr id="21" name="Round Same Side Corner Rectangle 20"/>
          <p:cNvSpPr/>
          <p:nvPr/>
        </p:nvSpPr>
        <p:spPr>
          <a:xfrm>
            <a:off x="228600" y="1524000"/>
            <a:ext cx="4212082" cy="713735"/>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itchFamily="34" charset="0"/>
                <a:ea typeface="Segoe UI" pitchFamily="34" charset="0"/>
                <a:cs typeface="Segoe UI" pitchFamily="34" charset="0"/>
              </a:rPr>
              <a:t>More likely to occur</a:t>
            </a:r>
          </a:p>
        </p:txBody>
      </p:sp>
      <p:sp>
        <p:nvSpPr>
          <p:cNvPr id="22" name="Rectangle 21"/>
          <p:cNvSpPr/>
          <p:nvPr/>
        </p:nvSpPr>
        <p:spPr>
          <a:xfrm>
            <a:off x="4724400" y="2133600"/>
            <a:ext cx="4212082"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2880" rIns="91440" bIns="45720" numCol="1" spcCol="0" rtlCol="0" fromWordArt="0" anchor="t" anchorCtr="0" forceAA="0" compatLnSpc="1">
            <a:prstTxWarp prst="textNoShape">
              <a:avLst/>
            </a:prstTxWarp>
            <a:noAutofit/>
          </a:bodyPr>
          <a:lstStyle/>
          <a:p>
            <a:pPr marL="290513" lvl="1" indent="-174625">
              <a:spcBef>
                <a:spcPts val="800"/>
              </a:spcBef>
              <a:buClr>
                <a:schemeClr val="accent2"/>
              </a:buClr>
              <a:buSzPct val="85000"/>
              <a:buFont typeface="Arial" pitchFamily="34" charset="0"/>
              <a:buChar char="•"/>
            </a:pPr>
            <a:r>
              <a:rPr lang="en-US" dirty="0">
                <a:solidFill>
                  <a:schemeClr val="tx1"/>
                </a:solidFill>
                <a:latin typeface="Segoe UI" pitchFamily="34" charset="0"/>
                <a:ea typeface="Segoe UI" pitchFamily="34" charset="0"/>
                <a:cs typeface="Segoe UI" pitchFamily="34" charset="0"/>
              </a:rPr>
              <a:t>Proper dosing &amp; titration are essential</a:t>
            </a:r>
          </a:p>
          <a:p>
            <a:pPr marL="290513" lvl="1" indent="-174625">
              <a:spcBef>
                <a:spcPts val="800"/>
              </a:spcBef>
              <a:buClr>
                <a:schemeClr val="accent2"/>
              </a:buClr>
              <a:buSzPct val="85000"/>
              <a:buFont typeface="Arial" pitchFamily="34" charset="0"/>
              <a:buChar char="•"/>
            </a:pPr>
            <a:r>
              <a:rPr lang="en-US" b="1" dirty="0">
                <a:solidFill>
                  <a:schemeClr val="accent2"/>
                </a:solidFill>
                <a:latin typeface="Segoe UI" pitchFamily="34" charset="0"/>
                <a:ea typeface="Segoe UI" pitchFamily="34" charset="0"/>
                <a:cs typeface="Segoe UI" pitchFamily="34" charset="0"/>
              </a:rPr>
              <a:t>Do not overestimate </a:t>
            </a:r>
            <a:r>
              <a:rPr lang="en-US" dirty="0">
                <a:solidFill>
                  <a:schemeClr val="tx1"/>
                </a:solidFill>
                <a:latin typeface="Segoe UI" pitchFamily="34" charset="0"/>
                <a:ea typeface="Segoe UI" pitchFamily="34" charset="0"/>
                <a:cs typeface="Segoe UI" pitchFamily="34" charset="0"/>
              </a:rPr>
              <a:t>dose when converting dosage from another opioid product</a:t>
            </a:r>
          </a:p>
          <a:p>
            <a:pPr marL="463550" lvl="1" indent="-171450">
              <a:spcBef>
                <a:spcPts val="800"/>
              </a:spcBef>
              <a:buClr>
                <a:schemeClr val="accent2"/>
              </a:buClr>
              <a:buSzPct val="85000"/>
              <a:buFont typeface="Segoe UI" pitchFamily="34" charset="0"/>
              <a:buChar char="–"/>
            </a:pPr>
            <a:r>
              <a:rPr lang="en-US" sz="1600" dirty="0">
                <a:solidFill>
                  <a:schemeClr val="tx1"/>
                </a:solidFill>
                <a:latin typeface="Segoe UI" pitchFamily="34" charset="0"/>
                <a:ea typeface="Segoe UI" pitchFamily="34" charset="0"/>
                <a:cs typeface="Segoe UI" pitchFamily="34" charset="0"/>
              </a:rPr>
              <a:t>Can result in fatal overdose w/</a:t>
            </a:r>
            <a:br>
              <a:rPr lang="en-US" sz="1600" dirty="0">
                <a:solidFill>
                  <a:schemeClr val="tx1"/>
                </a:solidFill>
                <a:latin typeface="Segoe UI" pitchFamily="34" charset="0"/>
                <a:ea typeface="Segoe UI" pitchFamily="34" charset="0"/>
                <a:cs typeface="Segoe UI" pitchFamily="34" charset="0"/>
              </a:rPr>
            </a:br>
            <a:r>
              <a:rPr lang="en-US" sz="1600" dirty="0">
                <a:solidFill>
                  <a:schemeClr val="tx1"/>
                </a:solidFill>
                <a:latin typeface="Segoe UI" pitchFamily="34" charset="0"/>
                <a:ea typeface="Segoe UI" pitchFamily="34" charset="0"/>
                <a:cs typeface="Segoe UI" pitchFamily="34" charset="0"/>
              </a:rPr>
              <a:t>first dose</a:t>
            </a:r>
          </a:p>
          <a:p>
            <a:pPr marL="290513" lvl="1" indent="-174625">
              <a:spcBef>
                <a:spcPts val="800"/>
              </a:spcBef>
              <a:buClr>
                <a:schemeClr val="accent2"/>
              </a:buClr>
              <a:buSzPct val="85000"/>
              <a:buFont typeface="Arial" pitchFamily="34" charset="0"/>
              <a:buChar char="•"/>
            </a:pPr>
            <a:r>
              <a:rPr lang="en-US" dirty="0">
                <a:solidFill>
                  <a:schemeClr val="tx1"/>
                </a:solidFill>
                <a:latin typeface="Segoe UI" pitchFamily="34" charset="0"/>
                <a:ea typeface="Segoe UI" pitchFamily="34" charset="0"/>
                <a:cs typeface="Segoe UI" pitchFamily="34" charset="0"/>
              </a:rPr>
              <a:t>Instruct patients to swallow tablets/capsules whole</a:t>
            </a:r>
          </a:p>
          <a:p>
            <a:pPr marL="463550" lvl="1" indent="-171450">
              <a:spcBef>
                <a:spcPts val="800"/>
              </a:spcBef>
              <a:buClr>
                <a:schemeClr val="accent2"/>
              </a:buClr>
              <a:buSzPct val="85000"/>
              <a:buFont typeface="Segoe UI" pitchFamily="34" charset="0"/>
              <a:buChar char="–"/>
            </a:pPr>
            <a:r>
              <a:rPr lang="en-US" sz="1600" dirty="0">
                <a:solidFill>
                  <a:schemeClr val="tx1"/>
                </a:solidFill>
                <a:latin typeface="Segoe UI" pitchFamily="34" charset="0"/>
                <a:ea typeface="Segoe UI" pitchFamily="34" charset="0"/>
                <a:cs typeface="Segoe UI" pitchFamily="34" charset="0"/>
              </a:rPr>
              <a:t>Dose from cut, crushed, dissolved, or chewed tablets/capsules may be fatal, particularly in opioid-naïve individuals</a:t>
            </a:r>
          </a:p>
        </p:txBody>
      </p:sp>
      <p:sp>
        <p:nvSpPr>
          <p:cNvPr id="23" name="Round Same Side Corner Rectangle 22"/>
          <p:cNvSpPr/>
          <p:nvPr/>
        </p:nvSpPr>
        <p:spPr>
          <a:xfrm>
            <a:off x="4724400" y="1524000"/>
            <a:ext cx="4212082" cy="713735"/>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itchFamily="34" charset="0"/>
                <a:ea typeface="Segoe UI" pitchFamily="34" charset="0"/>
                <a:cs typeface="Segoe UI" pitchFamily="34" charset="0"/>
              </a:rPr>
              <a:t>Reduce risk</a:t>
            </a:r>
          </a:p>
        </p:txBody>
      </p:sp>
      <p:sp>
        <p:nvSpPr>
          <p:cNvPr id="9" name="Footer Placeholder 3"/>
          <p:cNvSpPr>
            <a:spLocks noGrp="1"/>
          </p:cNvSpPr>
          <p:nvPr/>
        </p:nvSpPr>
        <p:spPr>
          <a:xfrm>
            <a:off x="228600" y="6111875"/>
            <a:ext cx="8763000" cy="5175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latin typeface="Segoe UI" pitchFamily="34" charset="0"/>
                <a:ea typeface="Segoe UI" pitchFamily="34" charset="0"/>
                <a:cs typeface="Segoe UI" pitchFamily="34" charset="0"/>
              </a:rPr>
              <a:t>FDA. </a:t>
            </a:r>
            <a:r>
              <a:rPr lang="en-US" sz="800" i="1" dirty="0">
                <a:solidFill>
                  <a:schemeClr val="tx1"/>
                </a:solidFill>
                <a:latin typeface="Segoe UI" pitchFamily="34" charset="0"/>
                <a:ea typeface="Segoe UI" pitchFamily="34" charset="0"/>
                <a:cs typeface="Segoe UI" pitchFamily="34" charset="0"/>
              </a:rPr>
              <a:t>Blueprint for Prescriber Education for Extended-Release and Long-Acting Opioid Analgesics. </a:t>
            </a:r>
            <a:r>
              <a:rPr lang="en-US" sz="800" dirty="0">
                <a:solidFill>
                  <a:schemeClr val="tx1"/>
                </a:solidFill>
                <a:latin typeface="Segoe UI" pitchFamily="34" charset="0"/>
                <a:ea typeface="Segoe UI" pitchFamily="34" charset="0"/>
                <a:cs typeface="Segoe UI" pitchFamily="34" charset="0"/>
              </a:rPr>
              <a:t>08/2014.</a:t>
            </a:r>
            <a:r>
              <a:rPr lang="en-US" sz="800" dirty="0">
                <a:solidFill>
                  <a:srgbClr val="FF0000"/>
                </a:solidFill>
                <a:latin typeface="Segoe UI" pitchFamily="34" charset="0"/>
                <a:ea typeface="Segoe UI" pitchFamily="34" charset="0"/>
                <a:cs typeface="Segoe UI" pitchFamily="34" charset="0"/>
              </a:rPr>
              <a:t> </a:t>
            </a:r>
            <a:r>
              <a:rPr lang="en-US" sz="800" dirty="0">
                <a:solidFill>
                  <a:srgbClr val="FF0000"/>
                </a:solidFill>
                <a:latin typeface="Segoe UI" pitchFamily="34" charset="0"/>
                <a:ea typeface="Segoe UI" pitchFamily="34" charset="0"/>
                <a:cs typeface="Segoe UI" pitchFamily="34" charset="0"/>
                <a:hlinkClick r:id="rId3"/>
              </a:rPr>
              <a:t>www.fda.gov/downloads/Drugs/DrugSafety/PostmarketDrugSafetyInformationforPatientsandProviders/UCM311290.pdf</a:t>
            </a:r>
            <a:r>
              <a:rPr lang="en-US" sz="800" dirty="0">
                <a:solidFill>
                  <a:srgbClr val="FF0000"/>
                </a:solidFill>
                <a:latin typeface="Segoe UI" pitchFamily="34" charset="0"/>
                <a:ea typeface="Segoe UI" pitchFamily="34" charset="0"/>
                <a:cs typeface="Segoe UI" pitchFamily="34" charset="0"/>
              </a:rPr>
              <a:t> </a:t>
            </a:r>
          </a:p>
        </p:txBody>
      </p:sp>
      <p:sp>
        <p:nvSpPr>
          <p:cNvPr id="3" name="TextBox 2"/>
          <p:cNvSpPr txBox="1"/>
          <p:nvPr/>
        </p:nvSpPr>
        <p:spPr>
          <a:xfrm>
            <a:off x="5943600" y="304800"/>
            <a:ext cx="1752600" cy="381000"/>
          </a:xfrm>
          <a:prstGeom prst="rect">
            <a:avLst/>
          </a:prstGeom>
          <a:noFill/>
        </p:spPr>
        <p:txBody>
          <a:bodyPr wrap="square" rtlCol="0">
            <a:noAutofit/>
          </a:bodyPr>
          <a:lstStyle/>
          <a:p>
            <a:endParaRPr lang="en-US" dirty="0">
              <a:solidFill>
                <a:srgbClr val="FF0000"/>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9434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603"/>
            <a:ext cx="8610600" cy="990600"/>
          </a:xfrm>
        </p:spPr>
        <p:txBody>
          <a:bodyPr/>
          <a:lstStyle/>
          <a:p>
            <a:r>
              <a:rPr lang="en-US" dirty="0"/>
              <a:t>Initiating &amp; Titrating: </a:t>
            </a:r>
            <a:br>
              <a:rPr lang="en-US" dirty="0"/>
            </a:br>
            <a:r>
              <a:rPr lang="en-US" dirty="0"/>
              <a:t>Opioid-Naïve Patients</a:t>
            </a:r>
          </a:p>
        </p:txBody>
      </p:sp>
      <p:sp>
        <p:nvSpPr>
          <p:cNvPr id="4" name="Slide Number Placeholder 3"/>
          <p:cNvSpPr>
            <a:spLocks noGrp="1"/>
          </p:cNvSpPr>
          <p:nvPr>
            <p:ph type="sldNum" sz="quarter" idx="12"/>
          </p:nvPr>
        </p:nvSpPr>
        <p:spPr/>
        <p:txBody>
          <a:bodyPr/>
          <a:lstStyle/>
          <a:p>
            <a:fld id="{AC93B9EA-9F07-41CA-8155-9C9A9F70FA14}" type="slidenum">
              <a:rPr lang="en-US" smtClean="0"/>
              <a:pPr/>
              <a:t>45</a:t>
            </a:fld>
            <a:r>
              <a:rPr lang="en-US" dirty="0"/>
              <a:t>   |   © CO*RE 2015 </a:t>
            </a:r>
          </a:p>
        </p:txBody>
      </p:sp>
      <p:sp>
        <p:nvSpPr>
          <p:cNvPr id="5" name="Rectangle 4"/>
          <p:cNvSpPr/>
          <p:nvPr/>
        </p:nvSpPr>
        <p:spPr>
          <a:xfrm>
            <a:off x="228600" y="6126135"/>
            <a:ext cx="7886700" cy="350865"/>
          </a:xfrm>
          <a:prstGeom prst="rect">
            <a:avLst/>
          </a:prstGeom>
        </p:spPr>
        <p:txBody>
          <a:bodyPr wrap="square">
            <a:spAutoFit/>
          </a:bodyPr>
          <a:lstStyle/>
          <a:p>
            <a:pPr>
              <a:lnSpc>
                <a:spcPct val="80000"/>
              </a:lnSpc>
            </a:pPr>
            <a:r>
              <a:rPr lang="en-US" sz="700" dirty="0">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rPr>
              <a:t>The ER/LA Opioid Analgesics Risk Evaluation &amp; Mitigation Strategy. </a:t>
            </a:r>
            <a:r>
              <a:rPr lang="en-US" sz="700" i="1" dirty="0">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rPr>
              <a:t>Selected Important Safety Information. Abuse potential &amp; risk of life-threatening respiratory depression</a:t>
            </a:r>
            <a:r>
              <a:rPr lang="en-US" sz="700" dirty="0">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rPr>
              <a:t>. </a:t>
            </a:r>
            <a:br>
              <a:rPr lang="en-US" sz="700" dirty="0">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rPr>
            </a:br>
            <a:r>
              <a:rPr lang="en-US" sz="700" u="sng" dirty="0">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hlinkClick r:id="rId3"/>
              </a:rPr>
              <a:t>www.er-la-opioidrems.com/IwgUI/rems/pdf/important_safety_information.pdf</a:t>
            </a:r>
            <a:r>
              <a:rPr lang="en-US" sz="700" dirty="0">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rPr>
              <a:t>.  2012.   Chou R, et al</a:t>
            </a:r>
            <a:r>
              <a:rPr lang="en-US" sz="700" i="1" dirty="0">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rPr>
              <a:t>. J Pain. </a:t>
            </a:r>
            <a:r>
              <a:rPr lang="en-US" sz="700" dirty="0">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rPr>
              <a:t>2009;10:113-30.   </a:t>
            </a:r>
            <a:r>
              <a:rPr lang="en-US" sz="700" dirty="0">
                <a:latin typeface="Segoe UI" panose="020B0502040204020203" pitchFamily="34" charset="0"/>
                <a:ea typeface="Segoe UI" panose="020B0502040204020203" pitchFamily="34" charset="0"/>
                <a:cs typeface="Segoe UI" panose="020B0502040204020203" pitchFamily="34" charset="0"/>
              </a:rPr>
              <a:t>FDA. </a:t>
            </a:r>
            <a:r>
              <a:rPr lang="en-US" sz="700" i="1" dirty="0">
                <a:latin typeface="Segoe UI" panose="020B0502040204020203" pitchFamily="34" charset="0"/>
                <a:ea typeface="Segoe UI" panose="020B0502040204020203" pitchFamily="34" charset="0"/>
                <a:cs typeface="Segoe UI" panose="020B0502040204020203" pitchFamily="34" charset="0"/>
              </a:rPr>
              <a:t>Blueprint for Prescriber Education for </a:t>
            </a:r>
            <a:br>
              <a:rPr lang="en-US" sz="700" i="1" dirty="0">
                <a:latin typeface="Segoe UI" panose="020B0502040204020203" pitchFamily="34" charset="0"/>
                <a:ea typeface="Segoe UI" panose="020B0502040204020203" pitchFamily="34" charset="0"/>
                <a:cs typeface="Segoe UI" panose="020B0502040204020203" pitchFamily="34" charset="0"/>
              </a:rPr>
            </a:br>
            <a:r>
              <a:rPr lang="en-US" sz="700" i="1" dirty="0">
                <a:latin typeface="Segoe UI" panose="020B0502040204020203" pitchFamily="34" charset="0"/>
                <a:ea typeface="Segoe UI" panose="020B0502040204020203" pitchFamily="34" charset="0"/>
                <a:cs typeface="Segoe UI" panose="020B0502040204020203" pitchFamily="34" charset="0"/>
              </a:rPr>
              <a:t>ER/LA Opioid Analgesics</a:t>
            </a:r>
            <a:r>
              <a:rPr lang="en-US" sz="700" dirty="0">
                <a:latin typeface="Segoe UI" panose="020B0502040204020203" pitchFamily="34" charset="0"/>
                <a:ea typeface="Segoe UI" panose="020B0502040204020203" pitchFamily="34" charset="0"/>
                <a:cs typeface="Segoe UI" panose="020B0502040204020203" pitchFamily="34" charset="0"/>
              </a:rPr>
              <a:t>. 08/2014</a:t>
            </a:r>
            <a:r>
              <a:rPr lang="en-US" sz="700"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n-US" sz="700" dirty="0">
                <a:solidFill>
                  <a:srgbClr val="FF0000"/>
                </a:solidFill>
                <a:latin typeface="Segoe UI" panose="020B0502040204020203" pitchFamily="34" charset="0"/>
                <a:ea typeface="Segoe UI" panose="020B0502040204020203" pitchFamily="34" charset="0"/>
                <a:cs typeface="Segoe UI" panose="020B0502040204020203" pitchFamily="34" charset="0"/>
                <a:hlinkClick r:id="rId4"/>
              </a:rPr>
              <a:t>www.fda.gov/downloads/Drugs/DrugSafety/PostmarketDrugSafety InformationforPatientsandProviders/UCM311290.pdf</a:t>
            </a:r>
            <a:r>
              <a:rPr lang="en-US" sz="700"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p>
        </p:txBody>
      </p:sp>
      <p:sp>
        <p:nvSpPr>
          <p:cNvPr id="6" name="Rectangle 5"/>
          <p:cNvSpPr/>
          <p:nvPr/>
        </p:nvSpPr>
        <p:spPr>
          <a:xfrm>
            <a:off x="228600" y="1752600"/>
            <a:ext cx="2743200" cy="1897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ea typeface="Segoe UI" panose="020B0502040204020203" pitchFamily="34" charset="0"/>
                <a:cs typeface="Segoe UI" panose="020B0502040204020203" pitchFamily="34" charset="0"/>
              </a:rPr>
              <a:t>Drug &amp; dose selection is critical</a:t>
            </a:r>
          </a:p>
        </p:txBody>
      </p:sp>
      <p:sp>
        <p:nvSpPr>
          <p:cNvPr id="16" name="Rectangle 15"/>
          <p:cNvSpPr/>
          <p:nvPr/>
        </p:nvSpPr>
        <p:spPr>
          <a:xfrm>
            <a:off x="3200400" y="1752600"/>
            <a:ext cx="2743200" cy="1897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ea typeface="Segoe UI" panose="020B0502040204020203" pitchFamily="34" charset="0"/>
                <a:cs typeface="Segoe UI" panose="020B0502040204020203" pitchFamily="34" charset="0"/>
              </a:rPr>
              <a:t>Monitor patients closely </a:t>
            </a:r>
            <a:br>
              <a:rPr lang="en-US" b="1" dirty="0">
                <a:latin typeface="Segoe UI" panose="020B0502040204020203" pitchFamily="34" charset="0"/>
                <a:ea typeface="Segoe UI" panose="020B0502040204020203" pitchFamily="34" charset="0"/>
                <a:cs typeface="Segoe UI" panose="020B0502040204020203" pitchFamily="34" charset="0"/>
              </a:rPr>
            </a:br>
            <a:r>
              <a:rPr lang="en-US" b="1" dirty="0">
                <a:latin typeface="Segoe UI" panose="020B0502040204020203" pitchFamily="34" charset="0"/>
                <a:ea typeface="Segoe UI" panose="020B0502040204020203" pitchFamily="34" charset="0"/>
                <a:cs typeface="Segoe UI" panose="020B0502040204020203" pitchFamily="34" charset="0"/>
              </a:rPr>
              <a:t>for respiratory depression</a:t>
            </a:r>
          </a:p>
        </p:txBody>
      </p:sp>
      <p:sp>
        <p:nvSpPr>
          <p:cNvPr id="17" name="Rectangle 16"/>
          <p:cNvSpPr/>
          <p:nvPr/>
        </p:nvSpPr>
        <p:spPr>
          <a:xfrm>
            <a:off x="6172200" y="1752600"/>
            <a:ext cx="2743200" cy="1897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ea typeface="Segoe UI" panose="020B0502040204020203" pitchFamily="34" charset="0"/>
                <a:cs typeface="Segoe UI" panose="020B0502040204020203" pitchFamily="34" charset="0"/>
              </a:rPr>
              <a:t>Individualize dosage by titration based on efficacy, tolerability,                      &amp; presence of AEs</a:t>
            </a:r>
          </a:p>
        </p:txBody>
      </p:sp>
      <p:sp>
        <p:nvSpPr>
          <p:cNvPr id="7" name="TextBox 6"/>
          <p:cNvSpPr txBox="1"/>
          <p:nvPr/>
        </p:nvSpPr>
        <p:spPr>
          <a:xfrm>
            <a:off x="228600" y="3708400"/>
            <a:ext cx="2743200" cy="2027862"/>
          </a:xfrm>
          <a:prstGeom prst="rect">
            <a:avLst/>
          </a:prstGeom>
          <a:noFill/>
        </p:spPr>
        <p:txBody>
          <a:bodyPr wrap="square" rtlCol="0">
            <a:noAutofit/>
          </a:bodyPr>
          <a:lstStyle/>
          <a:p>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Some ER/LA opioids or dosage forms are only recommended for </a:t>
            </a:r>
            <a:r>
              <a:rPr lang="en-US" b="1" dirty="0">
                <a:solidFill>
                  <a:schemeClr val="accent3"/>
                </a:solidFill>
                <a:latin typeface="Segoe UI" panose="020B0502040204020203" pitchFamily="34" charset="0"/>
                <a:ea typeface="Segoe UI" panose="020B0502040204020203" pitchFamily="34" charset="0"/>
                <a:cs typeface="Segoe UI" panose="020B0502040204020203" pitchFamily="34" charset="0"/>
              </a:rPr>
              <a:t>opioid-tolerant</a:t>
            </a: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 patients</a:t>
            </a:r>
          </a:p>
          <a:p>
            <a:pPr marL="285750" lvl="1" indent="-171450">
              <a:spcBef>
                <a:spcPts val="600"/>
              </a:spcBef>
              <a:buFont typeface="Arial" panose="020B0604020202020204" pitchFamily="34" charset="0"/>
              <a:buChar char="•"/>
            </a:pPr>
            <a:r>
              <a:rPr lang="en-US" sz="13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ANY strength of transdermal fentanyl or hydromorphone ER</a:t>
            </a:r>
          </a:p>
          <a:p>
            <a:pPr marL="285750" lvl="1" indent="-171450">
              <a:spcBef>
                <a:spcPts val="600"/>
              </a:spcBef>
              <a:buFont typeface="Arial" panose="020B0604020202020204" pitchFamily="34" charset="0"/>
              <a:buChar char="•"/>
            </a:pPr>
            <a:r>
              <a:rPr lang="en-US" sz="13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Certain strengths/doses of other ER/LA products (check drug PI)</a:t>
            </a:r>
          </a:p>
        </p:txBody>
      </p:sp>
      <p:sp>
        <p:nvSpPr>
          <p:cNvPr id="18" name="TextBox 17"/>
          <p:cNvSpPr txBox="1"/>
          <p:nvPr/>
        </p:nvSpPr>
        <p:spPr>
          <a:xfrm>
            <a:off x="3200400" y="3708400"/>
            <a:ext cx="2743200" cy="2027862"/>
          </a:xfrm>
          <a:prstGeom prst="rect">
            <a:avLst/>
          </a:prstGeom>
          <a:noFill/>
        </p:spPr>
        <p:txBody>
          <a:bodyPr wrap="square" rtlCol="0">
            <a:noAutofit/>
          </a:bodyPr>
          <a:lstStyle/>
          <a:p>
            <a:r>
              <a:rPr lang="en-US" dirty="0">
                <a:latin typeface="Segoe UI" panose="020B0502040204020203" pitchFamily="34" charset="0"/>
                <a:ea typeface="Segoe UI" panose="020B0502040204020203" pitchFamily="34" charset="0"/>
                <a:cs typeface="Segoe UI" panose="020B0502040204020203" pitchFamily="34" charset="0"/>
              </a:rPr>
              <a:t>Especially within 24-72 h of initiating therapy &amp; increasing dosage</a:t>
            </a:r>
          </a:p>
        </p:txBody>
      </p:sp>
      <p:sp>
        <p:nvSpPr>
          <p:cNvPr id="22" name="TextBox 21"/>
          <p:cNvSpPr txBox="1"/>
          <p:nvPr/>
        </p:nvSpPr>
        <p:spPr>
          <a:xfrm>
            <a:off x="6172200" y="3708400"/>
            <a:ext cx="2743200" cy="2027862"/>
          </a:xfrm>
          <a:prstGeom prst="rect">
            <a:avLst/>
          </a:prstGeom>
          <a:noFill/>
        </p:spPr>
        <p:txBody>
          <a:bodyPr wrap="square" rtlCol="0">
            <a:noAutofit/>
          </a:bodyPr>
          <a:lstStyle/>
          <a:p>
            <a:pPr>
              <a:spcBef>
                <a:spcPts val="1000"/>
              </a:spcBef>
            </a:pP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Check ER/LA opioid product PI for minimum titration intervals</a:t>
            </a:r>
          </a:p>
          <a:p>
            <a:pPr>
              <a:spcBef>
                <a:spcPts val="1000"/>
              </a:spcBef>
            </a:pP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Supplement w/ IR analgesics (opioids </a:t>
            </a:r>
            <a:b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b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&amp; nonopioid) if pain </a:t>
            </a:r>
            <a:b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b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is not controlled </a:t>
            </a:r>
            <a:b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b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during titration</a:t>
            </a:r>
          </a:p>
        </p:txBody>
      </p:sp>
    </p:spTree>
    <p:extLst>
      <p:ext uri="{BB962C8B-B14F-4D97-AF65-F5344CB8AC3E}">
        <p14:creationId xmlns:p14="http://schemas.microsoft.com/office/powerpoint/2010/main" val="24100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599" y="4668791"/>
            <a:ext cx="2438401" cy="139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15"/>
          <p:cNvSpPr/>
          <p:nvPr/>
        </p:nvSpPr>
        <p:spPr>
          <a:xfrm>
            <a:off x="469900" y="1905000"/>
            <a:ext cx="5713477" cy="3962400"/>
          </a:xfrm>
          <a:prstGeom prst="roundRect">
            <a:avLst>
              <a:gd name="adj" fmla="val 762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lvl="1">
              <a:spcBef>
                <a:spcPts val="1200"/>
              </a:spcBef>
              <a:buClr>
                <a:srgbClr val="836581"/>
              </a:buClr>
              <a:buSzPct val="85000"/>
            </a:pPr>
            <a:r>
              <a:rPr lang="en-US" sz="2000" b="1" dirty="0">
                <a:solidFill>
                  <a:schemeClr val="accent6"/>
                </a:solidFill>
                <a:latin typeface="Segoe UI" pitchFamily="34" charset="0"/>
                <a:ea typeface="Segoe UI" pitchFamily="34" charset="0"/>
                <a:cs typeface="Segoe UI" pitchFamily="34" charset="0"/>
              </a:rPr>
              <a:t>Patients considered opioid tolerant are taking at least</a:t>
            </a:r>
          </a:p>
          <a:p>
            <a:pPr marL="292100" lvl="2" indent="-177800">
              <a:spcBef>
                <a:spcPts val="600"/>
              </a:spcBef>
              <a:buClr>
                <a:srgbClr val="836581"/>
              </a:buClr>
              <a:buSzPct val="90000"/>
              <a:buFont typeface="Segoe UI Light" pitchFamily="34" charset="0"/>
              <a:buChar char="–"/>
            </a:pPr>
            <a:r>
              <a:rPr lang="en-US" dirty="0">
                <a:solidFill>
                  <a:schemeClr val="tx1"/>
                </a:solidFill>
                <a:latin typeface="Segoe UI" pitchFamily="34" charset="0"/>
                <a:ea typeface="Segoe UI" pitchFamily="34" charset="0"/>
                <a:cs typeface="Segoe UI" pitchFamily="34" charset="0"/>
              </a:rPr>
              <a:t>60 mg oral morphine/day</a:t>
            </a:r>
          </a:p>
          <a:p>
            <a:pPr marL="292100" lvl="2" indent="-177800">
              <a:spcBef>
                <a:spcPts val="600"/>
              </a:spcBef>
              <a:buClr>
                <a:srgbClr val="836581"/>
              </a:buClr>
              <a:buSzPct val="90000"/>
              <a:buFont typeface="Segoe UI Light" pitchFamily="34" charset="0"/>
              <a:buChar char="–"/>
            </a:pPr>
            <a:r>
              <a:rPr lang="en-US" dirty="0">
                <a:solidFill>
                  <a:schemeClr val="tx1"/>
                </a:solidFill>
                <a:latin typeface="Segoe UI" pitchFamily="34" charset="0"/>
                <a:ea typeface="Segoe UI" pitchFamily="34" charset="0"/>
                <a:cs typeface="Segoe UI" pitchFamily="34" charset="0"/>
              </a:rPr>
              <a:t>25 mcg transdermal fentanyl/hr</a:t>
            </a:r>
          </a:p>
          <a:p>
            <a:pPr marL="292100" lvl="2" indent="-177800">
              <a:spcBef>
                <a:spcPts val="600"/>
              </a:spcBef>
              <a:buClr>
                <a:srgbClr val="836581"/>
              </a:buClr>
              <a:buSzPct val="90000"/>
              <a:buFont typeface="Segoe UI Light" pitchFamily="34" charset="0"/>
              <a:buChar char="–"/>
            </a:pPr>
            <a:r>
              <a:rPr lang="en-US" dirty="0">
                <a:solidFill>
                  <a:schemeClr val="tx1"/>
                </a:solidFill>
                <a:latin typeface="Segoe UI" pitchFamily="34" charset="0"/>
                <a:ea typeface="Segoe UI" pitchFamily="34" charset="0"/>
                <a:cs typeface="Segoe UI" pitchFamily="34" charset="0"/>
              </a:rPr>
              <a:t>30 mg oral oxycodone/day</a:t>
            </a:r>
          </a:p>
          <a:p>
            <a:pPr marL="292100" lvl="2" indent="-177800">
              <a:spcBef>
                <a:spcPts val="600"/>
              </a:spcBef>
              <a:buClr>
                <a:srgbClr val="836581"/>
              </a:buClr>
              <a:buSzPct val="90000"/>
              <a:buFont typeface="Segoe UI Light" pitchFamily="34" charset="0"/>
              <a:buChar char="–"/>
            </a:pPr>
            <a:r>
              <a:rPr lang="en-US" dirty="0">
                <a:solidFill>
                  <a:schemeClr val="tx1"/>
                </a:solidFill>
                <a:latin typeface="Segoe UI" pitchFamily="34" charset="0"/>
                <a:ea typeface="Segoe UI" pitchFamily="34" charset="0"/>
                <a:cs typeface="Segoe UI" pitchFamily="34" charset="0"/>
              </a:rPr>
              <a:t>8 mg oral hydromorphone/day</a:t>
            </a:r>
          </a:p>
          <a:p>
            <a:pPr marL="292100" lvl="2" indent="-177800">
              <a:spcBef>
                <a:spcPts val="600"/>
              </a:spcBef>
              <a:buClr>
                <a:srgbClr val="836581"/>
              </a:buClr>
              <a:buSzPct val="90000"/>
              <a:buFont typeface="Segoe UI Light" pitchFamily="34" charset="0"/>
              <a:buChar char="–"/>
            </a:pPr>
            <a:r>
              <a:rPr lang="en-US" dirty="0">
                <a:solidFill>
                  <a:schemeClr val="tx1"/>
                </a:solidFill>
                <a:latin typeface="Segoe UI" pitchFamily="34" charset="0"/>
                <a:ea typeface="Segoe UI" pitchFamily="34" charset="0"/>
                <a:cs typeface="Segoe UI" pitchFamily="34" charset="0"/>
              </a:rPr>
              <a:t>25 mg oral oxymorphone/day</a:t>
            </a:r>
          </a:p>
          <a:p>
            <a:pPr marL="292100" lvl="2" indent="-177800">
              <a:spcBef>
                <a:spcPts val="600"/>
              </a:spcBef>
              <a:buClr>
                <a:srgbClr val="836581"/>
              </a:buClr>
              <a:buSzPct val="90000"/>
              <a:buFont typeface="Segoe UI Light" pitchFamily="34" charset="0"/>
              <a:buChar char="–"/>
            </a:pPr>
            <a:r>
              <a:rPr lang="en-US" dirty="0">
                <a:solidFill>
                  <a:schemeClr val="tx1"/>
                </a:solidFill>
                <a:latin typeface="Segoe UI" pitchFamily="34" charset="0"/>
                <a:ea typeface="Segoe UI" pitchFamily="34" charset="0"/>
                <a:cs typeface="Segoe UI" pitchFamily="34" charset="0"/>
              </a:rPr>
              <a:t>An equianalgesic dose of another opioid</a:t>
            </a:r>
          </a:p>
          <a:p>
            <a:pPr marL="0" lvl="1">
              <a:spcBef>
                <a:spcPts val="1200"/>
              </a:spcBef>
              <a:buClr>
                <a:srgbClr val="836581"/>
              </a:buClr>
              <a:buSzPct val="85000"/>
            </a:pPr>
            <a:r>
              <a:rPr lang="en-US" sz="2000" b="1" dirty="0">
                <a:solidFill>
                  <a:schemeClr val="accent6"/>
                </a:solidFill>
                <a:latin typeface="Segoe UI" pitchFamily="34" charset="0"/>
                <a:ea typeface="Segoe UI" pitchFamily="34" charset="0"/>
                <a:cs typeface="Segoe UI" pitchFamily="34" charset="0"/>
              </a:rPr>
              <a:t>Still requires caution when rotating a patient on an IR opioid to a different ER/LA opioid</a:t>
            </a:r>
          </a:p>
        </p:txBody>
      </p:sp>
      <p:sp>
        <p:nvSpPr>
          <p:cNvPr id="2" name="Title 1"/>
          <p:cNvSpPr>
            <a:spLocks noGrp="1"/>
          </p:cNvSpPr>
          <p:nvPr>
            <p:ph type="title"/>
          </p:nvPr>
        </p:nvSpPr>
        <p:spPr/>
        <p:txBody>
          <a:bodyPr/>
          <a:lstStyle/>
          <a:p>
            <a:r>
              <a:rPr lang="en-US" dirty="0"/>
              <a:t>Initiating: Opioid-Tolerant Patients</a:t>
            </a:r>
          </a:p>
        </p:txBody>
      </p:sp>
      <p:sp>
        <p:nvSpPr>
          <p:cNvPr id="7" name="Slide Number Placeholder 6"/>
          <p:cNvSpPr>
            <a:spLocks noGrp="1"/>
          </p:cNvSpPr>
          <p:nvPr>
            <p:ph type="sldNum" sz="quarter" idx="12"/>
          </p:nvPr>
        </p:nvSpPr>
        <p:spPr/>
        <p:txBody>
          <a:bodyPr/>
          <a:lstStyle/>
          <a:p>
            <a:fld id="{AC93B9EA-9F07-41CA-8155-9C9A9F70FA14}" type="slidenum">
              <a:rPr lang="en-US" smtClean="0"/>
              <a:pPr/>
              <a:t>46</a:t>
            </a:fld>
            <a:r>
              <a:rPr lang="en-US" dirty="0"/>
              <a:t>   |   © CO*RE 2015 </a:t>
            </a:r>
          </a:p>
        </p:txBody>
      </p:sp>
      <p:sp>
        <p:nvSpPr>
          <p:cNvPr id="4" name="Right Brace 3"/>
          <p:cNvSpPr/>
          <p:nvPr/>
        </p:nvSpPr>
        <p:spPr>
          <a:xfrm>
            <a:off x="5791200" y="2680767"/>
            <a:ext cx="705256" cy="1981200"/>
          </a:xfrm>
          <a:prstGeom prst="rightBrace">
            <a:avLst>
              <a:gd name="adj1" fmla="val 57234"/>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Segoe UI Light" pitchFamily="34" charset="0"/>
            </a:endParaRPr>
          </a:p>
        </p:txBody>
      </p:sp>
      <p:sp>
        <p:nvSpPr>
          <p:cNvPr id="6" name="Rectangle 5"/>
          <p:cNvSpPr/>
          <p:nvPr/>
        </p:nvSpPr>
        <p:spPr>
          <a:xfrm>
            <a:off x="228600" y="6136112"/>
            <a:ext cx="8839200" cy="264688"/>
          </a:xfrm>
          <a:prstGeom prst="rect">
            <a:avLst/>
          </a:prstGeom>
        </p:spPr>
        <p:txBody>
          <a:bodyPr wrap="square">
            <a:spAutoFit/>
          </a:bodyPr>
          <a:lstStyle/>
          <a:p>
            <a:pPr>
              <a:lnSpc>
                <a:spcPct val="80000"/>
              </a:lnSpc>
            </a:pPr>
            <a:r>
              <a:rPr lang="en-US" sz="700" dirty="0">
                <a:solidFill>
                  <a:schemeClr val="bg2">
                    <a:lumMod val="75000"/>
                  </a:schemeClr>
                </a:solidFill>
                <a:latin typeface="Segoe UI Light" pitchFamily="34" charset="0"/>
              </a:rPr>
              <a:t>The ER/LA Opioid Analgesics Risk Evaluation &amp; Mitigation Strategy. </a:t>
            </a:r>
            <a:r>
              <a:rPr lang="en-US" sz="700" i="1" dirty="0">
                <a:solidFill>
                  <a:schemeClr val="bg2">
                    <a:lumMod val="75000"/>
                  </a:schemeClr>
                </a:solidFill>
                <a:latin typeface="Segoe UI Light" pitchFamily="34" charset="0"/>
              </a:rPr>
              <a:t>Selected Important Safety Information. Abuse potential &amp; risk of life-threatening respiratory depression</a:t>
            </a:r>
            <a:r>
              <a:rPr lang="en-US" sz="700" dirty="0">
                <a:solidFill>
                  <a:schemeClr val="bg2">
                    <a:lumMod val="75000"/>
                  </a:schemeClr>
                </a:solidFill>
                <a:latin typeface="Segoe UI Light" pitchFamily="34" charset="0"/>
              </a:rPr>
              <a:t>. </a:t>
            </a:r>
            <a:br>
              <a:rPr lang="en-US" sz="700" dirty="0">
                <a:solidFill>
                  <a:schemeClr val="bg2">
                    <a:lumMod val="75000"/>
                  </a:schemeClr>
                </a:solidFill>
                <a:latin typeface="Segoe UI Light" pitchFamily="34" charset="0"/>
              </a:rPr>
            </a:br>
            <a:r>
              <a:rPr lang="en-US" sz="700" dirty="0">
                <a:solidFill>
                  <a:schemeClr val="bg2">
                    <a:lumMod val="75000"/>
                  </a:schemeClr>
                </a:solidFill>
                <a:latin typeface="Segoe UI Light" pitchFamily="34" charset="0"/>
              </a:rPr>
              <a:t> </a:t>
            </a:r>
            <a:r>
              <a:rPr lang="en-US" sz="700" u="sng" dirty="0">
                <a:solidFill>
                  <a:schemeClr val="bg2">
                    <a:lumMod val="75000"/>
                  </a:schemeClr>
                </a:solidFill>
                <a:latin typeface="Segoe UI Light" pitchFamily="34" charset="0"/>
                <a:hlinkClick r:id="rId4"/>
              </a:rPr>
              <a:t>www.er-la-opioidrems.com/IwgUI/rems/pdf/important_safety_information.pdf</a:t>
            </a:r>
            <a:r>
              <a:rPr lang="en-US" sz="700" dirty="0">
                <a:solidFill>
                  <a:schemeClr val="bg2">
                    <a:lumMod val="75000"/>
                  </a:schemeClr>
                </a:solidFill>
                <a:latin typeface="Segoe UI Light" pitchFamily="34" charset="0"/>
              </a:rPr>
              <a:t>.  2012. </a:t>
            </a:r>
          </a:p>
        </p:txBody>
      </p:sp>
      <p:sp>
        <p:nvSpPr>
          <p:cNvPr id="13" name="TextBox 12"/>
          <p:cNvSpPr txBox="1"/>
          <p:nvPr/>
        </p:nvSpPr>
        <p:spPr>
          <a:xfrm>
            <a:off x="457200" y="907268"/>
            <a:ext cx="8610600" cy="700314"/>
          </a:xfrm>
          <a:prstGeom prst="rect">
            <a:avLst/>
          </a:prstGeom>
          <a:noFill/>
        </p:spPr>
        <p:txBody>
          <a:bodyPr wrap="square" rtlCol="0">
            <a:noAutofit/>
          </a:bodyPr>
          <a:lstStyle/>
          <a:p>
            <a:pPr lvl="0"/>
            <a:r>
              <a:rPr lang="en-US" sz="2800" b="1" i="1" dirty="0">
                <a:solidFill>
                  <a:schemeClr val="accent6"/>
                </a:solidFill>
                <a:latin typeface="Segoe UI" pitchFamily="34" charset="0"/>
                <a:ea typeface="Segoe UI" pitchFamily="34" charset="0"/>
                <a:cs typeface="Segoe UI" pitchFamily="34" charset="0"/>
              </a:rPr>
              <a:t>If opioid tolerant –</a:t>
            </a:r>
            <a:br>
              <a:rPr lang="en-US" sz="2800" b="1" i="1" dirty="0">
                <a:solidFill>
                  <a:schemeClr val="accent6"/>
                </a:solidFill>
                <a:latin typeface="Segoe UI" pitchFamily="34" charset="0"/>
                <a:ea typeface="Segoe UI" pitchFamily="34" charset="0"/>
                <a:cs typeface="Segoe UI" pitchFamily="34" charset="0"/>
              </a:rPr>
            </a:br>
            <a:r>
              <a:rPr lang="en-US" sz="2800" b="1" i="1" dirty="0">
                <a:solidFill>
                  <a:schemeClr val="accent6"/>
                </a:solidFill>
                <a:latin typeface="Segoe UI" pitchFamily="34" charset="0"/>
                <a:ea typeface="Segoe UI" pitchFamily="34" charset="0"/>
                <a:cs typeface="Segoe UI" pitchFamily="34" charset="0"/>
              </a:rPr>
              <a:t>no restrictions on which products can be used</a:t>
            </a:r>
          </a:p>
          <a:p>
            <a:pPr lvl="0"/>
            <a:endParaRPr lang="en-US" sz="2800" b="1" i="1" dirty="0">
              <a:solidFill>
                <a:schemeClr val="accent6"/>
              </a:solidFill>
              <a:latin typeface="Segoe UI" pitchFamily="34" charset="0"/>
              <a:ea typeface="Segoe UI" pitchFamily="34" charset="0"/>
              <a:cs typeface="Segoe UI" pitchFamily="34" charset="0"/>
            </a:endParaRPr>
          </a:p>
        </p:txBody>
      </p:sp>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05600" y="2692532"/>
            <a:ext cx="907980" cy="907979"/>
          </a:xfrm>
          <a:prstGeom prst="rect">
            <a:avLst/>
          </a:prstGeom>
        </p:spPr>
      </p:pic>
      <p:sp>
        <p:nvSpPr>
          <p:cNvPr id="3" name="TextBox 2"/>
          <p:cNvSpPr txBox="1"/>
          <p:nvPr/>
        </p:nvSpPr>
        <p:spPr>
          <a:xfrm>
            <a:off x="6629400" y="3530732"/>
            <a:ext cx="2857500" cy="1346068"/>
          </a:xfrm>
          <a:prstGeom prst="rect">
            <a:avLst/>
          </a:prstGeom>
          <a:noFill/>
        </p:spPr>
        <p:txBody>
          <a:bodyPr wrap="none" rtlCol="0">
            <a:noAutofit/>
          </a:bodyPr>
          <a:lstStyle/>
          <a:p>
            <a:pPr>
              <a:lnSpc>
                <a:spcPct val="90000"/>
              </a:lnSpc>
            </a:pPr>
            <a:r>
              <a:rPr lang="en-US" sz="3600" b="1" dirty="0">
                <a:solidFill>
                  <a:schemeClr val="accent3"/>
                </a:solidFill>
                <a:latin typeface="Segoe UI" pitchFamily="34" charset="0"/>
                <a:ea typeface="Segoe UI" pitchFamily="34" charset="0"/>
                <a:cs typeface="Segoe UI" pitchFamily="34" charset="0"/>
              </a:rPr>
              <a:t>For 1 Wk</a:t>
            </a:r>
            <a:br>
              <a:rPr lang="en-US" sz="3600" b="1" dirty="0">
                <a:solidFill>
                  <a:schemeClr val="accent3"/>
                </a:solidFill>
                <a:latin typeface="Segoe UI" pitchFamily="34" charset="0"/>
                <a:ea typeface="Segoe UI" pitchFamily="34" charset="0"/>
                <a:cs typeface="Segoe UI" pitchFamily="34" charset="0"/>
              </a:rPr>
            </a:br>
            <a:r>
              <a:rPr lang="en-US" sz="3600" b="1" dirty="0">
                <a:solidFill>
                  <a:schemeClr val="accent3"/>
                </a:solidFill>
                <a:latin typeface="Segoe UI" pitchFamily="34" charset="0"/>
                <a:ea typeface="Segoe UI" pitchFamily="34" charset="0"/>
                <a:cs typeface="Segoe UI" pitchFamily="34" charset="0"/>
              </a:rPr>
              <a:t>Or Longer</a:t>
            </a:r>
          </a:p>
        </p:txBody>
      </p:sp>
      <p:sp>
        <p:nvSpPr>
          <p:cNvPr id="8" name="AutoShape 2" descr="data:image/jpeg;base64,/9j/4AAQSkZJRgABAQAAAQABAAD/2wCEAAkGBhQSEBUSEhIWFRUWFxgXFxgYGBUWFhUWFRkVFxcYFxYZHiggFxokHRQcHy8gIycpLCwsFR4xNTAqNSYrLCkBCQoKDgwOGg8PGjIkHyQzKTAsNCwqKjA0LTUvLCwsKiwyNi8vLCw1LCwsLCwsMCwsLC8sLCwsLi8sMCwsLywsLP/AABEIAKwBJgMBIgACEQEDEQH/xAAcAAEAAgMBAQEAAAAAAAAAAAAABgcBBAUDAgj/xAA+EAACAgEDAgUCBAQFAwMEAwABAgMRAAQSIQUxBgcTIkEyUWFxgZEUI0KhM1JigrEkcvCSorJjwcLhFRZD/8QAGgEAAgMBAQAAAAAAAAAAAAAAAAMCBAUBBv/EADcRAAEDAQQGCQQCAQUAAAAAAAEAAgMRBBIhMQUTQWFx8CIyUYGRobHB0RQzQuEj8eIGFSVScv/aAAwDAQACEQMRAD8AvHGMYITGMYITGMYITGMYITGMYITGMYITGMYITGMYITGMYITGMYITGMYITGMYITGMYITGM+C+CF94zj9W8XaXTf486Ia3bbJcqeAQigkjj4GcPX+ZkIJSIAyCyfVdYo1ACkEuNxJO8KABd2DVHIGRozKsR2WaTFrSpnuzy1GsRF3O6ov3YhR+54yoNT466hrZNukDIhKg+nEWKmlLMXomuSaFGgOPvnSeWeu1MiyauT06IvfIZZKFfSPcovk/VQJ7YrXE9QVWgNGCMVtEgbuzPPip/P5iaBWC/wASrWatQzKvblmApRz3OSQNlNeKvLo6KAakS+sENyKyBRbMAGCr/T2BF/j+GWT4M6l6+h08h7+mFa++5Pa1/qt/rnY3uLi1wSrXZYWRNlgcSKkGvb5Lu4xjHrMTGMYITGMYITGMYITGMYITGMYITGMYITGMYITGMYITGMYITGMYITGMxuwQs4z5MgH6ZxupeMtJBw8ylrrYlyPuIBA2pZBNirruM4XAZqbI3yGjBXgu3eLyuNb5vRVKsUTb0Ht9X2BmDAFdo5DAEmiRewjONpPGeu1Uhjb1Njo6kaaN98JDbQ4I5JWrrdyDt7nEmdlaDFaDNFWggucLo3q1tb1GOIbpZFRfuzBR/fvkZ1XmbpQSsTNOwDmo14PpjcadqB47bbvIjovLPWPJvlk2t7gXaV3fcrKUljK8nkBgG5G3nk2JP07yq06IFmJmO4uSVRNzGu5UbtvHbd8n75y/I7IUTNRYoevIXHdz7hcnrfmXqV/woYwtgAh1lka13naq8AimBJBAMbCz8c/T6TqerdizTSIQwVmH8NErWpilVGAZ6ZQ3Ascc9wbQ0XSY4gBHGqV9gASaC2T3JoAWTfGbijO6onrOURbo4xSKIA9px58VW/RvLKb0jFqtWwQrXpw2ACShJLt3+j6dtWb4OSTpfgLSQChEZOKPqs0gPC/0t7f6F+P6F+wyS4ybYmjYq0tunkrV1K9mHoviOEAUAAPsOB+2fW0ZnME4xU1z+vdNE+nlgPHqRsl96LAgGvmjRr8MifldrTsliYFWBEpQ3/LZ2kjdeSSBug3UaI3nvwTOy+Vr4fjOl6/qIRFYmBkD2w2RsPUPHYgv7bPyOO/KX4Oae5aNl/kglj7BeHccfJWZjMA5nHLOTGMYITGMYITGMYITGMYITGMYITGMYITGMxeCFnGec2oVFLMwVRySSAAB3sntka6n5iaSJXZZDMErd6I9RV3cLb/Tz97yJcG5pscMkpoxpKlOfJbKx1/mrK6t/DpHGQDfrFmYkEj27fYeB23GyeO2R7qPifVTRsZppw4NgIfSRUbaRvRQCw+Q1nuPuMUZ27FoM0VMevQc87Vcur6vFFxJLGhPwzqp7X2J545zh6nzE0oClC8xcWgjjclvcyf1AVypHP4fcZUfT9LJJIGjjkkdWUghTILVgSHIBsXX5Xzkk6N4H1m4OdkIDBgHYsV2tu9qpdfI7jhjzzkBK93VCsO0fZ4R/I/2+Su7P5rFkuDTf0s3819ptCLUKoO47WDUGuie9c8bU+ZuqaGN19KMksJAEdiEYR+kyhubJLgH6SVH3yUdO8EwRsjN7ygFAgBLG6nK9i9MBf8ApB752YOnxoxZY0VjVkKATtFLz+A4H2yVyQ5lJ+pscZ6EdeP7r6ZqudX0nW68REJqZVHJeZ1gjkAHBEPOwE3Zo2CORnZ0PlexiKSzLGGJ3rEoax/L2LvfgUYlNhbJvnk5Oo9QR35/5zajkB7Z0QNrU4pbtJzUuxgNA7OaeAC4Gg8v9HHZMZlLHcxmZpdzfBZWO0kXwasXnfWAAUAAPsAAP2z0xjg0DJUJJXyGr3E8SvkJn1mLxuzqWs4zmdW8RafTf488cZq6ZgGI7WE+o8j4Hxmh0HxvptZK8UDksgDcgruW6JW+SAavj+oZG8K0qmiCQsLw00G2mCkWfEkoUWSAPuTQ/fKr8a+YWt0+sfTxbFCkFaTczqQGXkk97o0B2+M6Gi1P/wDJdJ1kQcyMjy+mWILEX60N7u3fZf8ApNdsXrgSWjMK6dHSNjbK80a6m+gO1SDqXmNoobBnVyKsRXJVmuSvtH5E5E+q+dHH/T6cdgd0jj5+NifPI/q/TK7Xo2pEDzCGRYdqlmIZUK2AtFq3e6u11mnpBe4bwto3cWGK0wX8Lrg/esputEh3L0kGhrI0Ek3qb/j9q3fAnjDUT6rZqWUrLCJIaVUG5K9QAck/UeT39PjPvzNnkhbTSxlVVpVDnaBveJvUhR5AQdhO7jtYv75veC/BGkiSHVReo7sisrM7cb15pRQ53HuDnT8cdHTUaCZXobUMin/K0YLA9u3cH8CctBrjHQnFYLpoG21rox0cjhTdl4Hiu7ppdyhqIsA0eCLF8j7565FPLbrHr6PkENFI8RBs7Qp3ILJJNIyiz/lOSvHNdeAKzJojFI5h2FMYxkkpMYxghMYxghMYzBwQs4zw1OrWNS7sqqO7MQqj45J4GRvq3mLp4VUqTLvdkUpQj3LsvdIxpV/mKC3Pc/bIucG5psUMkpowVUpL49TKi1nmZq51YxIsCgngbTKwG7dsaT27l9tqFJ9wPGR/SazVzKfT1Go1LbxviVpSp3qBbMCCFK2tiqr4vEG0N2Cq1WaGlIrI4N8/15q/BJfIyE+Juq6+JJXVCqr6e30YxKWLM+4l2ulVFF/y7tx8c5GPCvgXqSFXEn8LtBIDOHBY/eFeO3cGuaPPOWh0/TSqSZZRJYFAIECkCmrkkgnnnteTBdIMiFXkjiskmDmyf33jHj5qher6wyD/AKmWWTUMm6mIKKz0UUL2B2NditpO2rF50ug+EdUwEkaOjcUrLSkEKbYuAhUgA/1HgAj5Fz6mNS4bau4f1UN36N3GfOKFmFakq6/TTrlyNlOcqUGCgHT/ACybgyyqvFfywWN+2mDHaFIINe00Pk5J9L4T06KAyGWroyn1CLNmgeFBPwAM7IGbEek+/wC2PbG1uQWXLbJpes5aqRgcKAB9gKH7DPQQt9jm8qAdhn1jFUXPMLfY58kZ0s+XUEci8ELnZkNXOQvqXmnpl3rErF0JFSBo1Yi+1Bj3FU23vnC1HmBPKKEy6c/YR7lIvgGWyw+OQv35HGJMzBtWizRlodiW0G/mqtyLUjgHg/8AP5Zyut+L9PpXWOZmDMu4BUd/buC/0g/OVFJ1QmSOd2JmjZHUhjLHIVI+LJjclfjhrPC/Pf8AORAV0swsbt6G7BobHQEfBsnIOm6JcNisxaNbr2RSHB1ct3it/qXmZMyltNFCyhtt+r6knLbUIhADe7sOD3F1nY8vfFL6tZY5+J4pDYKhG2MTttfgqQVPHwPknKXSFmXelWtsSOH9iqWa7LdzfwODX2yReCvG80GpQzTlouFYPTkK7BTTt7kALbyAaOz9q7JzeBcta06Kj1DhE0VHGvDbn3BS7zh6YNsE3I5aMkVySrPGP1YMLPA3HjK80Wqm0+oiljCrJEvw3+JsLBt4J+R7SOLABF98u3xv00ajQTIxql3ggXRj93b57Vx8E5SGlYSe2d5Cqo/pugBpFR79rAbhSA0WU0D987aG0fXtXNESiSzFhxDag8DzkpT5gTrqjotdC+1ZVMJLVUTq1035b2B/Bb+c9PKXrFa2SE0PVUkAUF3RncAo/APJXPau1ZFpiU08kG4SRsyuneN1kjJUs0bi7KEqQCeycms9fD3WPRlhm2V6ckZLLtClNqxOCCL3FLJ934kcXiw+kgd4q06y1sjoRjmG+o+O5Xx1fpgn08sLciSNl/8AUCAefkHn8xn5slChyNhWgQRuDUy/Ubrkcdv75+oAeOPtn598fdIEPVJkPtR2EgPHAl5ahwKDbh+mPtbcA5Zn+n5aPfEdor8qy/KLqvqdPEZ7wuyfP0t71/8AkRx8KMms8QZSrAFSCCD2IPBB/TKe8mteUnkjN7JV44ahJGNwF9gShf8AH2Zch7Y6B16MLM0rFqrW+m3Hx/aq/wAsNS2n12p0Ln6AQnbn0nYffvtkBofbLQGVV4nX+D65DqAKWVoyT7QPcGgl4+TRVifxy1E7YQ4At7F3SQD3MmH5tB78ivrGMY9ZaYzw1OtSMAuwUEhQSaBJ4A/PIP1Lzf0w4gR5m5okGNKAuyWG6v8Ab8HIOe1uZViGzSz/AG2kqfbs8dVq0jXc7qi/dmCj9zxlPy+ZOv1lrpU2H4EUZkaiDwXN0exBpfn8M+k8B9R1knrT1E27cpkfeyhizUqC6o1321idfXqCq0RorV42iQN3ZnnhVTHqfmno42CRyeqxNDb7YxdC2kbgDnuLqjkO6x5tap79FFijr6uGksggcta7Q3yF528EXkl6J5RwxMHmmeVuQVpVjIYUykG2I5+4rJV0nwtptNXoQohqtwW3PFcufd/fC7K/M0UxLo+znoMLzvy57lUGg6P1HVn1SksrWNpnWlUgA7x6h20O1AHcCbGS9fK1nWFZZQiRpICiAvzK5YhWk4CqpCg1ftvLEC59Z1sDRniky6VleRcAbTsHdzgot0ry70cNH0jIwr3SEufbVHbwoNADgcjg3kkghCqFVQqgUAAAAPsAOBnrjHBobkFnSTSSmr3E8Vis853ofjnpeaeqezX2ySUvHAxnE8V+K10MQfbvkclY0+CQAWY/O1QR25JYDOOcGipTIonSvDGCpKlEEYX889dwz89dY8X62WU+rqHG1mBjQtGgo8gbKJFDkk3Xzee/T/FOrjlEgnlJO0bHJdSAAACvAN0OQAee9m8qi1NJpRbbtBytbUvFe9Xd1LqqxI0jH2qLY8cD79xf5DnkVeV91DzPnIHppHCHAKs+6Tgna30gAFTd3fb95Tp9Quu0bCq9RXjYd9j9iOO9GiPuK++U+kPAUnY4JFN9HG/cSf6SKC9jdHkUBkpnkUolaOssb72sGIK6Ot8Y6qX6tTKLC2FYJ2q6CAULH5/3yTeB/Gso1C6eeVpY5AAjPXqK5Fhb7spJ2/PIB7E1ztJpEn6O7bFWTTyFtwAsISrG/lhsYiiST6YyIpqCjBx3Qhh37qbH/GIvOYQarW1UVoY6MNpSoyHcVO+q+Vks+ummSSOOF3Lgnc7HeAXG0DgWW+ePtkDlhMM8sEh5iLovFglGIo8ggEWb/L4OfoCCY8H78/8An75T3mz0vZrjMv0yojHn+oWh4r/R8X/cZKeINF5qToq3STyaiU4Uw7lJfKydTHKm1d6MDu2gNscVW7uRaduwsZs+a2k36FTdBJkJ+eCGT/8AL+2Rzy86gg1SAH3svpyAuH9TcvqCRSaPDIQw5oFf9Ryd+MoN+hmpdxUBwKuyjA9vni/2xjOlFRUrRWDSDXbwfZVN4NRf4mFZDSvI0DHcvKTRsjL33AHdwe3J5vvzNb03ZO+ncBGQtGx5osl+7ntuCjt98+dPqWhcMqqSrpIpI5UowI/QmgRznY8wOr6fV6tp9NuoqBIWXaGK8B15uiu0cgdu3eqOFzeF6rpi0VHVcM+wjL1KtPy368NVoEDHc8X8qS/naBtP42tfqGypesaAaXUPC6uAskyh7J3Qn2AKDSkqtng876NZ1fK7rg0+tCM/smGw99u72+mRx3slea4OdPzX0G3VByaSSF2UEA/zV2K9ciiURD82QQBZyw434g7aFkQR/S258f4vFRzux7lDurdJKxx6hWDrKzgsCPbKrEspA+m1KsAfuftZ8tPEfRkPDR+zc3doywsV8AnaRX+nJb5cwx6qHUdPkr3gTI1tayIVX6ePwJI5IJH5cDUaRYIp4JQ0Wo9QKSGDJsDUyFRzXG+zd7Uoc2UFmActNtoN90JzBHeCcD3ZK7PBXVf4jQQSXZ2BGJqy8fsYkDtZW/1yDedXTKOn1IHy0Tf/ADT8fh86XlP1A1Pp5GG8MJq4BqThvaAKHtVr+fUGSXx30BtZonhSt9qybjQ3Kw7n4FXl8jWRLyrHCx6Qqcq+R/tUd0DqY0utikBBWOUEsAbMZpW4/wC0n475+kMqjpPkmxo6jU1/piF/nTt2Pbnblp6aDYirZbaALbljQq2PyT98jZ2OaDeTNM2iCd7TE6pGB9vdQPzi6WG0iTlb9JmU9uBKpUG+/D7OPxyV+FOq/wATooZibLoN3b6x7X7f6gcz4o6Z/EaOaGrLxsF/7qte/wDqAyH+TnUGOmkgew0chZQaHsewa+eJEe/xOT6svEeirfdsO9jvJ37Vi4xjHrLUB82ZXTSxSLVJMCbIsko6rQIN9zY+1/pnwP4R6fJpkmjjaS+4lbftcWCCopLo/aiCPvki8Z9NM+hnjW923elWDvjIkWq57qO2V35V9fKTemx9k/F2TWpUE82fqkQfHcqB8ZVdQSiu1bkF99gdqzQtONDmM/lW1DplRQqKFUCgFAAAHwAOBnptzCdszuGWlh1rmgGZz53jI913x5pNIxSSa3HdEBdhdcGuFNG+SM4SBiUyOJ8husBJ3KR4ytn82w80ccGmdlaRVZiSzgbwrbY0Bs0ePd3I75s+Z3UJ40h/h5mjBEpfaSlqiq1lxypF8Di/vi9c2hIxorg0fNrGxv6N6ue7gplr+sQwC5pUjH+tlX8OAe+eU3Wh/DNqYwZFCFwB7SwUEke6tp4Pf7ZRumiVCks0LsGjEout8wLALTWSn80VuXna3I5vLO8r+pmfQlHF+lIyfTQKN7ltew+oivwyDJr5pkrNq0aLPHrAb1CK9nPz4RvXeauqk2GGJI0YA/5pLLGP629gG4qeVv3D8cjWp6/qnYerqZd1e4b2TkGiNq0Cc1uodNXTauSCnK72XaAAXRXYbQ572lGx88Vxks8FQDUaTVaQi7X1IyRZ9w2gg9uGRTX3Jys0ueaEralZBZoxJGwUw40PGuXmseC/E80eoSGeR3jlChdx30zEbCGskA3RHNccCs1/N8EamE80dPQI7BvUJP8AyO33GRtNx+mzISDQ3WTYPI+TuAFfke/ee+Z0Xr9P02rHFbSTx9GoQXx2PuC/P65KpdGQkhjIbbHJTrVB40w8VwfBepWLqkdJtWaEAKeQokijkAVibreGH5cfcZ46rpq6fWv6v+HE7MoI/wAQIA0SA0QbBUV8AflfN6ZqtrQ7SpaL2o3atkjSIQW2+1/VI93B9o4ySeYsNzQTrZjmj7X88fA+drrf/aBnG4sr2FTlqLSGk9ZtPDb3hb/lV1Hc00Dm2b+eObuyFk4+OSt/n+GRzx10StdqFB9PgTJfCOGAL03wxIci+CUIHJUHU8B60xdQjm92z1FhYhTtAm3ou4jtyoIHz+mS3zg6cwbT6qJSWG6MkCyK/mIf02ue3FXhW/FwUbn0+kKA9cefI81BNEuohRl3Sek8iLNHE6mQ8blBWiRY3VYo0b7Vnx0zqqI4eSISOGJKvap3BH0nvd8EV/xmPDHWDpdXFOWqmG+xftZhv5N0SDdij3Hzz2PNHpHpdSYigsyiUE8CzatfHfcl/wC4ffEjq3hsWo66ZtS8dYE1GFaZjw3q0fDfX11cAlUbSDtde+1gBwD8iiCD+ORrzb6du0kcwHMMn/tkFH/3Kv7ZyPKXqJEskRBCyJa8HloSLF9rCyc/muWL1bRiWCSNgCGUiiNwPyLAIJ5A7EH7ZeB1sS8pI36C3AjIHyOfuFQ2g6r6WpTUKu0qwkKrwPxAu+G54/1Vl76hRPpmCmhLEaPehIho8d63f2yizoHEUskRpAUjkUmmptpsA/UhkWvkilv75bPlt1L1unxgm2iuI9uym07f6GA/Q4izGhLTtWrptgcxkzPxNPKo53qqtd0skKLjva7fWvuC2SQfkUpK/wCbdxfbOj07wKZ+ny61JgSgY+kFJP8ALPv3MTQO07hV/V8Z1pPAmsfUMYF2hZCUklpCAjAqVU2wqgAaogfY5YPgrwrJo9O0MrxuGYmkTaoBFEG/rsAckfFc5xkN52IwTLRpMRQgxvF6ow3bRu9VRCzFpGkYg/1NVIbPcr8Bvm+11lqeId3VOkxTQRmaUEIQQAwJKrIwXtdgHvQDMfjJR03wBooOU0yE3duPUIP4brAr8BkhVaFY2OzloIJzWfbNLMlex8TcWnCvph28VWPg3wLrINTDPK0aLGpQqGLOyMp9jbRR2k2OSBQFkAVLeseBtLqphNOhZgACAzKrbb2lgO5FkfkfwyR4x7YmtFFmS26aWTW1oaUwwXP6Z0HT6cVBDHHxVqoBI70W7n9Tm+RmcZMCiqOcXGrjUrAGZzBbMbxnVFYlys+j/wDS9fljFbdQshNUKYn1VLDtfNCqsOt83k16x4v0mm4m1CKRVqCWf3C19q2RY5s8ZD5vEsWt1kZh0m542i2PIu1wWZSH9p3GII7Gj2Zoz88IkLSRjiFqWKOUNfVpuuBFchuOPYVZWMDGPWWsN2ygPEWim0mtm2ByElDxn30pU+pGw5O7antvtR+Mv85U3nF0k+vDOGA3o0RJNAFNzqL/ANQcjnjgdsrWltW17FtaFluzmM5OHpj8qzOkdR9eCOXaVLKCVNgo3ZlII7qwI/TK98beN9XBqn0kZjisIYpKsncOQxe1HNiwOKH4kb3lZ14SpJEOKIkrjh3A9YAAABS/vH4SEf05qebfTI92n1Em7YQ8LleSLUvE1djtYEkfN1g95dHeaV2zQMhtpilbUY027x8LS8svE8smtdJ53kMyHh2JKPGxNAGgoKsxpRX7Zqebeg9LWJPwVlX3IRVlPabP9XFf9vH3zm+HIodM8U/q754pQrJGwYMHYKCHYbQoQyBjZ7x0RusWD5mdFWfTK7bFEbEtI91GjAqzDkWQQh2iy1UAScUAXREHMc/KvyPZBb2vaKNcCDhTnZRVh4dKRf8AVSyexCPTiV0V55FdXRXAtgisAxZgRSKB8Z3pesy63pI3FZJ9NqV32wuSOUSKvO4XZk2UD/QPnODrxE/oQqRFDuYIxCWyswj9Z3U2X3AllJpVQBfnNR9a8TTqwb+ahhkBpSJFKnsppqaMc/Nn78oDropsWo+ETOD/AMqgjgDSneK1xzpuXQi1Mq6BoZk9glDEkD1Qj8kRseIQW0/+49g2SHys6miawxqWImh5Z+7SxksQB2pUJH+39Bw+m6j+TMiM6tAI39RP64FlCNuUgVtExejZ+/05rdFkaGfT6q1VFk4bcAGMYBlSlACimJUEAkOO/Gda665pS5ohLFLGRStfGlR8/wBLv+bnTgmq9TdQkjDKD7laRCEcbf6Tt9M381+uczSdTaBmkhLwkx/yrDFSjMSdoa9hIBYHkWD9+LE8x+lxS6ZJpSwWFw/tCkkMNuz3dtzbVvmiwJBAyrZFcvublnNjc/qKwYK21mbk0HAYntz8g42QXXkhUrHIJ7K1rtlQeeGfFbXh/pf8VPt5A7uEvdY4O2w3J57kAXyQBltdT6CJOmNpQoX+RtVQzFVZFBjAY8kBlHPyBnv08J6SmIKEZVYbBtUggEUKHHPGdTTNa/l/4MssiDRjtWHarc+WQOApdy7lRHQdbITviVfUjgWME1IysNxV0B4Viq7K+Dfy2SOcDUdFUjvpnrkDhR7ar4GyUfqv4ZzfEHTBpNZqontEnV5opOfqUrMq3+DIyfcb1P2zw6b1qVYNUodZFkRfUMm4uN3sLKL95G4WeQPafnKrTd6J3rfmbrbssfa0j0I8zgon6208MbHZhuUoVYkFef1+KJ+KvL08SR/xXSjLXPppqFHflQHI/bcP1ynoPDMmo1AhhKuWY2VJKqBQ9QmuE5u/nt3y/tPpkjgWHuqoqUaNqqheR+IGSszSQ4HJJ0zOwGJzT0hj6fC/PbKKrt+1VVfvkz8cL/FdJ0mr+Yj6T+6+9Ie59x3Rr9z7vzzraHytiU3LM7i+FUBBXxZ5JP5Vk36T0OGGH00jAS9202wv20efn2g/nzkmwuoQdqTaNJxB7Hx1Jaa9mGRHIVN+BdPqPVhZNPIypKX37WAp1VJE3MQotaYfNjLkGbOr7AZrY+OPVilVk222fVyX7tFwdH5aaTc0jiSTcW9rO2xQzbtoVasXzzedyPp0cPsijSNe9IqqL+9Ad/xzoace0ZqztbHJhjW5BV5J5ZBR7ie9fWkX3fpm7mro17nNrJJKYzF5xuqeLtLp/wDF1CLzVA7yCRfKoCRx984SBmpsY55o0VO5drMFs52g8QQTj+TPE/b6XUnm6tbsdvn7Zyep9H1sxbZ1BUU7wFSEKRfABkEhbj7rRzhdhhipti6V15u8QfYFd/U9QSMbpHVB92YKP75Ger+Z+kgf0h6kkl7dqoRze2rfaO/yLGRZ/KnVMT6mqjfewLOwmaQKAwIWzze7ld1HaOeMlOm8t9MdjajfqJEjEZZ2YbgKq1U/HIHPY0b74m9I7IUV8Q2KKhe8v/8AIp6/IXEk8xp5poYoI41aRhuU+pMYwGdSspQfy2JQdlagxN58HoPU9bbSTPpletyl2pRW07IkI4a7Ifkcj8TYmj6dHEu2KNI1+yKFH7DNjaMlqyesVA21jD/BGBvOJ58VD9B5ZaZSxkLybwN6AmOE1z/hIR7QbIDE1wPjJRpenpEoSNFRR2VVCqP0GbNYxjWhuQVOWeSXruJTGMZJJTIn5n9J9fp0tC2iqVf9n1f+wt+tZLM8tTGGUqRYIII+4PBH7ZFzbwITYZTFI2QbCCqI8vesHT6xZKX0nKxSci038BgO4XdRJAr4+2Wv5h9NM/TZ1X6lX1F+9xkNQr5IBH65SXUdJ/CzSQMDvidkD32BsbiK5BXawF8c39svzoWt/iNJFIwH8yNSwuwSRTUftd5Us+LSwr0Wl+hLHambu+mIVAarUB33MwRZNzkfzCELXuo9/dWyyD+vfLq6STrukBHre8LRNdGpFBTcQD/mUNX4jKT6roPQn1EBF+m7KL3XtVuCACLBWj+RvjLO8m9aTBNGSDtcPxfBcFSD8En0t1gn6vjF2c9MtO1W9LsrZmzM/Egjv5CqyYoHYbTR5I4Dxt2ZTXBANgduNp4NjO54r0YPo6liQupTcx22RqY6jlu6YAlQ3zyx4z08Z9HMXUpYVFb5PVQHaEKyDfySaVVYEEmxSXx2zt9G6emp6XqdLExkeFvXiIq/dvVkQfAOxwNwBO8NQsYsMNS3nBW5LS0NjmBwwrwd+6eBXG8vpjJrUhmopJDLAd1+6MqSEB/Bl4qjyfwGaOl0yxSDejyR6cn+IoAbd/8AKPtbgkPwGvmh9OenhtjBq9K5plaVDak0wB27jY+DLt+PpI+byWeLOhyrPq1SFpEmCUYyzOGcmVB6Y4CCWCtx7BzySaHWtqzglzShk5GxwG2mRoe+hUr6J/1vSRG/vLRNCxO4EvHce47uQSVDWeecpjSz2u1/vweN6sK3X8lDuJ/E9uxGW95adK1Gnhlj1EexS++O2Ut7hTWB9P0qa47nMN5V6Z9TJPI8h3yM4QEIo3EkgkDcRZ+4yw+Nzw0jPasiC1w2WWVjjVpNRTHn9L48u+oepogp7xOyfoTvX+zZK4JKOaHTuiRaYFYY1S6urttt1bHlqs9828tNBAAKw7Q9r5HObkSvvqXRotQoWaNZALI3CypIq1PdTR7jI3F5V6RRQ9UiwaMhr23Q4ANc5KINRXB7f8Ztq19sCxpxIRHaJYxdY4gcVx9L0tIQRHGEvk0K3H8T8/rnsBnSxWSSiSTUrVg03yf2zbzGa0+p+BguLyne2/tnwq2azm67xFp4TUkyBv8AIDucnvWxbN5xOq+Yggao9M8gH/8AozIkdUr2ps3aNYuu4781Bz2tzKsRWWWUgMb7eqnbOAPyGczU6pUUtI6oo7liFAv7k8DK11/jjVzK5WZUjN7PTXawFFrctbIwtRwQPcSCRzmi3TNTqirrC8pPuNg+m4JAY+uWpT9a1Q20KFknFGfsCvt0WR91wA57afpTvqfmbotP7NzysO4jXi/+5qH27H5GcGbzPmkUNFEIkDqsjEes0auDtcrae0n5qvb3sgZ66Py31Eix+tJHD6YVRtUSOyIzkBxxGTRUHhgfTXtyMkfSPLbRwHdsMr0LeQ7rI2m9v03a32Jv5yP8rtwTv+PgH/Z3j8D1VZwdS1utkStRPI22Nqh3hEO4o27aAiOB7r+n4uzWdnp3lXqZo0WX09OF/wAtsz1tALRqdm72j3AgmqIPfLYh0yoNqgKB2AAAH5AcZ6AZIWcfkapcml35QtDRzwHkof0vyx00TI8gM7ooVTJtCgAECo1AH6mz89+clmm0you1VCj4CgAfsM9cY5rQ3ILMlnklNXuqmMYySSmMYwQmMYwQmMYwQmKxjBCpjzU6UkevEjCk1Ef1D+mVCFZqHJAXaSPnd+FiS+Tuu3aWWAmzDKa/7ZOQft9Sv2+2bfmt0T19HvWg8TBls1Yb2Mt/juFDjnIf5O67ZrWi5BkjYEfFxlSv5ty/6V+OUupPx59V6cO+p0We1nt/ivjzZ6aY9eJQAPUjVwfpBaIkMLsWdoU/fsM9vBM50ms08RkpZid0bECRWnjTbvAPJuNasAj1R8lgtn9Y8Nwap4nmTeYSSgJNWavcP6h7Qa/0jPbRdEhhYtHEisSSWAG9ixtiX+o2fucnqDfLgVU/3RpszYHCtAR7Dw4KJePfDepmmik0ijdsKuTsAGx1dNxY8qbYFaYGhYPx9eDvAkuk1UmpaRAJFYGGNSVXcytwx28Ag0NvY5OsY3VNvXlQ+ul1OpFKZZZqM6DwBo4pDIIAzFy9uSwUs272qfatcAcdgO+SXaMzjGBoGSrSSvkNXknisbcVmcwTnUteU8O7880yKzob843WfFOjgv1p0Ui+Adziqv2LZ+ftnCQM1NjHPNGip3LYzKvXY5CNR5oxFimmheRgrNb1EpVRZIHJIoE9gfwzl6rxlqptNIyOsUiyxjbHw3pyWosvfO/byKFE4rXN2Yq63R0/5CmWe/zVmTdTEa7nZVX7sQo/c5wNf5maWMcOZT/9MEj/ANTUP7/OVlqopZ9S7RsZWUeqp3B2C+1gAD8rvA2gXweODnS6Z4A1UlF41iF3cjc9xY9MWfv3r6sXrnHBoV1uj7PEL0z+7L9rq9S81J39sMKLZAG4l25HHAock/c9ucjvVut6iVmV53IBoAMAhYUGACBRybqxk10XlfDuJkd5LP0rSLX41Zv8QRkq6Z4Xgg5jhRD9wAW+3LHn++Grkd1ij6uyQfaZU87Tiqw//rmp1QEkOl2O597MDGgZSdzFH4pg6H2hhaNVcjJTpfLp5NKsOrlBpUU+kLJELExEM62CEd07VRXj28z1Vz6xghbtVR+kpXABuFPFRbpXgTSwEBIASP6n/mNz+Ldv0GSZIgBQHA4z7xjQAMlQfI+Q1eanesVmcYzqgmMYwQmMYwQmMYwQmMYwQmMYwQmMYwQmMYwQtPqvTxNBLE3aRGQ/7gRlDeDJvQ6ppwVpll9JhZ+p90TGvii3b8M/QhypfMLop02si1SAlZtRGzNx/LaMghQe43G2/wBuVbQ3J42Lc0ROBrLO78xhxp8eitlM+s+VIzO7LSw1nGcjqvirS6f/ABdRGh/y7rbvX0rZ7/hkR6r5xQxkrFBI7C/r/lDgkH7n4I7d/tkHSNbmVahsc8322EqxCc8NTrUjUtIyoo7sxCj9zlL9R80tXMh2yjTkWaULTCwFCs3uDc8/HtvjtnO0HTdVq2eQRTyuUVELb5AN/DOJJOFAUEC24L2DxiDaQcGiq1GaFeBemcGjnh7q0upeaehiNCX1T9o1LD/1ml/YnIv1vzc1G0ejp403X9bGSRfgEoKAu7BtlIrOdoPJ/VyBRM0UQHPHvYbqJBCiiRX+Yj7ZL9H5VwAD1nllIURj3GNdgJoUvJ4oGz/SOB2yNZn7k0t0ZZqY3z4/AVZ+I/EmqktZdU7o26tu6ON147IKH4FTdFW/Xy6Z4U1c1GHSufsxX01PHNs5UXZvv+HOXr0vwxptPzFp40P+YKC3PH1GzXHa86lYfTVNXFB02I23II6cfgfKqLQeTUjsGnnVARbKlu275G4gD+x71z3Nh6HwdpI4TCunTYwAaxZeqI3MeTyL752tuZx7ImMyCyrRpC0T0vuwHZgtbT9OjjG1EVB9lAUfsM9RAv2z0xjVROKxWZxjBCYxjBCYxjBCYz4MnuC/cE/tQ/8Avn3eCExi8XghMYvF4ITMXmN3Nf8An/nGc4RsCQoJY/1VX6liOeT2s9qrjBC6eMxeZwQmMYwQmMYwQmMYwQmaut6ekyFJFDqaJB7WpsH8wRebWMF0Eg1CjfiWbqAIXRRQsCOXd/cGJ+ENDj8zf2GRLX+F+saoBJp0UWSdsjKtMANpSMAMBVi77t3vLQrG3FOjvZkq5DbHQgXGNr20qVV48mmk2mXURoQAG9KKtwHayWA3VXO3n5s8nt6Lyk0aLtcyyiw21npbAIHtQL9z++TasYCFg2Kb9J2p4oXmm7D0XI6d4U0sH+Fp4lPa9gLUe/vNt/fOqqVn1jGAAZKi57nmrjU70xjGdUUxjGCExjGCExjGCExjGCExjGCEzy1IJUgGjXf7Z64wQtGJ13ew2qK1myRbEN9R7ngk5hIv5S+4i9rMSSCbHPu7j47ZvVisELSTlCPUBawWIPCgnkKfjgd/1w+poNtbgRkg9+RuAPP5f2zdC4rBC0qogbjxGx5J/Dk/f5xJNuEa2baiaJB21ZNjkDN2sbcELS1KqvcnaFpVDMCSL4AB5vgZkvTfaorr7c//AKzcrFYIWjF/QCx4jLGye/t5P37nDsSiNvA9t8kgFiF5Nd654+c3qwVwQtX19qLR3fckgcEE2ft2r9Rg63mq5sDv8Fgov7d7rNkoPt/4MbB9sELw0mq3i6rt+P1KGH/OM2AuMEL/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0785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048000"/>
            <a:ext cx="9144000" cy="3057247"/>
          </a:xfrm>
          <a:prstGeom prst="rect">
            <a:avLst/>
          </a:prstGeom>
          <a:solidFill>
            <a:schemeClr val="accent4">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itchFamily="34" charset="0"/>
            </a:endParaRPr>
          </a:p>
        </p:txBody>
      </p:sp>
      <p:sp>
        <p:nvSpPr>
          <p:cNvPr id="9" name="Rectangle 8"/>
          <p:cNvSpPr/>
          <p:nvPr/>
        </p:nvSpPr>
        <p:spPr>
          <a:xfrm>
            <a:off x="0" y="1143000"/>
            <a:ext cx="9144000" cy="1752600"/>
          </a:xfrm>
          <a:prstGeom prst="rect">
            <a:avLst/>
          </a:prstGeom>
          <a:solidFill>
            <a:schemeClr val="accent3">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Opioid Rotation</a:t>
            </a:r>
          </a:p>
        </p:txBody>
      </p:sp>
      <p:sp>
        <p:nvSpPr>
          <p:cNvPr id="3" name="Content Placeholder 2"/>
          <p:cNvSpPr>
            <a:spLocks noGrp="1"/>
          </p:cNvSpPr>
          <p:nvPr>
            <p:ph idx="1"/>
          </p:nvPr>
        </p:nvSpPr>
        <p:spPr>
          <a:xfrm>
            <a:off x="457200" y="3200401"/>
            <a:ext cx="8305800" cy="2895600"/>
          </a:xfrm>
          <a:noFill/>
        </p:spPr>
        <p:txBody>
          <a:bodyPr wrap="square" rtlCol="0">
            <a:noAutofit/>
          </a:bodyPr>
          <a:lstStyle/>
          <a:p>
            <a:r>
              <a:rPr lang="en-US" sz="3200" b="1" dirty="0">
                <a:solidFill>
                  <a:schemeClr val="accent4"/>
                </a:solidFill>
              </a:rPr>
              <a:t>Rationale:</a:t>
            </a:r>
          </a:p>
          <a:p>
            <a:pPr marL="0" lvl="1" indent="0">
              <a:buNone/>
            </a:pPr>
            <a:r>
              <a:rPr lang="en-US" sz="2200" dirty="0">
                <a:solidFill>
                  <a:schemeClr val="tx1"/>
                </a:solidFill>
              </a:rPr>
              <a:t>Differences in pharmacologic or other effects make it likely that a </a:t>
            </a:r>
            <a:br>
              <a:rPr lang="en-US" sz="2200" dirty="0">
                <a:solidFill>
                  <a:schemeClr val="tx1"/>
                </a:solidFill>
              </a:rPr>
            </a:br>
            <a:r>
              <a:rPr lang="en-US" sz="2200" dirty="0">
                <a:solidFill>
                  <a:schemeClr val="tx1"/>
                </a:solidFill>
              </a:rPr>
              <a:t>switch will improve outcomes</a:t>
            </a:r>
          </a:p>
          <a:p>
            <a:pPr marL="342900" lvl="2" indent="-171450">
              <a:buClr>
                <a:schemeClr val="accent4"/>
              </a:buClr>
            </a:pPr>
            <a:r>
              <a:rPr lang="en-US" sz="2000" dirty="0">
                <a:solidFill>
                  <a:schemeClr val="tx1"/>
                </a:solidFill>
              </a:rPr>
              <a:t>Effectiveness &amp; AEs of different mu opioids vary among patients</a:t>
            </a:r>
          </a:p>
          <a:p>
            <a:pPr marL="342900" lvl="2" indent="-171450">
              <a:buClr>
                <a:schemeClr val="accent4"/>
              </a:buClr>
            </a:pPr>
            <a:r>
              <a:rPr lang="en-US" sz="2000" dirty="0">
                <a:solidFill>
                  <a:schemeClr val="tx1"/>
                </a:solidFill>
              </a:rPr>
              <a:t>Patients show incomplete cross-tolerance to new opioid</a:t>
            </a:r>
          </a:p>
          <a:p>
            <a:pPr marL="571500" lvl="3" indent="-228600">
              <a:buClr>
                <a:schemeClr val="accent4"/>
              </a:buClr>
              <a:buFont typeface="Segoe UI" pitchFamily="34" charset="0"/>
              <a:buChar char="–"/>
            </a:pPr>
            <a:r>
              <a:rPr lang="en-US" sz="1800" dirty="0">
                <a:solidFill>
                  <a:schemeClr val="tx1"/>
                </a:solidFill>
              </a:rPr>
              <a:t>Patient tolerant to 1st opioid can have improved analgesia from 2nd opioid at a dose lower than calculated from an EDT</a:t>
            </a:r>
          </a:p>
        </p:txBody>
      </p:sp>
      <p:sp>
        <p:nvSpPr>
          <p:cNvPr id="5" name="Slide Number Placeholder 4"/>
          <p:cNvSpPr>
            <a:spLocks noGrp="1"/>
          </p:cNvSpPr>
          <p:nvPr>
            <p:ph type="sldNum" sz="quarter" idx="12"/>
          </p:nvPr>
        </p:nvSpPr>
        <p:spPr/>
        <p:txBody>
          <a:bodyPr/>
          <a:lstStyle/>
          <a:p>
            <a:fld id="{AC93B9EA-9F07-41CA-8155-9C9A9F70FA14}" type="slidenum">
              <a:rPr lang="en-US" smtClean="0"/>
              <a:pPr/>
              <a:t>47</a:t>
            </a:fld>
            <a:r>
              <a:rPr lang="en-US" dirty="0"/>
              <a:t>   |   © CO*RE 2015 </a:t>
            </a:r>
          </a:p>
        </p:txBody>
      </p:sp>
      <p:sp>
        <p:nvSpPr>
          <p:cNvPr id="10" name="TextBox 9"/>
          <p:cNvSpPr txBox="1"/>
          <p:nvPr/>
        </p:nvSpPr>
        <p:spPr>
          <a:xfrm>
            <a:off x="457200" y="1143000"/>
            <a:ext cx="7848600" cy="1676400"/>
          </a:xfrm>
          <a:prstGeom prst="rect">
            <a:avLst/>
          </a:prstGeom>
          <a:noFill/>
        </p:spPr>
        <p:txBody>
          <a:bodyPr vert="horz" wrap="square" lIns="91440" tIns="45720" rIns="91440" bIns="45720" rtlCol="0" anchor="ctr">
            <a:noAutofit/>
          </a:bodyPr>
          <a:lstStyle>
            <a:lvl1pPr indent="0">
              <a:spcBef>
                <a:spcPct val="20000"/>
              </a:spcBef>
              <a:buClr>
                <a:schemeClr val="accent1"/>
              </a:buClr>
              <a:buSzPct val="85000"/>
              <a:buFont typeface="Arial" pitchFamily="34" charset="0"/>
              <a:buNone/>
              <a:defRPr sz="200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vl2pPr marL="339725" lvl="1" indent="0">
              <a:spcBef>
                <a:spcPct val="20000"/>
              </a:spcBef>
              <a:buClr>
                <a:schemeClr val="accent1"/>
              </a:buClr>
              <a:buSzPct val="85000"/>
              <a:buFont typeface="Arial" pitchFamily="34" charset="0"/>
              <a:buNone/>
              <a:defRPr sz="20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2pPr>
            <a:lvl3pPr lvl="2" indent="-182880">
              <a:spcBef>
                <a:spcPct val="20000"/>
              </a:spcBef>
              <a:buClr>
                <a:schemeClr val="accent4"/>
              </a:buClr>
              <a:buSzPct val="90000"/>
              <a:buFont typeface="Arial" pitchFamily="34" charset="0"/>
              <a:buChar char="•"/>
              <a:defRPr sz="14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3pPr>
            <a:lvl4pPr lvl="3" indent="-182880">
              <a:spcBef>
                <a:spcPct val="20000"/>
              </a:spcBef>
              <a:buClr>
                <a:schemeClr val="accent4"/>
              </a:buClr>
              <a:buFont typeface="Arial" pitchFamily="34" charset="0"/>
              <a:buChar char="•"/>
              <a:defRPr sz="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4pPr>
            <a:lvl5pPr marL="1188720" indent="-137160">
              <a:spcBef>
                <a:spcPct val="20000"/>
              </a:spcBef>
              <a:buClr>
                <a:schemeClr val="accent1"/>
              </a:buClr>
              <a:buSzPct val="100000"/>
              <a:buFont typeface="Arial" pitchFamily="34" charset="0"/>
              <a:buChar char="•"/>
              <a:defRPr sz="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3200" b="1" dirty="0">
                <a:solidFill>
                  <a:schemeClr val="accent3"/>
                </a:solidFill>
              </a:rPr>
              <a:t>Definition:</a:t>
            </a:r>
          </a:p>
          <a:p>
            <a:pPr marL="0" lvl="1"/>
            <a:r>
              <a:rPr lang="en-US" sz="2200" dirty="0">
                <a:solidFill>
                  <a:schemeClr val="tx1"/>
                </a:solidFill>
              </a:rPr>
              <a:t>Change from an existing opioid regimen to another </a:t>
            </a:r>
            <a:br>
              <a:rPr lang="en-US" sz="2200" dirty="0">
                <a:solidFill>
                  <a:schemeClr val="tx1"/>
                </a:solidFill>
              </a:rPr>
            </a:br>
            <a:r>
              <a:rPr lang="en-US" sz="2200" dirty="0">
                <a:solidFill>
                  <a:schemeClr val="tx1"/>
                </a:solidFill>
              </a:rPr>
              <a:t>opioid w/ the goal of improving therapeutic outcomes or to avoid AEs attributed to the existing drug, e.g., myoclonus</a:t>
            </a: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3166" y="123372"/>
            <a:ext cx="2094634" cy="1792144"/>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9938" y="657927"/>
            <a:ext cx="723034" cy="723034"/>
          </a:xfrm>
          <a:prstGeom prst="rect">
            <a:avLst/>
          </a:prstGeom>
        </p:spPr>
      </p:pic>
      <p:sp>
        <p:nvSpPr>
          <p:cNvPr id="13" name="Footer Placeholder 3"/>
          <p:cNvSpPr>
            <a:spLocks noGrp="1"/>
          </p:cNvSpPr>
          <p:nvPr/>
        </p:nvSpPr>
        <p:spPr>
          <a:xfrm>
            <a:off x="228600" y="6096000"/>
            <a:ext cx="5867400" cy="4730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2">
                    <a:lumMod val="50000"/>
                  </a:schemeClr>
                </a:solidFill>
                <a:latin typeface="Segoe UI" pitchFamily="34" charset="0"/>
                <a:ea typeface="Segoe UI" pitchFamily="34" charset="0"/>
                <a:cs typeface="Segoe UI" pitchFamily="34" charset="0"/>
              </a:rPr>
              <a:t>Fine PG, et al. </a:t>
            </a:r>
            <a:r>
              <a:rPr lang="en-US" sz="800" i="1" dirty="0">
                <a:solidFill>
                  <a:schemeClr val="bg2">
                    <a:lumMod val="50000"/>
                  </a:schemeClr>
                </a:solidFill>
                <a:latin typeface="Segoe UI" pitchFamily="34" charset="0"/>
                <a:ea typeface="Segoe UI" pitchFamily="34" charset="0"/>
                <a:cs typeface="Segoe UI" pitchFamily="34" charset="0"/>
              </a:rPr>
              <a:t>J Pain Symptom Manage</a:t>
            </a:r>
            <a:r>
              <a:rPr lang="en-US" sz="800" dirty="0">
                <a:solidFill>
                  <a:schemeClr val="bg2">
                    <a:lumMod val="50000"/>
                  </a:schemeClr>
                </a:solidFill>
                <a:latin typeface="Segoe UI" pitchFamily="34" charset="0"/>
                <a:ea typeface="Segoe UI" pitchFamily="34" charset="0"/>
                <a:cs typeface="Segoe UI" pitchFamily="34" charset="0"/>
              </a:rPr>
              <a:t>. 2009;38:418-25.    Knotkova H, et al. </a:t>
            </a:r>
            <a:r>
              <a:rPr lang="en-US" sz="800" i="1" dirty="0">
                <a:solidFill>
                  <a:schemeClr val="bg2">
                    <a:lumMod val="50000"/>
                  </a:schemeClr>
                </a:solidFill>
                <a:latin typeface="Segoe UI" pitchFamily="34" charset="0"/>
                <a:ea typeface="Segoe UI" pitchFamily="34" charset="0"/>
                <a:cs typeface="Segoe UI" pitchFamily="34" charset="0"/>
              </a:rPr>
              <a:t>J Pain Symptom Manage.</a:t>
            </a:r>
            <a:r>
              <a:rPr lang="en-US" sz="800" dirty="0">
                <a:solidFill>
                  <a:schemeClr val="bg2">
                    <a:lumMod val="50000"/>
                  </a:schemeClr>
                </a:solidFill>
                <a:latin typeface="Segoe UI" pitchFamily="34" charset="0"/>
                <a:ea typeface="Segoe UI" pitchFamily="34" charset="0"/>
                <a:cs typeface="Segoe UI" pitchFamily="34" charset="0"/>
              </a:rPr>
              <a:t> 2009;38:426-39.   Pasternak GW. </a:t>
            </a:r>
            <a:r>
              <a:rPr lang="en-US" sz="800" i="1" dirty="0">
                <a:solidFill>
                  <a:schemeClr val="bg2">
                    <a:lumMod val="50000"/>
                  </a:schemeClr>
                </a:solidFill>
                <a:latin typeface="Segoe UI" pitchFamily="34" charset="0"/>
                <a:ea typeface="Segoe UI" pitchFamily="34" charset="0"/>
                <a:cs typeface="Segoe UI" pitchFamily="34" charset="0"/>
              </a:rPr>
              <a:t>Neuropharmacol</a:t>
            </a:r>
            <a:r>
              <a:rPr lang="en-US" sz="800" dirty="0">
                <a:solidFill>
                  <a:schemeClr val="bg2">
                    <a:lumMod val="50000"/>
                  </a:schemeClr>
                </a:solidFill>
                <a:latin typeface="Segoe UI" pitchFamily="34" charset="0"/>
                <a:ea typeface="Segoe UI" pitchFamily="34" charset="0"/>
                <a:cs typeface="Segoe UI" pitchFamily="34" charset="0"/>
              </a:rPr>
              <a:t>. 2004;47(suppl 1):312-23.  </a:t>
            </a:r>
          </a:p>
        </p:txBody>
      </p:sp>
    </p:spTree>
    <p:extLst>
      <p:ext uri="{BB962C8B-B14F-4D97-AF65-F5344CB8AC3E}">
        <p14:creationId xmlns:p14="http://schemas.microsoft.com/office/powerpoint/2010/main" val="131488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Equianalgesic Dose</a:t>
            </a:r>
            <a:r>
              <a:rPr lang="en-US" dirty="0"/>
              <a:t>s</a:t>
            </a:r>
          </a:p>
        </p:txBody>
      </p:sp>
      <p:sp>
        <p:nvSpPr>
          <p:cNvPr id="5" name="Slide Number Placeholder 4"/>
          <p:cNvSpPr>
            <a:spLocks noGrp="1"/>
          </p:cNvSpPr>
          <p:nvPr>
            <p:ph type="sldNum" sz="quarter" idx="12"/>
          </p:nvPr>
        </p:nvSpPr>
        <p:spPr/>
        <p:txBody>
          <a:bodyPr/>
          <a:lstStyle/>
          <a:p>
            <a:fld id="{AC93B9EA-9F07-41CA-8155-9C9A9F70FA14}" type="slidenum">
              <a:rPr lang="en-US" smtClean="0"/>
              <a:pPr/>
              <a:t>48</a:t>
            </a:fld>
            <a:r>
              <a:rPr lang="en-US" dirty="0"/>
              <a:t>   |   © CO*RE 2015 </a:t>
            </a:r>
          </a:p>
        </p:txBody>
      </p:sp>
      <p:sp>
        <p:nvSpPr>
          <p:cNvPr id="7" name="TextBox 6"/>
          <p:cNvSpPr txBox="1"/>
          <p:nvPr/>
        </p:nvSpPr>
        <p:spPr>
          <a:xfrm>
            <a:off x="457200" y="965563"/>
            <a:ext cx="8610600" cy="700314"/>
          </a:xfrm>
          <a:prstGeom prst="rect">
            <a:avLst/>
          </a:prstGeom>
          <a:noFill/>
        </p:spPr>
        <p:txBody>
          <a:bodyPr wrap="square" rtlCol="0">
            <a:noAutofit/>
          </a:bodyPr>
          <a:lstStyle/>
          <a:p>
            <a:pPr lvl="0"/>
            <a:r>
              <a:rPr lang="en-US" sz="2400" b="1" i="1" dirty="0">
                <a:solidFill>
                  <a:schemeClr val="accent6"/>
                </a:solidFill>
                <a:latin typeface="Segoe UI" pitchFamily="34" charset="0"/>
                <a:ea typeface="Segoe UI" pitchFamily="34" charset="0"/>
                <a:cs typeface="Segoe UI" pitchFamily="34" charset="0"/>
              </a:rPr>
              <a:t>Opioid rotation requires calculation of an </a:t>
            </a:r>
            <a:br>
              <a:rPr lang="en-US" sz="2400" b="1" i="1" dirty="0">
                <a:solidFill>
                  <a:schemeClr val="accent6"/>
                </a:solidFill>
                <a:latin typeface="Segoe UI" pitchFamily="34" charset="0"/>
                <a:ea typeface="Segoe UI" pitchFamily="34" charset="0"/>
                <a:cs typeface="Segoe UI" pitchFamily="34" charset="0"/>
              </a:rPr>
            </a:br>
            <a:r>
              <a:rPr lang="en-US" sz="2400" b="1" i="1" dirty="0">
                <a:solidFill>
                  <a:schemeClr val="accent6"/>
                </a:solidFill>
                <a:latin typeface="Segoe UI" pitchFamily="34" charset="0"/>
                <a:ea typeface="Segoe UI" pitchFamily="34" charset="0"/>
                <a:cs typeface="Segoe UI" pitchFamily="34" charset="0"/>
              </a:rPr>
              <a:t>approximate equianalgesic dose</a:t>
            </a:r>
          </a:p>
        </p:txBody>
      </p:sp>
      <p:grpSp>
        <p:nvGrpSpPr>
          <p:cNvPr id="3" name="Group 2"/>
          <p:cNvGrpSpPr/>
          <p:nvPr/>
        </p:nvGrpSpPr>
        <p:grpSpPr>
          <a:xfrm>
            <a:off x="509814" y="1913259"/>
            <a:ext cx="7872186" cy="4182741"/>
            <a:chOff x="509814" y="1913259"/>
            <a:chExt cx="7667172" cy="4182741"/>
          </a:xfrm>
        </p:grpSpPr>
        <p:sp>
          <p:nvSpPr>
            <p:cNvPr id="8" name="Rectangle 7"/>
            <p:cNvSpPr/>
            <p:nvPr/>
          </p:nvSpPr>
          <p:spPr>
            <a:xfrm>
              <a:off x="4419600" y="3050997"/>
              <a:ext cx="3757386" cy="30450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290513" lvl="1" indent="-174625">
                <a:spcBef>
                  <a:spcPts val="1000"/>
                </a:spcBef>
                <a:buClr>
                  <a:schemeClr val="accent2"/>
                </a:buClr>
                <a:buSzPct val="85000"/>
                <a:buFont typeface="Arial" pitchFamily="34" charset="0"/>
                <a:buChar char="•"/>
              </a:pPr>
              <a:r>
                <a:rPr lang="en-US" sz="1900" dirty="0">
                  <a:solidFill>
                    <a:schemeClr val="tx1"/>
                  </a:solidFill>
                  <a:latin typeface="Segoe UI" pitchFamily="34" charset="0"/>
                  <a:ea typeface="Segoe UI" pitchFamily="34" charset="0"/>
                  <a:cs typeface="Segoe UI" pitchFamily="34" charset="0"/>
                </a:rPr>
                <a:t>Ratio of doses necessary </a:t>
              </a:r>
              <a:br>
                <a:rPr lang="en-US" sz="1900" dirty="0">
                  <a:solidFill>
                    <a:schemeClr val="tx1"/>
                  </a:solidFill>
                  <a:latin typeface="Segoe UI" pitchFamily="34" charset="0"/>
                  <a:ea typeface="Segoe UI" pitchFamily="34" charset="0"/>
                  <a:cs typeface="Segoe UI" pitchFamily="34" charset="0"/>
                </a:rPr>
              </a:br>
              <a:r>
                <a:rPr lang="en-US" sz="1900" dirty="0">
                  <a:solidFill>
                    <a:schemeClr val="tx1"/>
                  </a:solidFill>
                  <a:latin typeface="Segoe UI" pitchFamily="34" charset="0"/>
                  <a:ea typeface="Segoe UI" pitchFamily="34" charset="0"/>
                  <a:cs typeface="Segoe UI" pitchFamily="34" charset="0"/>
                </a:rPr>
                <a:t>to obtain roughly </a:t>
              </a:r>
              <a:br>
                <a:rPr lang="en-US" sz="1900" dirty="0">
                  <a:solidFill>
                    <a:schemeClr val="tx1"/>
                  </a:solidFill>
                  <a:latin typeface="Segoe UI" pitchFamily="34" charset="0"/>
                  <a:ea typeface="Segoe UI" pitchFamily="34" charset="0"/>
                  <a:cs typeface="Segoe UI" pitchFamily="34" charset="0"/>
                </a:rPr>
              </a:br>
              <a:r>
                <a:rPr lang="en-US" sz="1900" dirty="0">
                  <a:solidFill>
                    <a:schemeClr val="tx1"/>
                  </a:solidFill>
                  <a:latin typeface="Segoe UI" pitchFamily="34" charset="0"/>
                  <a:ea typeface="Segoe UI" pitchFamily="34" charset="0"/>
                  <a:cs typeface="Segoe UI" pitchFamily="34" charset="0"/>
                </a:rPr>
                <a:t>equivalent effects</a:t>
              </a:r>
            </a:p>
            <a:p>
              <a:pPr marL="290513" lvl="1" indent="-174625">
                <a:spcBef>
                  <a:spcPts val="1000"/>
                </a:spcBef>
                <a:buClr>
                  <a:schemeClr val="accent2"/>
                </a:buClr>
                <a:buSzPct val="85000"/>
                <a:buFont typeface="Arial" pitchFamily="34" charset="0"/>
                <a:buChar char="•"/>
              </a:pPr>
              <a:r>
                <a:rPr lang="en-US" sz="1900" dirty="0">
                  <a:solidFill>
                    <a:schemeClr val="tx1"/>
                  </a:solidFill>
                  <a:latin typeface="Segoe UI" pitchFamily="34" charset="0"/>
                  <a:ea typeface="Segoe UI" pitchFamily="34" charset="0"/>
                  <a:cs typeface="Segoe UI" pitchFamily="34" charset="0"/>
                </a:rPr>
                <a:t>Calculate across drugs or </a:t>
              </a:r>
              <a:br>
                <a:rPr lang="en-US" sz="1900" dirty="0">
                  <a:solidFill>
                    <a:schemeClr val="tx1"/>
                  </a:solidFill>
                  <a:latin typeface="Segoe UI" pitchFamily="34" charset="0"/>
                  <a:ea typeface="Segoe UI" pitchFamily="34" charset="0"/>
                  <a:cs typeface="Segoe UI" pitchFamily="34" charset="0"/>
                </a:rPr>
              </a:br>
              <a:r>
                <a:rPr lang="en-US" sz="1900" dirty="0">
                  <a:solidFill>
                    <a:schemeClr val="tx1"/>
                  </a:solidFill>
                  <a:latin typeface="Segoe UI" pitchFamily="34" charset="0"/>
                  <a:ea typeface="Segoe UI" pitchFamily="34" charset="0"/>
                  <a:cs typeface="Segoe UI" pitchFamily="34" charset="0"/>
                </a:rPr>
                <a:t>routes of administration</a:t>
              </a:r>
            </a:p>
            <a:p>
              <a:pPr marL="290513" lvl="1" indent="-174625">
                <a:spcBef>
                  <a:spcPts val="1000"/>
                </a:spcBef>
                <a:buClr>
                  <a:schemeClr val="accent2"/>
                </a:buClr>
                <a:buSzPct val="85000"/>
                <a:buFont typeface="Arial" pitchFamily="34" charset="0"/>
                <a:buChar char="•"/>
              </a:pPr>
              <a:r>
                <a:rPr lang="en-US" sz="1900" dirty="0">
                  <a:solidFill>
                    <a:schemeClr val="tx1"/>
                  </a:solidFill>
                  <a:latin typeface="Segoe UI" pitchFamily="34" charset="0"/>
                  <a:ea typeface="Segoe UI" pitchFamily="34" charset="0"/>
                  <a:cs typeface="Segoe UI" pitchFamily="34" charset="0"/>
                </a:rPr>
                <a:t>Relative analgesic potency is converted into an equianalgesic dose by applying the dose ratio to a standard</a:t>
              </a:r>
            </a:p>
          </p:txBody>
        </p:sp>
        <p:sp>
          <p:nvSpPr>
            <p:cNvPr id="9" name="Round Same Side Corner Rectangle 8"/>
            <p:cNvSpPr/>
            <p:nvPr/>
          </p:nvSpPr>
          <p:spPr>
            <a:xfrm>
              <a:off x="4419600" y="1913259"/>
              <a:ext cx="3757386" cy="1137738"/>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itchFamily="34" charset="0"/>
                  <a:ea typeface="Segoe UI" pitchFamily="34" charset="0"/>
                  <a:cs typeface="Segoe UI" pitchFamily="34" charset="0"/>
                </a:rPr>
                <a:t>Relative potency estimates</a:t>
              </a:r>
            </a:p>
          </p:txBody>
        </p:sp>
        <p:sp>
          <p:nvSpPr>
            <p:cNvPr id="16" name="Rectangle 15"/>
            <p:cNvSpPr/>
            <p:nvPr/>
          </p:nvSpPr>
          <p:spPr>
            <a:xfrm>
              <a:off x="509814" y="3050997"/>
              <a:ext cx="3757386" cy="30450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290513" lvl="1" indent="-174625">
                <a:spcBef>
                  <a:spcPts val="1000"/>
                </a:spcBef>
                <a:buClr>
                  <a:schemeClr val="accent2"/>
                </a:buClr>
                <a:buSzPct val="85000"/>
                <a:buFont typeface="Arial" pitchFamily="34" charset="0"/>
                <a:buChar char="•"/>
              </a:pPr>
              <a:r>
                <a:rPr lang="en-US" sz="1900" dirty="0">
                  <a:solidFill>
                    <a:schemeClr val="tx1"/>
                  </a:solidFill>
                  <a:latin typeface="Segoe UI" pitchFamily="34" charset="0"/>
                  <a:ea typeface="Segoe UI" pitchFamily="34" charset="0"/>
                  <a:cs typeface="Segoe UI" pitchFamily="34" charset="0"/>
                </a:rPr>
                <a:t>Potency refers to dose required to produce a given effect</a:t>
              </a:r>
            </a:p>
            <a:p>
              <a:pPr marL="115888" lvl="1">
                <a:spcBef>
                  <a:spcPts val="1000"/>
                </a:spcBef>
                <a:buClr>
                  <a:schemeClr val="accent2"/>
                </a:buClr>
                <a:buSzPct val="85000"/>
              </a:pPr>
              <a:endParaRPr lang="en-US" sz="1900" dirty="0">
                <a:solidFill>
                  <a:schemeClr val="tx1"/>
                </a:solidFill>
                <a:latin typeface="Segoe UI" pitchFamily="34" charset="0"/>
                <a:ea typeface="Segoe UI" pitchFamily="34" charset="0"/>
                <a:cs typeface="Segoe UI" pitchFamily="34" charset="0"/>
              </a:endParaRPr>
            </a:p>
          </p:txBody>
        </p:sp>
        <p:sp>
          <p:nvSpPr>
            <p:cNvPr id="17" name="Round Same Side Corner Rectangle 16"/>
            <p:cNvSpPr/>
            <p:nvPr/>
          </p:nvSpPr>
          <p:spPr>
            <a:xfrm>
              <a:off x="509814" y="1913259"/>
              <a:ext cx="3757386" cy="1137738"/>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1">
                <a:lnSpc>
                  <a:spcPct val="105000"/>
                </a:lnSpc>
                <a:spcBef>
                  <a:spcPts val="400"/>
                </a:spcBef>
              </a:pPr>
              <a:r>
                <a:rPr lang="en-US" b="1" dirty="0">
                  <a:latin typeface="Segoe UI" pitchFamily="34" charset="0"/>
                  <a:ea typeface="Segoe UI" pitchFamily="34" charset="0"/>
                  <a:cs typeface="Segoe UI" pitchFamily="34" charset="0"/>
                </a:rPr>
                <a:t>Equianalgesic dose is a construct derived from relative opioid potency estimates</a:t>
              </a:r>
            </a:p>
          </p:txBody>
        </p:sp>
      </p:grpSp>
    </p:spTree>
    <p:extLst>
      <p:ext uri="{BB962C8B-B14F-4D97-AF65-F5344CB8AC3E}">
        <p14:creationId xmlns:p14="http://schemas.microsoft.com/office/powerpoint/2010/main" val="332263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651703"/>
            <a:ext cx="9144000" cy="22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itchFamily="34" charset="0"/>
            </a:endParaRPr>
          </a:p>
        </p:txBody>
      </p:sp>
      <p:sp>
        <p:nvSpPr>
          <p:cNvPr id="7" name="Rectangle 6"/>
          <p:cNvSpPr/>
          <p:nvPr/>
        </p:nvSpPr>
        <p:spPr>
          <a:xfrm>
            <a:off x="0" y="1213303"/>
            <a:ext cx="9144000"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itchFamily="34" charset="0"/>
            </a:endParaRPr>
          </a:p>
        </p:txBody>
      </p:sp>
      <p:sp>
        <p:nvSpPr>
          <p:cNvPr id="2" name="Title 1"/>
          <p:cNvSpPr>
            <a:spLocks noGrp="1"/>
          </p:cNvSpPr>
          <p:nvPr>
            <p:ph type="title"/>
          </p:nvPr>
        </p:nvSpPr>
        <p:spPr/>
        <p:txBody>
          <a:bodyPr/>
          <a:lstStyle/>
          <a:p>
            <a:r>
              <a:rPr lang="en-US" dirty="0"/>
              <a:t>Equianalgesic Dose Tables (EDT)</a:t>
            </a:r>
          </a:p>
        </p:txBody>
      </p:sp>
      <p:pic>
        <p:nvPicPr>
          <p:cNvPr id="8" name="Picture 5"/>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05154" y="4212563"/>
            <a:ext cx="1284408" cy="1148674"/>
          </a:xfrm>
          <a:prstGeom prst="rect">
            <a:avLst/>
          </a:prstGeom>
          <a:noFill/>
        </p:spPr>
      </p:pic>
      <p:sp>
        <p:nvSpPr>
          <p:cNvPr id="4" name="Slide Number Placeholder 3"/>
          <p:cNvSpPr>
            <a:spLocks noGrp="1"/>
          </p:cNvSpPr>
          <p:nvPr>
            <p:ph type="sldNum" sz="quarter" idx="12"/>
          </p:nvPr>
        </p:nvSpPr>
        <p:spPr/>
        <p:txBody>
          <a:bodyPr/>
          <a:lstStyle/>
          <a:p>
            <a:fld id="{AC93B9EA-9F07-41CA-8155-9C9A9F70FA14}" type="slidenum">
              <a:rPr lang="en-US" smtClean="0"/>
              <a:pPr/>
              <a:t>49</a:t>
            </a:fld>
            <a:r>
              <a:rPr lang="en-US" dirty="0"/>
              <a:t>   |   © CO*RE 2015 </a:t>
            </a: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43800" y="1638300"/>
            <a:ext cx="1110752" cy="1412742"/>
          </a:xfrm>
          <a:prstGeom prst="rect">
            <a:avLst/>
          </a:prstGeom>
        </p:spPr>
      </p:pic>
      <p:sp>
        <p:nvSpPr>
          <p:cNvPr id="11" name="TextBox 10"/>
          <p:cNvSpPr txBox="1"/>
          <p:nvPr/>
        </p:nvSpPr>
        <p:spPr>
          <a:xfrm>
            <a:off x="457200" y="1314896"/>
            <a:ext cx="4267200" cy="533400"/>
          </a:xfrm>
          <a:prstGeom prst="rect">
            <a:avLst/>
          </a:prstGeom>
          <a:noFill/>
        </p:spPr>
        <p:txBody>
          <a:bodyPr wrap="square" rtlCol="0">
            <a:noAutofit/>
          </a:bodyPr>
          <a:lstStyle/>
          <a:p>
            <a:r>
              <a:rPr lang="en-US" sz="2800" b="1" dirty="0">
                <a:solidFill>
                  <a:schemeClr val="bg1"/>
                </a:solidFill>
                <a:latin typeface="Segoe UI" pitchFamily="34" charset="0"/>
                <a:ea typeface="Segoe UI" pitchFamily="34" charset="0"/>
                <a:cs typeface="Segoe UI" pitchFamily="34" charset="0"/>
              </a:rPr>
              <a:t>Many different versions:</a:t>
            </a:r>
          </a:p>
        </p:txBody>
      </p:sp>
      <p:sp>
        <p:nvSpPr>
          <p:cNvPr id="12" name="Rounded Rectangle 11"/>
          <p:cNvSpPr/>
          <p:nvPr/>
        </p:nvSpPr>
        <p:spPr>
          <a:xfrm>
            <a:off x="537402" y="1892176"/>
            <a:ext cx="2941244" cy="5871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accent3"/>
                </a:solidFill>
                <a:latin typeface="Segoe UI" pitchFamily="34" charset="0"/>
                <a:ea typeface="Segoe UI" pitchFamily="34" charset="0"/>
                <a:cs typeface="Segoe UI" pitchFamily="34" charset="0"/>
              </a:rPr>
              <a:t>Published</a:t>
            </a:r>
          </a:p>
        </p:txBody>
      </p:sp>
      <p:sp>
        <p:nvSpPr>
          <p:cNvPr id="13" name="Rounded Rectangle 12"/>
          <p:cNvSpPr/>
          <p:nvPr/>
        </p:nvSpPr>
        <p:spPr>
          <a:xfrm>
            <a:off x="3657600" y="1892176"/>
            <a:ext cx="2941244" cy="5871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accent3"/>
                </a:solidFill>
                <a:latin typeface="Segoe UI" pitchFamily="34" charset="0"/>
                <a:ea typeface="Segoe UI" pitchFamily="34" charset="0"/>
                <a:cs typeface="Segoe UI" pitchFamily="34" charset="0"/>
              </a:rPr>
              <a:t>Online</a:t>
            </a:r>
          </a:p>
        </p:txBody>
      </p:sp>
      <p:sp>
        <p:nvSpPr>
          <p:cNvPr id="14" name="Rounded Rectangle 13"/>
          <p:cNvSpPr/>
          <p:nvPr/>
        </p:nvSpPr>
        <p:spPr>
          <a:xfrm>
            <a:off x="537402" y="2588861"/>
            <a:ext cx="2941244" cy="5871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accent3"/>
                </a:solidFill>
                <a:latin typeface="Segoe UI" pitchFamily="34" charset="0"/>
                <a:ea typeface="Segoe UI" pitchFamily="34" charset="0"/>
                <a:cs typeface="Segoe UI" pitchFamily="34" charset="0"/>
              </a:rPr>
              <a:t>Online Interactive</a:t>
            </a:r>
          </a:p>
        </p:txBody>
      </p:sp>
      <p:sp>
        <p:nvSpPr>
          <p:cNvPr id="15" name="Rounded Rectangle 14"/>
          <p:cNvSpPr/>
          <p:nvPr/>
        </p:nvSpPr>
        <p:spPr>
          <a:xfrm>
            <a:off x="3657600" y="2588861"/>
            <a:ext cx="2941244" cy="5871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accent3"/>
                </a:solidFill>
                <a:latin typeface="Segoe UI" pitchFamily="34" charset="0"/>
                <a:ea typeface="Segoe UI" pitchFamily="34" charset="0"/>
                <a:cs typeface="Segoe UI" pitchFamily="34" charset="0"/>
              </a:rPr>
              <a:t>Smart-phone apps</a:t>
            </a:r>
          </a:p>
        </p:txBody>
      </p:sp>
      <p:sp>
        <p:nvSpPr>
          <p:cNvPr id="16" name="TextBox 15"/>
          <p:cNvSpPr txBox="1"/>
          <p:nvPr/>
        </p:nvSpPr>
        <p:spPr>
          <a:xfrm>
            <a:off x="1993900" y="3781425"/>
            <a:ext cx="3836565" cy="533400"/>
          </a:xfrm>
          <a:prstGeom prst="rect">
            <a:avLst/>
          </a:prstGeom>
          <a:noFill/>
        </p:spPr>
        <p:txBody>
          <a:bodyPr wrap="square" rtlCol="0">
            <a:noAutofit/>
          </a:bodyPr>
          <a:lstStyle>
            <a:defPPr>
              <a:defRPr lang="en-US"/>
            </a:defPPr>
            <a:lvl1pPr>
              <a:defRPr sz="2400">
                <a:solidFill>
                  <a:schemeClr val="bg1"/>
                </a:solidFill>
                <a:latin typeface="Segoe UI" pitchFamily="34" charset="0"/>
                <a:ea typeface="Segoe UI" pitchFamily="34" charset="0"/>
                <a:cs typeface="Segoe UI" pitchFamily="34" charset="0"/>
              </a:defRPr>
            </a:lvl1pPr>
          </a:lstStyle>
          <a:p>
            <a:r>
              <a:rPr lang="en-US" sz="2800" b="1" dirty="0"/>
              <a:t>Vary in terms of:</a:t>
            </a:r>
          </a:p>
        </p:txBody>
      </p:sp>
      <p:sp>
        <p:nvSpPr>
          <p:cNvPr id="17" name="Rounded Rectangle 16"/>
          <p:cNvSpPr/>
          <p:nvPr/>
        </p:nvSpPr>
        <p:spPr>
          <a:xfrm>
            <a:off x="2083383" y="4343400"/>
            <a:ext cx="3200400" cy="5871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accent4"/>
                </a:solidFill>
                <a:latin typeface="Segoe UI" pitchFamily="34" charset="0"/>
                <a:ea typeface="Segoe UI" pitchFamily="34" charset="0"/>
                <a:cs typeface="Segoe UI" pitchFamily="34" charset="0"/>
              </a:rPr>
              <a:t>Equianalgesic values</a:t>
            </a:r>
          </a:p>
        </p:txBody>
      </p:sp>
      <p:sp>
        <p:nvSpPr>
          <p:cNvPr id="18" name="Rounded Rectangle 17"/>
          <p:cNvSpPr/>
          <p:nvPr/>
        </p:nvSpPr>
        <p:spPr>
          <a:xfrm>
            <a:off x="5436183" y="4343400"/>
            <a:ext cx="3200400" cy="5871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90000"/>
              </a:lnSpc>
            </a:pPr>
            <a:r>
              <a:rPr lang="en-US" sz="2000" b="1" dirty="0">
                <a:solidFill>
                  <a:schemeClr val="accent4"/>
                </a:solidFill>
                <a:latin typeface="Segoe UI" pitchFamily="34" charset="0"/>
                <a:ea typeface="Segoe UI" pitchFamily="34" charset="0"/>
                <a:cs typeface="Segoe UI" pitchFamily="34" charset="0"/>
              </a:rPr>
              <a:t>Whether ranges </a:t>
            </a:r>
            <a:br>
              <a:rPr lang="en-US" sz="2000" b="1" dirty="0">
                <a:solidFill>
                  <a:schemeClr val="accent4"/>
                </a:solidFill>
                <a:latin typeface="Segoe UI" pitchFamily="34" charset="0"/>
                <a:ea typeface="Segoe UI" pitchFamily="34" charset="0"/>
                <a:cs typeface="Segoe UI" pitchFamily="34" charset="0"/>
              </a:rPr>
            </a:br>
            <a:r>
              <a:rPr lang="en-US" sz="2000" b="1" dirty="0">
                <a:solidFill>
                  <a:schemeClr val="accent4"/>
                </a:solidFill>
                <a:latin typeface="Segoe UI" pitchFamily="34" charset="0"/>
                <a:ea typeface="Segoe UI" pitchFamily="34" charset="0"/>
                <a:cs typeface="Segoe UI" pitchFamily="34" charset="0"/>
              </a:rPr>
              <a:t>are used</a:t>
            </a:r>
          </a:p>
        </p:txBody>
      </p:sp>
      <p:sp>
        <p:nvSpPr>
          <p:cNvPr id="19" name="Rounded Rectangle 18"/>
          <p:cNvSpPr/>
          <p:nvPr/>
        </p:nvSpPr>
        <p:spPr>
          <a:xfrm>
            <a:off x="2083383" y="5026042"/>
            <a:ext cx="3474644" cy="5871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b="1" dirty="0">
                <a:solidFill>
                  <a:schemeClr val="accent4"/>
                </a:solidFill>
                <a:latin typeface="Segoe UI" pitchFamily="34" charset="0"/>
                <a:ea typeface="Segoe UI" pitchFamily="34" charset="0"/>
                <a:cs typeface="Segoe UI" pitchFamily="34" charset="0"/>
              </a:rPr>
              <a:t>Which opioids </a:t>
            </a:r>
            <a:br>
              <a:rPr lang="en-US" b="1" dirty="0">
                <a:solidFill>
                  <a:schemeClr val="accent4"/>
                </a:solidFill>
                <a:latin typeface="Segoe UI" pitchFamily="34" charset="0"/>
                <a:ea typeface="Segoe UI" pitchFamily="34" charset="0"/>
                <a:cs typeface="Segoe UI" pitchFamily="34" charset="0"/>
              </a:rPr>
            </a:br>
            <a:r>
              <a:rPr lang="en-US" b="1" dirty="0">
                <a:solidFill>
                  <a:schemeClr val="accent4"/>
                </a:solidFill>
                <a:latin typeface="Segoe UI" pitchFamily="34" charset="0"/>
                <a:ea typeface="Segoe UI" pitchFamily="34" charset="0"/>
                <a:cs typeface="Segoe UI" pitchFamily="34" charset="0"/>
              </a:rPr>
              <a:t>are included:</a:t>
            </a:r>
          </a:p>
        </p:txBody>
      </p:sp>
      <p:sp>
        <p:nvSpPr>
          <p:cNvPr id="20" name="Rounded Rectangle 19"/>
          <p:cNvSpPr/>
          <p:nvPr/>
        </p:nvSpPr>
        <p:spPr>
          <a:xfrm>
            <a:off x="3835983" y="5026042"/>
            <a:ext cx="4818569" cy="5871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lvl="1"/>
            <a:r>
              <a:rPr lang="en-US" sz="1400" dirty="0">
                <a:solidFill>
                  <a:schemeClr val="accent4"/>
                </a:solidFill>
                <a:latin typeface="Segoe UI" pitchFamily="34" charset="0"/>
                <a:ea typeface="Segoe UI" pitchFamily="34" charset="0"/>
                <a:cs typeface="Segoe UI" pitchFamily="34" charset="0"/>
              </a:rPr>
              <a:t>May or may not include transdermal opioids, rapid-onset fentanyl, ER/LA opioids, or opioid agonist-antagonists</a:t>
            </a:r>
          </a:p>
        </p:txBody>
      </p:sp>
    </p:spTree>
    <p:extLst>
      <p:ext uri="{BB962C8B-B14F-4D97-AF65-F5344CB8AC3E}">
        <p14:creationId xmlns:p14="http://schemas.microsoft.com/office/powerpoint/2010/main" val="100473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2057400" y="360528"/>
            <a:ext cx="8229600" cy="990600"/>
          </a:xfrm>
        </p:spPr>
        <p:txBody>
          <a:bodyPr>
            <a:normAutofit fontScale="90000"/>
          </a:bodyPr>
          <a:lstStyle/>
          <a:p>
            <a:r>
              <a:rPr lang="en-US" dirty="0"/>
              <a:t>    Organizations </a:t>
            </a:r>
            <a:br>
              <a:rPr lang="en-US" dirty="0"/>
            </a:br>
            <a:endParaRPr lang="en-US" dirty="0"/>
          </a:p>
        </p:txBody>
      </p:sp>
      <p:sp>
        <p:nvSpPr>
          <p:cNvPr id="32" name="Content Placeholder 2"/>
          <p:cNvSpPr>
            <a:spLocks noGrp="1"/>
          </p:cNvSpPr>
          <p:nvPr>
            <p:ph sz="half" idx="1"/>
          </p:nvPr>
        </p:nvSpPr>
        <p:spPr>
          <a:xfrm>
            <a:off x="533400" y="1752600"/>
            <a:ext cx="3810000" cy="4572000"/>
          </a:xfrm>
          <a:solidFill>
            <a:schemeClr val="bg2"/>
          </a:solidFill>
        </p:spPr>
        <p:txBody>
          <a:bodyPr lIns="182880" tIns="137160" rIns="182880">
            <a:normAutofit/>
          </a:bodyPr>
          <a:lstStyle/>
          <a:p>
            <a:pPr marL="285750" lvl="0" indent="-285750">
              <a:lnSpc>
                <a:spcPct val="120000"/>
              </a:lnSpc>
              <a:buSzPct val="75000"/>
              <a:buFont typeface="Wingdings" charset="2"/>
              <a:buChar char="§"/>
              <a:defRPr/>
            </a:pPr>
            <a:r>
              <a:rPr lang="en-US" sz="1600" dirty="0">
                <a:solidFill>
                  <a:schemeClr val="tx1"/>
                </a:solidFill>
              </a:rPr>
              <a:t>American Pain Society (APS)</a:t>
            </a:r>
          </a:p>
          <a:p>
            <a:pPr marL="285750" lvl="0" indent="-285750">
              <a:lnSpc>
                <a:spcPct val="120000"/>
              </a:lnSpc>
              <a:buSzPct val="75000"/>
              <a:buFont typeface="Wingdings" charset="2"/>
              <a:buChar char="§"/>
              <a:defRPr/>
            </a:pPr>
            <a:r>
              <a:rPr lang="en-US" sz="1600" dirty="0">
                <a:solidFill>
                  <a:schemeClr val="tx1"/>
                </a:solidFill>
              </a:rPr>
              <a:t>American Academy of Hospice and Palliative Medicine (AAHPM)</a:t>
            </a:r>
          </a:p>
          <a:p>
            <a:pPr marL="285750" lvl="0" indent="-285750">
              <a:lnSpc>
                <a:spcPct val="120000"/>
              </a:lnSpc>
              <a:buSzPct val="75000"/>
              <a:buFont typeface="Wingdings" charset="2"/>
              <a:buChar char="§"/>
              <a:defRPr/>
            </a:pPr>
            <a:r>
              <a:rPr lang="en-US" sz="1600" dirty="0">
                <a:solidFill>
                  <a:schemeClr val="tx1"/>
                </a:solidFill>
              </a:rPr>
              <a:t>American Association of Nurse Practitioners (AANP)</a:t>
            </a:r>
          </a:p>
          <a:p>
            <a:pPr marL="285750" lvl="0" indent="-285750">
              <a:lnSpc>
                <a:spcPct val="120000"/>
              </a:lnSpc>
              <a:buSzPct val="75000"/>
              <a:buFont typeface="Wingdings" charset="2"/>
              <a:buChar char="§"/>
              <a:defRPr/>
            </a:pPr>
            <a:r>
              <a:rPr lang="en-US" sz="1600" dirty="0">
                <a:solidFill>
                  <a:schemeClr val="tx1"/>
                </a:solidFill>
              </a:rPr>
              <a:t>American Academy of Physician Assistants (AAPA)</a:t>
            </a:r>
          </a:p>
          <a:p>
            <a:pPr marL="285750" lvl="0" indent="-285750">
              <a:lnSpc>
                <a:spcPct val="120000"/>
              </a:lnSpc>
              <a:buSzPct val="75000"/>
              <a:buFont typeface="Wingdings" charset="2"/>
              <a:buChar char="§"/>
              <a:defRPr/>
            </a:pPr>
            <a:r>
              <a:rPr lang="en-US" sz="1600" dirty="0">
                <a:solidFill>
                  <a:schemeClr val="tx1"/>
                </a:solidFill>
              </a:rPr>
              <a:t>American Osteopathic Association (AOA)</a:t>
            </a:r>
          </a:p>
          <a:p>
            <a:pPr marL="285750" lvl="0" indent="-285750">
              <a:lnSpc>
                <a:spcPct val="120000"/>
              </a:lnSpc>
              <a:buSzPct val="75000"/>
              <a:buFont typeface="Wingdings" charset="2"/>
              <a:buChar char="§"/>
              <a:defRPr/>
            </a:pPr>
            <a:r>
              <a:rPr lang="en-US" sz="1600" dirty="0">
                <a:solidFill>
                  <a:schemeClr val="tx1"/>
                </a:solidFill>
              </a:rPr>
              <a:t>American Society of Addiction Medicine (ASAM)</a:t>
            </a:r>
          </a:p>
          <a:p>
            <a:pPr marL="285750" indent="-285750">
              <a:lnSpc>
                <a:spcPct val="120000"/>
              </a:lnSpc>
              <a:buSzPct val="75000"/>
              <a:buFont typeface="Wingdings" charset="2"/>
              <a:buChar char="§"/>
              <a:defRPr/>
            </a:pPr>
            <a:r>
              <a:rPr lang="en-US" sz="1600" dirty="0">
                <a:solidFill>
                  <a:schemeClr val="tx1"/>
                </a:solidFill>
              </a:rPr>
              <a:t>California Academy of Family Physicians (CAFP)</a:t>
            </a:r>
          </a:p>
          <a:p>
            <a:pPr marL="285750" lvl="0" indent="-285750">
              <a:buSzPct val="75000"/>
              <a:buFont typeface="Wingdings" pitchFamily="2" charset="2"/>
              <a:buChar char="§"/>
              <a:defRPr/>
            </a:pPr>
            <a:endParaRPr lang="en-US" sz="1600" dirty="0">
              <a:solidFill>
                <a:schemeClr val="tx1"/>
              </a:solidFill>
            </a:endParaRPr>
          </a:p>
        </p:txBody>
      </p:sp>
      <p:sp>
        <p:nvSpPr>
          <p:cNvPr id="33" name="Content Placeholder 3"/>
          <p:cNvSpPr>
            <a:spLocks noGrp="1"/>
          </p:cNvSpPr>
          <p:nvPr>
            <p:ph sz="half" idx="2"/>
          </p:nvPr>
        </p:nvSpPr>
        <p:spPr>
          <a:xfrm>
            <a:off x="4953000" y="1752600"/>
            <a:ext cx="3733800" cy="4572000"/>
          </a:xfrm>
          <a:solidFill>
            <a:schemeClr val="bg2"/>
          </a:solidFill>
        </p:spPr>
        <p:txBody>
          <a:bodyPr lIns="182880" tIns="137160" rIns="182880">
            <a:normAutofit/>
          </a:bodyPr>
          <a:lstStyle/>
          <a:p>
            <a:pPr marL="285750" lvl="0" indent="-285750">
              <a:buSzPct val="75000"/>
              <a:buFont typeface="Arial"/>
              <a:buChar char="•"/>
              <a:defRPr/>
            </a:pPr>
            <a:r>
              <a:rPr lang="en-US" sz="1600" kern="1300" dirty="0">
                <a:solidFill>
                  <a:schemeClr val="tx1"/>
                </a:solidFill>
              </a:rPr>
              <a:t>Healthcare Performance Consulting (HPC)</a:t>
            </a:r>
          </a:p>
          <a:p>
            <a:pPr marL="285750" indent="-285750">
              <a:buSzPct val="75000"/>
              <a:buFont typeface="Arial"/>
              <a:buChar char="•"/>
              <a:defRPr/>
            </a:pPr>
            <a:r>
              <a:rPr lang="en-US" sz="1600" kern="1300" dirty="0">
                <a:solidFill>
                  <a:schemeClr val="tx1"/>
                </a:solidFill>
              </a:rPr>
              <a:t>Interstate Postgraduate Medical Association (IPMA)</a:t>
            </a:r>
          </a:p>
          <a:p>
            <a:pPr marL="285750" indent="-285750">
              <a:buSzPct val="75000"/>
              <a:buFont typeface="Arial"/>
              <a:buChar char="•"/>
              <a:defRPr/>
            </a:pPr>
            <a:r>
              <a:rPr lang="en-US" sz="1600" kern="1300" dirty="0">
                <a:solidFill>
                  <a:schemeClr val="tx1"/>
                </a:solidFill>
              </a:rPr>
              <a:t>Nurse Practitioner Healthcare Foundation (NPHF)</a:t>
            </a:r>
          </a:p>
          <a:p>
            <a:pPr marL="285750" lvl="1" indent="-285750">
              <a:lnSpc>
                <a:spcPct val="110000"/>
              </a:lnSpc>
              <a:spcBef>
                <a:spcPts val="400"/>
              </a:spcBef>
              <a:buSzPct val="100000"/>
              <a:buFont typeface="Arial"/>
              <a:buChar char="•"/>
            </a:pPr>
            <a:r>
              <a:rPr lang="en-US" sz="1600" kern="1300" dirty="0">
                <a:solidFill>
                  <a:schemeClr val="tx1"/>
                </a:solidFill>
              </a:rPr>
              <a:t>Physicians Institute for Excellence in Medicine which coordinates 15 state medical societies</a:t>
            </a:r>
          </a:p>
          <a:p>
            <a:pPr marL="285750" lvl="1" indent="-285750">
              <a:lnSpc>
                <a:spcPct val="110000"/>
              </a:lnSpc>
              <a:spcBef>
                <a:spcPts val="400"/>
              </a:spcBef>
              <a:buSzPct val="100000"/>
              <a:buFont typeface="Arial"/>
              <a:buChar char="•"/>
            </a:pPr>
            <a:r>
              <a:rPr lang="en-US" sz="1600" kern="1300" dirty="0" err="1">
                <a:solidFill>
                  <a:schemeClr val="tx1"/>
                </a:solidFill>
              </a:rPr>
              <a:t>Medscape</a:t>
            </a:r>
            <a:endParaRPr lang="en-US" sz="1600" kern="1300" dirty="0">
              <a:solidFill>
                <a:schemeClr val="tx1"/>
              </a:solidFill>
            </a:endParaRPr>
          </a:p>
          <a:p>
            <a:pPr marL="285750" lvl="1" indent="-285750">
              <a:lnSpc>
                <a:spcPct val="110000"/>
              </a:lnSpc>
              <a:spcBef>
                <a:spcPts val="400"/>
              </a:spcBef>
              <a:buSzPct val="100000"/>
              <a:buFont typeface="Arial"/>
              <a:buChar char="•"/>
            </a:pPr>
            <a:r>
              <a:rPr lang="en-US" sz="1600" kern="1300" dirty="0">
                <a:solidFill>
                  <a:schemeClr val="tx1"/>
                </a:solidFill>
              </a:rPr>
              <a:t>American College of Emergency Physicians (ACEP)</a:t>
            </a:r>
          </a:p>
          <a:p>
            <a:pPr marL="0" lvl="1" indent="0">
              <a:lnSpc>
                <a:spcPct val="110000"/>
              </a:lnSpc>
              <a:spcBef>
                <a:spcPts val="400"/>
              </a:spcBef>
              <a:buSzPct val="100000"/>
              <a:buNone/>
            </a:pPr>
            <a:endParaRPr lang="en-US" sz="1600" dirty="0">
              <a:solidFill>
                <a:schemeClr val="tx1"/>
              </a:solidFill>
            </a:endParaRPr>
          </a:p>
          <a:p>
            <a:pPr marL="285750" lvl="1" indent="-285750">
              <a:lnSpc>
                <a:spcPct val="110000"/>
              </a:lnSpc>
              <a:spcBef>
                <a:spcPts val="400"/>
              </a:spcBef>
              <a:buSzPct val="100000"/>
              <a:buFont typeface="Wingdings" charset="2"/>
              <a:buChar char="u"/>
            </a:pPr>
            <a:endParaRPr lang="en-US" sz="1600" dirty="0">
              <a:solidFill>
                <a:schemeClr val="tx1"/>
              </a:solidFill>
            </a:endParaRPr>
          </a:p>
        </p:txBody>
      </p:sp>
      <p:sp>
        <p:nvSpPr>
          <p:cNvPr id="35" name="Round Same Side Corner Rectangle 34"/>
          <p:cNvSpPr/>
          <p:nvPr/>
        </p:nvSpPr>
        <p:spPr>
          <a:xfrm>
            <a:off x="533400" y="1219200"/>
            <a:ext cx="8153400" cy="5334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chemeClr val="bg1"/>
                </a:solidFill>
                <a:latin typeface="Segoe UI" pitchFamily="34" charset="0"/>
                <a:ea typeface="Segoe UI" pitchFamily="34" charset="0"/>
                <a:cs typeface="Segoe UI" pitchFamily="34" charset="0"/>
              </a:rPr>
              <a:t>Our Partners</a:t>
            </a: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 y="381000"/>
            <a:ext cx="2146955" cy="579102"/>
          </a:xfrm>
          <a:prstGeom prst="rect">
            <a:avLst/>
          </a:prstGeom>
        </p:spPr>
      </p:pic>
      <p:sp>
        <p:nvSpPr>
          <p:cNvPr id="8" name="TextBox 7"/>
          <p:cNvSpPr txBox="1"/>
          <p:nvPr/>
        </p:nvSpPr>
        <p:spPr>
          <a:xfrm>
            <a:off x="6038766" y="544234"/>
            <a:ext cx="914400" cy="914400"/>
          </a:xfrm>
          <a:prstGeom prst="rect">
            <a:avLst/>
          </a:prstGeom>
          <a:noFill/>
        </p:spPr>
        <p:txBody>
          <a:bodyPr wrap="none" rtlCol="0">
            <a:noAutofit/>
          </a:bodyPr>
          <a:lstStyle/>
          <a:p>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8908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990600"/>
          </a:xfrm>
        </p:spPr>
        <p:txBody>
          <a:bodyPr/>
          <a:lstStyle/>
          <a:p>
            <a:r>
              <a:rPr lang="en-US" dirty="0"/>
              <a:t>Example of an EDT for Adults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1172162"/>
              </p:ext>
            </p:extLst>
          </p:nvPr>
        </p:nvGraphicFramePr>
        <p:xfrm>
          <a:off x="145573" y="1600200"/>
          <a:ext cx="8839200" cy="4277348"/>
        </p:xfrm>
        <a:graphic>
          <a:graphicData uri="http://schemas.openxmlformats.org/drawingml/2006/table">
            <a:tbl>
              <a:tblPr firstRow="1" bandRow="1">
                <a:tableStyleId>{93296810-A885-4BE3-A3E7-6D5BEEA58F35}</a:tableStyleId>
              </a:tblPr>
              <a:tblGrid>
                <a:gridCol w="1894114">
                  <a:extLst>
                    <a:ext uri="{9D8B030D-6E8A-4147-A177-3AD203B41FA5}">
                      <a16:colId xmlns:a16="http://schemas.microsoft.com/office/drawing/2014/main" xmlns="" val="20000"/>
                    </a:ext>
                  </a:extLst>
                </a:gridCol>
                <a:gridCol w="1104322">
                  <a:extLst>
                    <a:ext uri="{9D8B030D-6E8A-4147-A177-3AD203B41FA5}">
                      <a16:colId xmlns:a16="http://schemas.microsoft.com/office/drawing/2014/main" xmlns="" val="20001"/>
                    </a:ext>
                  </a:extLst>
                </a:gridCol>
                <a:gridCol w="1184399">
                  <a:extLst>
                    <a:ext uri="{9D8B030D-6E8A-4147-A177-3AD203B41FA5}">
                      <a16:colId xmlns:a16="http://schemas.microsoft.com/office/drawing/2014/main" xmlns="" val="20002"/>
                    </a:ext>
                  </a:extLst>
                </a:gridCol>
                <a:gridCol w="2367065">
                  <a:extLst>
                    <a:ext uri="{9D8B030D-6E8A-4147-A177-3AD203B41FA5}">
                      <a16:colId xmlns:a16="http://schemas.microsoft.com/office/drawing/2014/main" xmlns="" val="20003"/>
                    </a:ext>
                  </a:extLst>
                </a:gridCol>
                <a:gridCol w="2289300">
                  <a:extLst>
                    <a:ext uri="{9D8B030D-6E8A-4147-A177-3AD203B41FA5}">
                      <a16:colId xmlns:a16="http://schemas.microsoft.com/office/drawing/2014/main" xmlns="" val="20004"/>
                    </a:ext>
                  </a:extLst>
                </a:gridCol>
              </a:tblGrid>
              <a:tr h="421455">
                <a:tc>
                  <a:txBody>
                    <a:bodyPr/>
                    <a:lstStyle/>
                    <a:p>
                      <a:pPr>
                        <a:lnSpc>
                          <a:spcPct val="95000"/>
                        </a:lnSpc>
                      </a:pPr>
                      <a:r>
                        <a:rPr lang="en-US" sz="1800" b="1" dirty="0">
                          <a:latin typeface="Segoe UI" pitchFamily="34" charset="0"/>
                          <a:ea typeface="Segoe UI" pitchFamily="34" charset="0"/>
                          <a:cs typeface="Segoe UI" pitchFamily="34" charset="0"/>
                        </a:rPr>
                        <a:t>Drug</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nSpc>
                          <a:spcPct val="95000"/>
                        </a:lnSpc>
                      </a:pPr>
                      <a:r>
                        <a:rPr lang="en-US" sz="1800" b="1" dirty="0">
                          <a:latin typeface="Segoe UI" pitchFamily="34" charset="0"/>
                          <a:ea typeface="Segoe UI" pitchFamily="34" charset="0"/>
                          <a:cs typeface="Segoe UI" pitchFamily="34" charset="0"/>
                        </a:rPr>
                        <a:t>SC/IV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nSpc>
                          <a:spcPct val="95000"/>
                        </a:lnSpc>
                      </a:pPr>
                      <a:r>
                        <a:rPr lang="en-US" sz="1800" b="1" dirty="0">
                          <a:latin typeface="Segoe UI" pitchFamily="34" charset="0"/>
                          <a:ea typeface="Segoe UI" pitchFamily="34" charset="0"/>
                          <a:cs typeface="Segoe UI" pitchFamily="34" charset="0"/>
                        </a:rPr>
                        <a:t>PO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800" b="1" u="none" strike="noStrike" cap="none" normalizeH="0" baseline="0" dirty="0">
                          <a:ln>
                            <a:noFill/>
                          </a:ln>
                          <a:effectLst/>
                          <a:latin typeface="Segoe UI" pitchFamily="34" charset="0"/>
                          <a:ea typeface="Segoe UI" pitchFamily="34" charset="0"/>
                          <a:cs typeface="Segoe UI" pitchFamily="34" charset="0"/>
                        </a:rPr>
                        <a:t>Parenteral</a:t>
                      </a:r>
                      <a:endParaRPr kumimoji="0" lang="en-US" sz="1800" b="1" i="0" u="none" strike="noStrike" cap="none" normalizeH="0" baseline="0" dirty="0">
                        <a:ln>
                          <a:noFill/>
                        </a:ln>
                        <a:solidFill>
                          <a:srgbClr val="FFFFFF"/>
                        </a:solidFill>
                        <a:effectLst/>
                        <a:latin typeface="Segoe UI" pitchFamily="34" charset="0"/>
                        <a:ea typeface="Segoe UI" pitchFamily="34" charset="0"/>
                        <a:cs typeface="Segoe U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800" b="1" i="0" u="none" strike="noStrike" cap="none" normalizeH="0" baseline="0" dirty="0">
                          <a:ln>
                            <a:noFill/>
                          </a:ln>
                          <a:solidFill>
                            <a:schemeClr val="bg1"/>
                          </a:solidFill>
                          <a:effectLst/>
                          <a:latin typeface="Segoe UI" pitchFamily="34" charset="0"/>
                          <a:ea typeface="Segoe UI" pitchFamily="34" charset="0"/>
                          <a:cs typeface="Segoe UI" pitchFamily="34" charset="0"/>
                        </a:rPr>
                        <a:t>PO</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xmlns="" val="10000"/>
                  </a:ext>
                </a:extLst>
              </a:tr>
              <a:tr h="1076117">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600" b="1" u="none" strike="noStrike" cap="none" normalizeH="0" baseline="0" dirty="0">
                          <a:ln>
                            <a:noFill/>
                          </a:ln>
                          <a:solidFill>
                            <a:schemeClr val="accent3"/>
                          </a:solidFill>
                          <a:effectLst/>
                          <a:latin typeface="Segoe UI" panose="020B0502040204020203" pitchFamily="34" charset="0"/>
                          <a:ea typeface="Segoe UI" panose="020B0502040204020203" pitchFamily="34" charset="0"/>
                          <a:cs typeface="Segoe UI" panose="020B0502040204020203" pitchFamily="34" charset="0"/>
                        </a:rPr>
                        <a:t>Morphine</a:t>
                      </a:r>
                      <a:endParaRPr kumimoji="0" lang="en-US" sz="1600" b="1" i="0" u="none" strike="noStrike" cap="none" normalizeH="0" baseline="0" dirty="0">
                        <a:ln>
                          <a:noFill/>
                        </a:ln>
                        <a:solidFill>
                          <a:schemeClr val="accent3"/>
                        </a:solidFill>
                        <a:effectLst/>
                        <a:latin typeface="Segoe UI" panose="020B0502040204020203" pitchFamily="34" charset="0"/>
                        <a:ea typeface="Segoe UI" panose="020B0502040204020203" pitchFamily="34" charset="0"/>
                        <a:cs typeface="Segoe UI" panose="020B0502040204020203" pitchFamily="34" charset="0"/>
                      </a:endParaRPr>
                    </a:p>
                  </a:txBody>
                  <a:tcPr anchor="ctr"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AED"/>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10 mg</a:t>
                      </a:r>
                      <a:endPar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AED"/>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30 mg</a:t>
                      </a:r>
                      <a:endPar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AED"/>
                    </a:solid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2.5-5 mg SC/IV q3-4hr</a:t>
                      </a:r>
                    </a:p>
                    <a:p>
                      <a:pPr marL="0" marR="0" lvl="0" indent="0" algn="l" defTabSz="914400" rtl="0" eaLnBrk="1" fontAlgn="base" latinLnBrk="0" hangingPunct="1">
                        <a:lnSpc>
                          <a:spcPct val="95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1.25 – 2.5mg)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AED"/>
                    </a:solid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5-15 mg q3-4hr</a:t>
                      </a:r>
                    </a:p>
                    <a:p>
                      <a:pPr marL="0" marR="0" lvl="0" indent="0" algn="l" defTabSz="914400" rtl="0" eaLnBrk="1" fontAlgn="base" latinLnBrk="0" hangingPunct="1">
                        <a:lnSpc>
                          <a:spcPct val="95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(IR or oral solution)</a:t>
                      </a:r>
                    </a:p>
                    <a:p>
                      <a:pPr marL="0" marR="0" lvl="0" indent="0" algn="l" defTabSz="914400" rtl="0" eaLnBrk="1" fontAlgn="base" latinLnBrk="0" hangingPunct="1">
                        <a:lnSpc>
                          <a:spcPct val="95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2.5-7.5 mg)</a:t>
                      </a:r>
                    </a:p>
                  </a:txBody>
                  <a:tcPr anchor="ctr" horzOverflow="overflow">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AED"/>
                    </a:solidFill>
                  </a:tcPr>
                </a:tc>
                <a:extLst>
                  <a:ext uri="{0D108BD9-81ED-4DB2-BD59-A6C34878D82A}">
                    <a16:rowId xmlns:a16="http://schemas.microsoft.com/office/drawing/2014/main" xmlns="" val="10001"/>
                  </a:ext>
                </a:extLst>
              </a:tr>
              <a:tr h="680223">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600" b="1" u="none" strike="noStrike" cap="none" normalizeH="0" baseline="0" dirty="0">
                          <a:ln>
                            <a:noFill/>
                          </a:ln>
                          <a:solidFill>
                            <a:schemeClr val="accent3"/>
                          </a:solidFill>
                          <a:effectLst/>
                          <a:latin typeface="Segoe UI" panose="020B0502040204020203" pitchFamily="34" charset="0"/>
                          <a:ea typeface="Segoe UI" panose="020B0502040204020203" pitchFamily="34" charset="0"/>
                          <a:cs typeface="Segoe UI" panose="020B0502040204020203" pitchFamily="34" charset="0"/>
                        </a:rPr>
                        <a:t>Oxycodone</a:t>
                      </a:r>
                      <a:endParaRPr kumimoji="0" lang="en-US" sz="1600" b="1" i="0" u="none" strike="noStrike" cap="none" normalizeH="0" baseline="0" dirty="0">
                        <a:ln>
                          <a:noFill/>
                        </a:ln>
                        <a:solidFill>
                          <a:schemeClr val="accent3"/>
                        </a:solidFill>
                        <a:effectLst/>
                        <a:latin typeface="Segoe UI" panose="020B0502040204020203" pitchFamily="34" charset="0"/>
                        <a:ea typeface="Segoe UI" panose="020B0502040204020203" pitchFamily="34" charset="0"/>
                        <a:cs typeface="Segoe UI" panose="020B0502040204020203" pitchFamily="34" charset="0"/>
                      </a:endParaRPr>
                    </a:p>
                  </a:txBody>
                  <a:tcPr anchor="ctr"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AED">
                        <a:alpha val="50000"/>
                      </a:srgbClr>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NA</a:t>
                      </a:r>
                    </a:p>
                  </a:txBody>
                  <a:tcPr marL="0" marR="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AED">
                        <a:alpha val="50000"/>
                      </a:srgbClr>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20 mg</a:t>
                      </a:r>
                      <a:endPar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AED">
                        <a:alpha val="50000"/>
                      </a:srgbClr>
                    </a:solid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NA</a:t>
                      </a:r>
                      <a:endPar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AED">
                        <a:alpha val="50000"/>
                      </a:srgbClr>
                    </a:solid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5-10 mg q3-4</a:t>
                      </a:r>
                    </a:p>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2.5 mg)</a:t>
                      </a:r>
                    </a:p>
                    <a:p>
                      <a:pPr marL="0" marR="0" lvl="0" indent="0" algn="l" defTabSz="914400" rtl="0" eaLnBrk="1" fontAlgn="base" latinLnBrk="0" hangingPunct="1">
                        <a:lnSpc>
                          <a:spcPct val="95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horzOverflow="overflow">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AED">
                        <a:alpha val="50000"/>
                      </a:srgbClr>
                    </a:solidFill>
                  </a:tcPr>
                </a:tc>
                <a:extLst>
                  <a:ext uri="{0D108BD9-81ED-4DB2-BD59-A6C34878D82A}">
                    <a16:rowId xmlns:a16="http://schemas.microsoft.com/office/drawing/2014/main" xmlns="" val="10002"/>
                  </a:ext>
                </a:extLst>
              </a:tr>
              <a:tr h="840244">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600" b="1" u="none" strike="noStrike" cap="none" normalizeH="0" baseline="0" dirty="0">
                          <a:ln>
                            <a:noFill/>
                          </a:ln>
                          <a:solidFill>
                            <a:schemeClr val="accent3"/>
                          </a:solidFill>
                          <a:effectLst/>
                          <a:latin typeface="Segoe UI" panose="020B0502040204020203" pitchFamily="34" charset="0"/>
                          <a:ea typeface="Segoe UI" panose="020B0502040204020203" pitchFamily="34" charset="0"/>
                          <a:cs typeface="Segoe UI" panose="020B0502040204020203" pitchFamily="34" charset="0"/>
                        </a:rPr>
                        <a:t>Hydrocodone</a:t>
                      </a:r>
                      <a:endParaRPr kumimoji="0" lang="en-US" sz="1600" b="1" i="0" u="none" strike="noStrike" cap="none" normalizeH="0" baseline="0" dirty="0">
                        <a:ln>
                          <a:noFill/>
                        </a:ln>
                        <a:solidFill>
                          <a:schemeClr val="accent3"/>
                        </a:solidFill>
                        <a:effectLst/>
                        <a:latin typeface="Segoe UI" panose="020B0502040204020203" pitchFamily="34" charset="0"/>
                        <a:ea typeface="Segoe UI" panose="020B0502040204020203" pitchFamily="34" charset="0"/>
                        <a:cs typeface="Segoe UI" panose="020B0502040204020203" pitchFamily="34" charset="0"/>
                      </a:endParaRPr>
                    </a:p>
                  </a:txBody>
                  <a:tcPr anchor="ctr"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AED"/>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NA</a:t>
                      </a:r>
                      <a:endPar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AED"/>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30 mg</a:t>
                      </a:r>
                      <a:endPar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AED"/>
                    </a:solid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AED"/>
                    </a:solid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5 mg q3-4h</a:t>
                      </a:r>
                    </a:p>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2.5 mg)</a:t>
                      </a:r>
                    </a:p>
                    <a:p>
                      <a:pPr marL="0" marR="0" lvl="0" indent="0" algn="l" defTabSz="914400" rtl="0" eaLnBrk="1" fontAlgn="base" latinLnBrk="0" hangingPunct="1">
                        <a:lnSpc>
                          <a:spcPct val="95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95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horzOverflow="overflow">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AED"/>
                    </a:solidFill>
                  </a:tcPr>
                </a:tc>
                <a:extLst>
                  <a:ext uri="{0D108BD9-81ED-4DB2-BD59-A6C34878D82A}">
                    <a16:rowId xmlns:a16="http://schemas.microsoft.com/office/drawing/2014/main" xmlns="" val="10003"/>
                  </a:ext>
                </a:extLst>
              </a:tr>
              <a:tr h="698532">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1600" b="1" u="none" strike="noStrike" cap="none" normalizeH="0" baseline="0" dirty="0">
                          <a:ln>
                            <a:noFill/>
                          </a:ln>
                          <a:solidFill>
                            <a:schemeClr val="accent3"/>
                          </a:solidFill>
                          <a:effectLst/>
                          <a:latin typeface="Segoe UI" panose="020B0502040204020203" pitchFamily="34" charset="0"/>
                          <a:ea typeface="Segoe UI" panose="020B0502040204020203" pitchFamily="34" charset="0"/>
                          <a:cs typeface="Segoe UI" panose="020B0502040204020203" pitchFamily="34" charset="0"/>
                        </a:rPr>
                        <a:t>Hydromorphone</a:t>
                      </a:r>
                      <a:endParaRPr kumimoji="0" lang="en-US" sz="1600" b="1" i="0" u="none" strike="noStrike" cap="none" normalizeH="0" baseline="0" dirty="0">
                        <a:ln>
                          <a:noFill/>
                        </a:ln>
                        <a:solidFill>
                          <a:schemeClr val="accent3"/>
                        </a:solidFill>
                        <a:effectLst/>
                        <a:latin typeface="Segoe UI" panose="020B0502040204020203" pitchFamily="34" charset="0"/>
                        <a:ea typeface="Segoe UI" panose="020B0502040204020203" pitchFamily="34" charset="0"/>
                        <a:cs typeface="Segoe UI" panose="020B0502040204020203" pitchFamily="34" charset="0"/>
                      </a:endParaRPr>
                    </a:p>
                  </a:txBody>
                  <a:tcPr marR="36576" anchor="ctr"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AED">
                        <a:alpha val="50000"/>
                      </a:srgbClr>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1.5 mg</a:t>
                      </a:r>
                      <a:endPar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AED">
                        <a:alpha val="50000"/>
                      </a:srgbClr>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7.5 mg</a:t>
                      </a:r>
                      <a:endPar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AED">
                        <a:alpha val="50000"/>
                      </a:srgbClr>
                    </a:solidFill>
                  </a:tcPr>
                </a:tc>
                <a:tc>
                  <a:txBody>
                    <a:bodyPr/>
                    <a:lstStyle/>
                    <a:p>
                      <a:pPr marL="0" marR="0" lvl="0" indent="0" algn="l" defTabSz="914400" rtl="0" eaLnBrk="1" fontAlgn="base" latinLnBrk="0" hangingPunct="1">
                        <a:lnSpc>
                          <a:spcPct val="100000"/>
                        </a:lnSpc>
                        <a:spcBef>
                          <a:spcPts val="600"/>
                        </a:spcBef>
                        <a:spcAft>
                          <a:spcPts val="0"/>
                        </a:spcAft>
                        <a:buClrTx/>
                        <a:buSzTx/>
                        <a:buFontTx/>
                        <a:buNone/>
                        <a:tabLst/>
                      </a:pPr>
                      <a:r>
                        <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0.2-0.6 mg SC/IV q2-3hr</a:t>
                      </a:r>
                    </a:p>
                    <a:p>
                      <a:pPr marL="0" marR="0" lvl="0" indent="0" algn="l" defTabSz="914400" rtl="0" eaLnBrk="1" fontAlgn="base" latinLnBrk="0" hangingPunct="1">
                        <a:lnSpc>
                          <a:spcPct val="100000"/>
                        </a:lnSpc>
                        <a:spcBef>
                          <a:spcPts val="600"/>
                        </a:spcBef>
                        <a:spcAft>
                          <a:spcPts val="0"/>
                        </a:spcAft>
                        <a:buClrTx/>
                        <a:buSzTx/>
                        <a:buFontTx/>
                        <a:buNone/>
                        <a:tabLst/>
                      </a:pPr>
                      <a:r>
                        <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0.2mg)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AED">
                        <a:alpha val="50000"/>
                      </a:srgbClr>
                    </a:solidFill>
                  </a:tcPr>
                </a:tc>
                <a:tc>
                  <a:txBody>
                    <a:bodyPr/>
                    <a:lstStyle/>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1-2 mg q3-4hr</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0.5-1 mg)</a:t>
                      </a:r>
                    </a:p>
                    <a:p>
                      <a:pPr marL="0" marR="0" lvl="0" indent="0" algn="l" defTabSz="914400" rtl="0" eaLnBrk="1" fontAlgn="base" latinLnBrk="0" hangingPunct="1">
                        <a:lnSpc>
                          <a:spcPct val="100000"/>
                        </a:lnSpc>
                        <a:spcBef>
                          <a:spcPts val="600"/>
                        </a:spcBef>
                        <a:spcAft>
                          <a:spcPts val="0"/>
                        </a:spcAft>
                        <a:buClrTx/>
                        <a:buSzTx/>
                        <a:buFontTx/>
                        <a:buNone/>
                        <a:tabLst/>
                      </a:pPr>
                      <a:endParaRPr kumimoji="0" lang="en-US"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horzOverflow="overflow">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AED">
                        <a:alpha val="50000"/>
                      </a:srgbClr>
                    </a:solidFill>
                  </a:tcPr>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12"/>
          </p:nvPr>
        </p:nvSpPr>
        <p:spPr/>
        <p:txBody>
          <a:bodyPr/>
          <a:lstStyle/>
          <a:p>
            <a:fld id="{AC93B9EA-9F07-41CA-8155-9C9A9F70FA14}" type="slidenum">
              <a:rPr lang="en-US" smtClean="0"/>
              <a:pPr/>
              <a:t>50</a:t>
            </a:fld>
            <a:r>
              <a:rPr lang="en-US" dirty="0"/>
              <a:t>   |   © CO*RE 2015 </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1000" y="76200"/>
            <a:ext cx="838759" cy="1066800"/>
          </a:xfrm>
          <a:prstGeom prst="rect">
            <a:avLst/>
          </a:prstGeom>
        </p:spPr>
      </p:pic>
      <p:sp>
        <p:nvSpPr>
          <p:cNvPr id="5" name="Flowchart: Sort 4"/>
          <p:cNvSpPr/>
          <p:nvPr/>
        </p:nvSpPr>
        <p:spPr>
          <a:xfrm>
            <a:off x="4565173" y="2635866"/>
            <a:ext cx="163773" cy="133350"/>
          </a:xfrm>
          <a:prstGeom prst="flowChartSor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Sort 8"/>
          <p:cNvSpPr/>
          <p:nvPr/>
        </p:nvSpPr>
        <p:spPr>
          <a:xfrm>
            <a:off x="6878471" y="2726993"/>
            <a:ext cx="163773" cy="133350"/>
          </a:xfrm>
          <a:prstGeom prst="flowChartSor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lowchart: Sort 9"/>
          <p:cNvSpPr/>
          <p:nvPr/>
        </p:nvSpPr>
        <p:spPr>
          <a:xfrm>
            <a:off x="6878470" y="3405535"/>
            <a:ext cx="163773" cy="133350"/>
          </a:xfrm>
          <a:prstGeom prst="flowChartSor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Sort 10"/>
          <p:cNvSpPr/>
          <p:nvPr/>
        </p:nvSpPr>
        <p:spPr>
          <a:xfrm>
            <a:off x="6862547" y="4183607"/>
            <a:ext cx="163773" cy="133350"/>
          </a:xfrm>
          <a:prstGeom prst="flowChartSor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Sort 11"/>
          <p:cNvSpPr/>
          <p:nvPr/>
        </p:nvSpPr>
        <p:spPr>
          <a:xfrm>
            <a:off x="6878471" y="5316371"/>
            <a:ext cx="163773" cy="133350"/>
          </a:xfrm>
          <a:prstGeom prst="flowChartSor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05000" y="1295400"/>
            <a:ext cx="3352800" cy="914400"/>
          </a:xfrm>
          <a:prstGeom prst="rect">
            <a:avLst/>
          </a:prstGeom>
          <a:noFill/>
        </p:spPr>
        <p:txBody>
          <a:bodyPr wrap="none" rtlCol="0">
            <a:noAutofit/>
          </a:bodyPr>
          <a:lstStyle/>
          <a:p>
            <a:r>
              <a:rPr lang="en-US" b="1" dirty="0">
                <a:latin typeface="Segoe UI" pitchFamily="34" charset="0"/>
                <a:ea typeface="Segoe UI" pitchFamily="34" charset="0"/>
                <a:cs typeface="Segoe UI" pitchFamily="34" charset="0"/>
              </a:rPr>
              <a:t>Equianalgesic Dose</a:t>
            </a:r>
          </a:p>
        </p:txBody>
      </p:sp>
      <p:sp>
        <p:nvSpPr>
          <p:cNvPr id="13" name="TextBox 12"/>
          <p:cNvSpPr txBox="1"/>
          <p:nvPr/>
        </p:nvSpPr>
        <p:spPr>
          <a:xfrm>
            <a:off x="5547957" y="1295400"/>
            <a:ext cx="2629179" cy="914400"/>
          </a:xfrm>
          <a:prstGeom prst="rect">
            <a:avLst/>
          </a:prstGeom>
          <a:noFill/>
        </p:spPr>
        <p:txBody>
          <a:bodyPr wrap="none" rtlCol="0">
            <a:noAutofit/>
          </a:bodyPr>
          <a:lstStyle/>
          <a:p>
            <a:r>
              <a:rPr lang="en-US" b="1" dirty="0">
                <a:latin typeface="Segoe UI" pitchFamily="34" charset="0"/>
                <a:ea typeface="Segoe UI" pitchFamily="34" charset="0"/>
                <a:cs typeface="Segoe UI" pitchFamily="34" charset="0"/>
              </a:rPr>
              <a:t>Usual Starting Doses</a:t>
            </a:r>
          </a:p>
        </p:txBody>
      </p:sp>
      <p:sp>
        <p:nvSpPr>
          <p:cNvPr id="14" name="Flowchart: Sort 13"/>
          <p:cNvSpPr/>
          <p:nvPr/>
        </p:nvSpPr>
        <p:spPr>
          <a:xfrm>
            <a:off x="4476451" y="5517533"/>
            <a:ext cx="163773" cy="133350"/>
          </a:xfrm>
          <a:prstGeom prst="flowChartSor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693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ame Side Corner Rectangle 8"/>
          <p:cNvSpPr/>
          <p:nvPr/>
        </p:nvSpPr>
        <p:spPr>
          <a:xfrm>
            <a:off x="533400" y="1752600"/>
            <a:ext cx="3124200" cy="573244"/>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b="1" dirty="0">
                <a:latin typeface="Segoe UI" pitchFamily="34" charset="0"/>
                <a:ea typeface="Segoe UI" pitchFamily="34" charset="0"/>
                <a:cs typeface="Segoe UI" pitchFamily="34" charset="0"/>
              </a:rPr>
              <a:t>Did Not Consider</a:t>
            </a:r>
          </a:p>
        </p:txBody>
      </p:sp>
      <p:sp>
        <p:nvSpPr>
          <p:cNvPr id="2" name="Title 1"/>
          <p:cNvSpPr>
            <a:spLocks noGrp="1"/>
          </p:cNvSpPr>
          <p:nvPr>
            <p:ph type="title"/>
          </p:nvPr>
        </p:nvSpPr>
        <p:spPr/>
        <p:txBody>
          <a:bodyPr>
            <a:normAutofit/>
          </a:bodyPr>
          <a:lstStyle/>
          <a:p>
            <a:r>
              <a:rPr lang="en-US" dirty="0"/>
              <a:t>Limitations of EDTs</a:t>
            </a:r>
          </a:p>
        </p:txBody>
      </p:sp>
      <p:sp>
        <p:nvSpPr>
          <p:cNvPr id="6" name="Slide Number Placeholder 5"/>
          <p:cNvSpPr>
            <a:spLocks noGrp="1"/>
          </p:cNvSpPr>
          <p:nvPr>
            <p:ph type="sldNum" sz="quarter" idx="12"/>
          </p:nvPr>
        </p:nvSpPr>
        <p:spPr/>
        <p:txBody>
          <a:bodyPr/>
          <a:lstStyle/>
          <a:p>
            <a:fld id="{AC93B9EA-9F07-41CA-8155-9C9A9F70FA14}" type="slidenum">
              <a:rPr lang="en-US" smtClean="0"/>
              <a:pPr/>
              <a:t>51</a:t>
            </a:fld>
            <a:r>
              <a:rPr lang="en-US" dirty="0"/>
              <a:t>   |   © CO*RE 2015 </a:t>
            </a:r>
          </a:p>
        </p:txBody>
      </p:sp>
      <p:sp>
        <p:nvSpPr>
          <p:cNvPr id="7" name="TextBox 6"/>
          <p:cNvSpPr txBox="1"/>
          <p:nvPr/>
        </p:nvSpPr>
        <p:spPr>
          <a:xfrm>
            <a:off x="457200" y="937986"/>
            <a:ext cx="7924800" cy="700314"/>
          </a:xfrm>
          <a:prstGeom prst="rect">
            <a:avLst/>
          </a:prstGeom>
          <a:noFill/>
        </p:spPr>
        <p:txBody>
          <a:bodyPr wrap="square" rtlCol="0">
            <a:noAutofit/>
          </a:bodyPr>
          <a:lstStyle/>
          <a:p>
            <a:pPr lvl="0">
              <a:lnSpc>
                <a:spcPct val="90000"/>
              </a:lnSpc>
            </a:pPr>
            <a:r>
              <a:rPr lang="en-US" sz="2400" b="1" i="1" dirty="0">
                <a:solidFill>
                  <a:schemeClr val="accent6"/>
                </a:solidFill>
                <a:latin typeface="Segoe UI" pitchFamily="34" charset="0"/>
                <a:ea typeface="Segoe UI" pitchFamily="34" charset="0"/>
                <a:cs typeface="Segoe UI" pitchFamily="34" charset="0"/>
              </a:rPr>
              <a:t>Single-dose potency studies using a specific route, conducted in patients w/ limited opioid exposure</a:t>
            </a:r>
          </a:p>
        </p:txBody>
      </p:sp>
      <p:pic>
        <p:nvPicPr>
          <p:cNvPr id="4" name="Picture 3"/>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51142" y="685800"/>
            <a:ext cx="1192858" cy="1066800"/>
          </a:xfrm>
          <a:prstGeom prst="rect">
            <a:avLst/>
          </a:prstGeom>
        </p:spPr>
      </p:pic>
      <p:sp>
        <p:nvSpPr>
          <p:cNvPr id="8" name="Rectangle 7"/>
          <p:cNvSpPr/>
          <p:nvPr/>
        </p:nvSpPr>
        <p:spPr>
          <a:xfrm>
            <a:off x="533400" y="2286000"/>
            <a:ext cx="8077200" cy="381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2880" rIns="91440" bIns="45720" numCol="1" spcCol="0" rtlCol="0" fromWordArt="0" anchor="t" anchorCtr="0" forceAA="0" compatLnSpc="1">
            <a:prstTxWarp prst="textNoShape">
              <a:avLst/>
            </a:prstTxWarp>
            <a:noAutofit/>
          </a:bodyPr>
          <a:lstStyle/>
          <a:p>
            <a:pPr marL="115888" lvl="1">
              <a:spcBef>
                <a:spcPct val="20000"/>
              </a:spcBef>
              <a:buClr>
                <a:schemeClr val="accent2"/>
              </a:buClr>
              <a:buSzPct val="85000"/>
            </a:pPr>
            <a:endParaRPr lang="en-US" dirty="0">
              <a:solidFill>
                <a:prstClr val="black">
                  <a:lumMod val="65000"/>
                  <a:lumOff val="35000"/>
                </a:prstClr>
              </a:solidFill>
              <a:latin typeface="Segoe UI Light" pitchFamily="34" charset="0"/>
              <a:ea typeface="Segoe UI" pitchFamily="34" charset="0"/>
              <a:cs typeface="Segoe UI" pitchFamily="34" charset="0"/>
            </a:endParaRPr>
          </a:p>
        </p:txBody>
      </p:sp>
      <p:sp>
        <p:nvSpPr>
          <p:cNvPr id="14" name="Rectangle 13"/>
          <p:cNvSpPr/>
          <p:nvPr/>
        </p:nvSpPr>
        <p:spPr>
          <a:xfrm>
            <a:off x="762000" y="3657600"/>
            <a:ext cx="2438400" cy="1100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90000"/>
              </a:lnSpc>
              <a:spcBef>
                <a:spcPts val="400"/>
              </a:spcBef>
            </a:pPr>
            <a:r>
              <a:rPr lang="en-US" dirty="0">
                <a:latin typeface="Segoe UI Semibold" panose="020B0702040204020203" pitchFamily="34" charset="0"/>
                <a:ea typeface="Segoe UI" pitchFamily="34" charset="0"/>
                <a:cs typeface="Segoe UI" pitchFamily="34" charset="0"/>
              </a:rPr>
              <a:t>Different pain types</a:t>
            </a:r>
          </a:p>
        </p:txBody>
      </p:sp>
      <p:sp>
        <p:nvSpPr>
          <p:cNvPr id="17" name="Rectangle 16"/>
          <p:cNvSpPr/>
          <p:nvPr/>
        </p:nvSpPr>
        <p:spPr>
          <a:xfrm>
            <a:off x="762000" y="4876800"/>
            <a:ext cx="2438400" cy="1089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90000"/>
              </a:lnSpc>
              <a:spcBef>
                <a:spcPts val="400"/>
              </a:spcBef>
            </a:pPr>
            <a:r>
              <a:rPr lang="en-US" dirty="0">
                <a:latin typeface="Segoe UI Semibold" panose="020B0702040204020203" pitchFamily="34" charset="0"/>
                <a:ea typeface="Segoe UI" pitchFamily="34" charset="0"/>
                <a:cs typeface="Segoe UI" pitchFamily="34" charset="0"/>
              </a:rPr>
              <a:t>Direction of switch from 1 opioid to another</a:t>
            </a:r>
          </a:p>
        </p:txBody>
      </p:sp>
      <p:sp>
        <p:nvSpPr>
          <p:cNvPr id="20" name="Rectangle 19"/>
          <p:cNvSpPr/>
          <p:nvPr/>
        </p:nvSpPr>
        <p:spPr>
          <a:xfrm>
            <a:off x="762000" y="2438400"/>
            <a:ext cx="2438400" cy="1089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90000"/>
              </a:lnSpc>
              <a:spcBef>
                <a:spcPts val="400"/>
              </a:spcBef>
            </a:pPr>
            <a:r>
              <a:rPr lang="en-US" dirty="0">
                <a:latin typeface="Segoe UI Semibold" panose="020B0702040204020203" pitchFamily="34" charset="0"/>
                <a:ea typeface="Segoe UI" pitchFamily="34" charset="0"/>
                <a:cs typeface="Segoe UI" pitchFamily="34" charset="0"/>
              </a:rPr>
              <a:t>Chronic dosing</a:t>
            </a:r>
          </a:p>
        </p:txBody>
      </p:sp>
      <p:sp>
        <p:nvSpPr>
          <p:cNvPr id="21" name="Rectangle 20"/>
          <p:cNvSpPr/>
          <p:nvPr/>
        </p:nvSpPr>
        <p:spPr>
          <a:xfrm>
            <a:off x="3353720" y="4879439"/>
            <a:ext cx="2514600" cy="1100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90000"/>
              </a:lnSpc>
              <a:spcBef>
                <a:spcPts val="400"/>
              </a:spcBef>
            </a:pPr>
            <a:r>
              <a:rPr lang="en-US" dirty="0">
                <a:latin typeface="Segoe UI Semibold" panose="020B0702040204020203" pitchFamily="34" charset="0"/>
                <a:ea typeface="Segoe UI" pitchFamily="34" charset="0"/>
                <a:cs typeface="Segoe UI" pitchFamily="34" charset="0"/>
              </a:rPr>
              <a:t>Inter-patient variability in pharmacologic response to opioids</a:t>
            </a:r>
          </a:p>
        </p:txBody>
      </p:sp>
      <p:sp>
        <p:nvSpPr>
          <p:cNvPr id="22" name="Rectangle 21"/>
          <p:cNvSpPr/>
          <p:nvPr/>
        </p:nvSpPr>
        <p:spPr>
          <a:xfrm>
            <a:off x="3352800" y="3657600"/>
            <a:ext cx="2514600" cy="1089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90000"/>
              </a:lnSpc>
              <a:spcBef>
                <a:spcPts val="400"/>
              </a:spcBef>
            </a:pPr>
            <a:r>
              <a:rPr lang="en-US" dirty="0">
                <a:latin typeface="Segoe UI Semibold" panose="020B0702040204020203" pitchFamily="34" charset="0"/>
                <a:ea typeface="Segoe UI" pitchFamily="34" charset="0"/>
                <a:cs typeface="Segoe UI" pitchFamily="34" charset="0"/>
              </a:rPr>
              <a:t>Comorbidities or organ dysfunction</a:t>
            </a:r>
          </a:p>
        </p:txBody>
      </p:sp>
      <p:sp>
        <p:nvSpPr>
          <p:cNvPr id="23" name="Rectangle 22"/>
          <p:cNvSpPr/>
          <p:nvPr/>
        </p:nvSpPr>
        <p:spPr>
          <a:xfrm>
            <a:off x="3352800" y="2438400"/>
            <a:ext cx="2514600" cy="1089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90000"/>
              </a:lnSpc>
              <a:spcBef>
                <a:spcPts val="400"/>
              </a:spcBef>
            </a:pPr>
            <a:r>
              <a:rPr lang="en-US" dirty="0">
                <a:latin typeface="Segoe UI Semibold" panose="020B0702040204020203" pitchFamily="34" charset="0"/>
                <a:ea typeface="Segoe UI" pitchFamily="34" charset="0"/>
                <a:cs typeface="Segoe UI" pitchFamily="34" charset="0"/>
              </a:rPr>
              <a:t>High opioid doses</a:t>
            </a:r>
          </a:p>
        </p:txBody>
      </p:sp>
      <p:sp>
        <p:nvSpPr>
          <p:cNvPr id="24" name="Rectangle 23"/>
          <p:cNvSpPr/>
          <p:nvPr/>
        </p:nvSpPr>
        <p:spPr>
          <a:xfrm>
            <a:off x="6009290" y="4879439"/>
            <a:ext cx="2438400" cy="1100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90000"/>
              </a:lnSpc>
              <a:spcBef>
                <a:spcPts val="400"/>
              </a:spcBef>
            </a:pPr>
            <a:r>
              <a:rPr lang="en-US" dirty="0">
                <a:latin typeface="Segoe UI Semibold" panose="020B0702040204020203" pitchFamily="34" charset="0"/>
                <a:ea typeface="Segoe UI" pitchFamily="34" charset="0"/>
                <a:cs typeface="Segoe UI" pitchFamily="34" charset="0"/>
              </a:rPr>
              <a:t>Incomplete cross-tolerance among </a:t>
            </a:r>
            <a:br>
              <a:rPr lang="en-US" dirty="0">
                <a:latin typeface="Segoe UI Semibold" panose="020B0702040204020203" pitchFamily="34" charset="0"/>
                <a:ea typeface="Segoe UI" pitchFamily="34" charset="0"/>
                <a:cs typeface="Segoe UI" pitchFamily="34" charset="0"/>
              </a:rPr>
            </a:br>
            <a:r>
              <a:rPr lang="en-US" dirty="0">
                <a:latin typeface="Segoe UI Semibold" panose="020B0702040204020203" pitchFamily="34" charset="0"/>
                <a:ea typeface="Segoe UI" pitchFamily="34" charset="0"/>
                <a:cs typeface="Segoe UI" pitchFamily="34" charset="0"/>
              </a:rPr>
              <a:t>mu opioids</a:t>
            </a:r>
          </a:p>
        </p:txBody>
      </p:sp>
      <p:sp>
        <p:nvSpPr>
          <p:cNvPr id="25" name="Rectangle 24"/>
          <p:cNvSpPr/>
          <p:nvPr/>
        </p:nvSpPr>
        <p:spPr>
          <a:xfrm>
            <a:off x="6019800" y="3657600"/>
            <a:ext cx="2438400" cy="1089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90000"/>
              </a:lnSpc>
              <a:spcBef>
                <a:spcPts val="400"/>
              </a:spcBef>
            </a:pPr>
            <a:r>
              <a:rPr lang="en-US" sz="1600" dirty="0">
                <a:latin typeface="Segoe UI Semibold" panose="020B0702040204020203" pitchFamily="34" charset="0"/>
                <a:ea typeface="Segoe UI" pitchFamily="34" charset="0"/>
                <a:cs typeface="Segoe UI" pitchFamily="34" charset="0"/>
              </a:rPr>
              <a:t>Gender, ethnicity, advanced age, or concomitant medications</a:t>
            </a:r>
          </a:p>
        </p:txBody>
      </p:sp>
      <p:sp>
        <p:nvSpPr>
          <p:cNvPr id="26" name="Rectangle 25"/>
          <p:cNvSpPr/>
          <p:nvPr/>
        </p:nvSpPr>
        <p:spPr>
          <a:xfrm>
            <a:off x="6019800" y="2438400"/>
            <a:ext cx="2438400" cy="1089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90000"/>
              </a:lnSpc>
              <a:spcBef>
                <a:spcPts val="400"/>
              </a:spcBef>
            </a:pPr>
            <a:r>
              <a:rPr lang="en-US" dirty="0">
                <a:latin typeface="Segoe UI Semibold" panose="020B0702040204020203" pitchFamily="34" charset="0"/>
                <a:ea typeface="Segoe UI" pitchFamily="34" charset="0"/>
                <a:cs typeface="Segoe UI" pitchFamily="34" charset="0"/>
              </a:rPr>
              <a:t>Other routes</a:t>
            </a:r>
          </a:p>
        </p:txBody>
      </p:sp>
    </p:spTree>
    <p:extLst>
      <p:ext uri="{BB962C8B-B14F-4D97-AF65-F5344CB8AC3E}">
        <p14:creationId xmlns:p14="http://schemas.microsoft.com/office/powerpoint/2010/main" val="252679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00150"/>
            <a:ext cx="9144000" cy="19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itchFamily="34" charset="0"/>
            </a:endParaRPr>
          </a:p>
        </p:txBody>
      </p:sp>
      <p:sp>
        <p:nvSpPr>
          <p:cNvPr id="2" name="Title 1"/>
          <p:cNvSpPr>
            <a:spLocks noGrp="1"/>
          </p:cNvSpPr>
          <p:nvPr>
            <p:ph type="title"/>
          </p:nvPr>
        </p:nvSpPr>
        <p:spPr>
          <a:xfrm>
            <a:off x="457200" y="327706"/>
            <a:ext cx="8229600" cy="990600"/>
          </a:xfrm>
        </p:spPr>
        <p:txBody>
          <a:bodyPr/>
          <a:lstStyle/>
          <a:p>
            <a:r>
              <a:rPr lang="en-US" dirty="0"/>
              <a:t>Utilizing Equianalgesic Doses</a:t>
            </a:r>
          </a:p>
        </p:txBody>
      </p:sp>
      <p:sp>
        <p:nvSpPr>
          <p:cNvPr id="5" name="Slide Number Placeholder 4"/>
          <p:cNvSpPr>
            <a:spLocks noGrp="1"/>
          </p:cNvSpPr>
          <p:nvPr>
            <p:ph type="sldNum" sz="quarter" idx="12"/>
          </p:nvPr>
        </p:nvSpPr>
        <p:spPr/>
        <p:txBody>
          <a:bodyPr/>
          <a:lstStyle/>
          <a:p>
            <a:fld id="{AC93B9EA-9F07-41CA-8155-9C9A9F70FA14}" type="slidenum">
              <a:rPr lang="en-US" smtClean="0"/>
              <a:pPr/>
              <a:t>52</a:t>
            </a:fld>
            <a:r>
              <a:rPr lang="en-US" dirty="0"/>
              <a:t>   |   © CO*RE 2015 </a:t>
            </a:r>
          </a:p>
        </p:txBody>
      </p:sp>
      <p:sp>
        <p:nvSpPr>
          <p:cNvPr id="4" name="TextBox 3"/>
          <p:cNvSpPr txBox="1"/>
          <p:nvPr/>
        </p:nvSpPr>
        <p:spPr>
          <a:xfrm>
            <a:off x="477748" y="1292231"/>
            <a:ext cx="8056652" cy="1600200"/>
          </a:xfrm>
          <a:prstGeom prst="rect">
            <a:avLst/>
          </a:prstGeom>
          <a:noFill/>
        </p:spPr>
        <p:txBody>
          <a:bodyPr wrap="square" rtlCol="0">
            <a:noAutofit/>
          </a:bodyPr>
          <a:lstStyle/>
          <a:p>
            <a:pPr marL="0" lvl="1" indent="0">
              <a:spcBef>
                <a:spcPts val="1200"/>
              </a:spcBef>
              <a:buClr>
                <a:schemeClr val="accent1"/>
              </a:buClr>
              <a:buSzPct val="140000"/>
              <a:buNone/>
            </a:pPr>
            <a:r>
              <a:rPr lang="en-US" sz="2800" b="1" dirty="0">
                <a:solidFill>
                  <a:schemeClr val="bg1"/>
                </a:solidFill>
                <a:latin typeface="Segoe UI" pitchFamily="34" charset="0"/>
                <a:ea typeface="Segoe UI" pitchFamily="34" charset="0"/>
                <a:cs typeface="Segoe UI" pitchFamily="34" charset="0"/>
              </a:rPr>
              <a:t>Incomplete cross-tolerance &amp; inter-patient variability require use of conservative dosing when converting from one opioid to another</a:t>
            </a:r>
          </a:p>
          <a:p>
            <a:pPr marL="0" lvl="1" indent="0">
              <a:spcBef>
                <a:spcPts val="1200"/>
              </a:spcBef>
              <a:buClr>
                <a:schemeClr val="accent1"/>
              </a:buClr>
              <a:buSzPct val="140000"/>
              <a:buNone/>
            </a:pPr>
            <a:r>
              <a:rPr lang="en-US" sz="2000" dirty="0">
                <a:solidFill>
                  <a:schemeClr val="bg1"/>
                </a:solidFill>
                <a:latin typeface="Segoe UI" pitchFamily="34" charset="0"/>
                <a:ea typeface="Segoe UI" pitchFamily="34" charset="0"/>
                <a:cs typeface="Segoe UI" pitchFamily="34" charset="0"/>
              </a:rPr>
              <a:t>Equianalgesic dose a starting point for opioid rotation</a:t>
            </a:r>
          </a:p>
        </p:txBody>
      </p:sp>
      <p:sp>
        <p:nvSpPr>
          <p:cNvPr id="11" name="Rounded Rectangle 10"/>
          <p:cNvSpPr/>
          <p:nvPr/>
        </p:nvSpPr>
        <p:spPr>
          <a:xfrm>
            <a:off x="555233" y="3305175"/>
            <a:ext cx="7901683" cy="609600"/>
          </a:xfrm>
          <a:prstGeom prst="roundRect">
            <a:avLst>
              <a:gd name="adj" fmla="val 1354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itchFamily="34" charset="0"/>
                <a:ea typeface="Segoe UI" pitchFamily="34" charset="0"/>
                <a:cs typeface="Segoe UI" pitchFamily="34" charset="0"/>
              </a:rPr>
              <a:t>Intended as General Guide</a:t>
            </a:r>
          </a:p>
        </p:txBody>
      </p:sp>
      <p:grpSp>
        <p:nvGrpSpPr>
          <p:cNvPr id="3" name="Group 2"/>
          <p:cNvGrpSpPr/>
          <p:nvPr/>
        </p:nvGrpSpPr>
        <p:grpSpPr>
          <a:xfrm>
            <a:off x="555233" y="4013881"/>
            <a:ext cx="7901683" cy="1501724"/>
            <a:chOff x="914400" y="4061506"/>
            <a:chExt cx="7183348" cy="1501724"/>
          </a:xfrm>
        </p:grpSpPr>
        <p:sp>
          <p:nvSpPr>
            <p:cNvPr id="12" name="Rounded Rectangle 11"/>
            <p:cNvSpPr/>
            <p:nvPr/>
          </p:nvSpPr>
          <p:spPr>
            <a:xfrm>
              <a:off x="914400" y="4061506"/>
              <a:ext cx="3484652" cy="1501724"/>
            </a:xfrm>
            <a:prstGeom prst="roundRect">
              <a:avLst>
                <a:gd name="adj" fmla="val 905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Segoe UI" pitchFamily="34" charset="0"/>
                  <a:ea typeface="Segoe UI" pitchFamily="34" charset="0"/>
                  <a:cs typeface="Segoe UI" pitchFamily="34" charset="0"/>
                </a:rPr>
                <a:t>Calculated dose of new drug based on EDT must be reduced, then titrate the new opioid as needed</a:t>
              </a:r>
            </a:p>
          </p:txBody>
        </p:sp>
        <p:sp>
          <p:nvSpPr>
            <p:cNvPr id="13" name="Rounded Rectangle 12"/>
            <p:cNvSpPr/>
            <p:nvPr/>
          </p:nvSpPr>
          <p:spPr>
            <a:xfrm>
              <a:off x="4613096" y="4061506"/>
              <a:ext cx="3484652" cy="1501724"/>
            </a:xfrm>
            <a:prstGeom prst="roundRect">
              <a:avLst>
                <a:gd name="adj" fmla="val 96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sz="2200" dirty="0">
                  <a:latin typeface="Segoe UI" pitchFamily="34" charset="0"/>
                  <a:ea typeface="Segoe UI" pitchFamily="34" charset="0"/>
                  <a:cs typeface="Segoe UI" pitchFamily="34" charset="0"/>
                </a:rPr>
                <a:t>Closely follow patients during periods of dose adjustments</a:t>
              </a:r>
            </a:p>
          </p:txBody>
        </p:sp>
      </p:grpSp>
      <p:sp>
        <p:nvSpPr>
          <p:cNvPr id="14" name="TextBox 13"/>
          <p:cNvSpPr txBox="1"/>
          <p:nvPr/>
        </p:nvSpPr>
        <p:spPr>
          <a:xfrm>
            <a:off x="0" y="5626679"/>
            <a:ext cx="9144000" cy="319314"/>
          </a:xfrm>
          <a:prstGeom prst="rect">
            <a:avLst/>
          </a:prstGeom>
          <a:noFill/>
        </p:spPr>
        <p:txBody>
          <a:bodyPr wrap="square" tIns="0" rtlCol="0" anchor="ctr">
            <a:noAutofit/>
          </a:bodyPr>
          <a:lstStyle/>
          <a:p>
            <a:pPr lvl="0" algn="ctr"/>
            <a:r>
              <a:rPr lang="en-US" sz="1900" b="1" i="1" dirty="0">
                <a:solidFill>
                  <a:schemeClr val="accent3"/>
                </a:solidFill>
                <a:latin typeface="Segoe UI" pitchFamily="34" charset="0"/>
                <a:ea typeface="Segoe UI" pitchFamily="34" charset="0"/>
                <a:cs typeface="Segoe UI" pitchFamily="34" charset="0"/>
              </a:rPr>
              <a:t>Follow conversion instructions in individual ER/LA opioid PI, when provided</a:t>
            </a:r>
          </a:p>
        </p:txBody>
      </p:sp>
    </p:spTree>
    <p:extLst>
      <p:ext uri="{BB962C8B-B14F-4D97-AF65-F5344CB8AC3E}">
        <p14:creationId xmlns:p14="http://schemas.microsoft.com/office/powerpoint/2010/main" val="278956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Guidelines for Opioid Rotation</a:t>
            </a:r>
          </a:p>
        </p:txBody>
      </p:sp>
      <p:sp>
        <p:nvSpPr>
          <p:cNvPr id="5" name="Slide Number Placeholder 4"/>
          <p:cNvSpPr>
            <a:spLocks noGrp="1"/>
          </p:cNvSpPr>
          <p:nvPr>
            <p:ph type="sldNum" sz="quarter" idx="12"/>
          </p:nvPr>
        </p:nvSpPr>
        <p:spPr/>
        <p:txBody>
          <a:bodyPr/>
          <a:lstStyle/>
          <a:p>
            <a:fld id="{AC93B9EA-9F07-41CA-8155-9C9A9F70FA14}" type="slidenum">
              <a:rPr lang="en-US" smtClean="0"/>
              <a:pPr/>
              <a:t>53</a:t>
            </a:fld>
            <a:r>
              <a:rPr lang="en-US" dirty="0"/>
              <a:t>   |   © CO*RE 2015</a:t>
            </a:r>
          </a:p>
        </p:txBody>
      </p:sp>
      <p:sp>
        <p:nvSpPr>
          <p:cNvPr id="6" name="TextBox 5"/>
          <p:cNvSpPr txBox="1"/>
          <p:nvPr/>
        </p:nvSpPr>
        <p:spPr>
          <a:xfrm>
            <a:off x="2286000" y="5959090"/>
            <a:ext cx="5554354" cy="289310"/>
          </a:xfrm>
          <a:prstGeom prst="rect">
            <a:avLst/>
          </a:prstGeom>
          <a:noFill/>
        </p:spPr>
        <p:txBody>
          <a:bodyPr wrap="square" rtlCol="0">
            <a:spAutoFit/>
          </a:bodyPr>
          <a:lstStyle/>
          <a:p>
            <a:pPr>
              <a:lnSpc>
                <a:spcPct val="80000"/>
              </a:lnSpc>
            </a:pPr>
            <a:r>
              <a:rPr lang="en-US" sz="1600" b="1" dirty="0">
                <a:solidFill>
                  <a:schemeClr val="accent4"/>
                </a:solidFill>
                <a:latin typeface="Segoe UI" pitchFamily="34" charset="0"/>
                <a:ea typeface="Segoe UI" pitchFamily="34" charset="0"/>
                <a:cs typeface="Segoe UI" pitchFamily="34" charset="0"/>
              </a:rPr>
              <a:t>*75%-90% reduction for methadone</a:t>
            </a:r>
          </a:p>
        </p:txBody>
      </p:sp>
      <p:sp>
        <p:nvSpPr>
          <p:cNvPr id="11" name="Pentagon 10"/>
          <p:cNvSpPr/>
          <p:nvPr/>
        </p:nvSpPr>
        <p:spPr>
          <a:xfrm>
            <a:off x="0" y="2227381"/>
            <a:ext cx="2057400" cy="2875928"/>
          </a:xfrm>
          <a:prstGeom prst="homePlate">
            <a:avLst>
              <a:gd name="adj" fmla="val 247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egoe UI" pitchFamily="34" charset="0"/>
                <a:ea typeface="Segoe UI" pitchFamily="34" charset="0"/>
                <a:cs typeface="Segoe UI" pitchFamily="34" charset="0"/>
              </a:rPr>
              <a:t>Calculate equianalgesic dose of new opioid from EDT</a:t>
            </a:r>
          </a:p>
        </p:txBody>
      </p:sp>
      <p:sp>
        <p:nvSpPr>
          <p:cNvPr id="12" name="Rectangle 11"/>
          <p:cNvSpPr/>
          <p:nvPr/>
        </p:nvSpPr>
        <p:spPr>
          <a:xfrm>
            <a:off x="2286000" y="3581400"/>
            <a:ext cx="3276600" cy="23657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marL="290513" lvl="1" indent="-174625">
              <a:spcBef>
                <a:spcPts val="1000"/>
              </a:spcBef>
              <a:buClr>
                <a:schemeClr val="accent3"/>
              </a:buClr>
              <a:buSzPct val="85000"/>
              <a:buFont typeface="Arial" pitchFamily="34" charset="0"/>
              <a:buChar char="•"/>
            </a:pPr>
            <a:r>
              <a:rPr lang="en-US" sz="2000" dirty="0">
                <a:solidFill>
                  <a:schemeClr val="tx1"/>
                </a:solidFill>
                <a:latin typeface="Segoe UI" pitchFamily="34" charset="0"/>
                <a:ea typeface="Segoe UI" pitchFamily="34" charset="0"/>
                <a:cs typeface="Segoe UI" pitchFamily="34" charset="0"/>
              </a:rPr>
              <a:t>Receiving a relatively high dose of current opioid regimen</a:t>
            </a:r>
          </a:p>
          <a:p>
            <a:pPr marL="290513" lvl="1" indent="-174625">
              <a:spcBef>
                <a:spcPts val="1000"/>
              </a:spcBef>
              <a:buClr>
                <a:schemeClr val="accent3"/>
              </a:buClr>
              <a:buSzPct val="85000"/>
              <a:buFont typeface="Arial" pitchFamily="34" charset="0"/>
              <a:buChar char="•"/>
            </a:pPr>
            <a:r>
              <a:rPr lang="en-US" sz="2000" dirty="0">
                <a:solidFill>
                  <a:schemeClr val="tx1"/>
                </a:solidFill>
                <a:latin typeface="Segoe UI" pitchFamily="34" charset="0"/>
                <a:ea typeface="Segoe UI" pitchFamily="34" charset="0"/>
                <a:cs typeface="Segoe UI" pitchFamily="34" charset="0"/>
              </a:rPr>
              <a:t>Elderly or </a:t>
            </a:r>
            <a:br>
              <a:rPr lang="en-US" sz="2000" dirty="0">
                <a:solidFill>
                  <a:schemeClr val="tx1"/>
                </a:solidFill>
                <a:latin typeface="Segoe UI" pitchFamily="34" charset="0"/>
                <a:ea typeface="Segoe UI" pitchFamily="34" charset="0"/>
                <a:cs typeface="Segoe UI" pitchFamily="34" charset="0"/>
              </a:rPr>
            </a:br>
            <a:r>
              <a:rPr lang="en-US" sz="2000" dirty="0">
                <a:solidFill>
                  <a:schemeClr val="tx1"/>
                </a:solidFill>
                <a:latin typeface="Segoe UI" pitchFamily="34" charset="0"/>
                <a:ea typeface="Segoe UI" pitchFamily="34" charset="0"/>
                <a:cs typeface="Segoe UI" pitchFamily="34" charset="0"/>
              </a:rPr>
              <a:t>medically frail</a:t>
            </a:r>
          </a:p>
        </p:txBody>
      </p:sp>
      <p:sp>
        <p:nvSpPr>
          <p:cNvPr id="13" name="Round Same Side Corner Rectangle 12"/>
          <p:cNvSpPr/>
          <p:nvPr/>
        </p:nvSpPr>
        <p:spPr>
          <a:xfrm>
            <a:off x="2286000" y="1458345"/>
            <a:ext cx="6629399" cy="78252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b="1" dirty="0">
                <a:latin typeface="Segoe UI" pitchFamily="34" charset="0"/>
                <a:ea typeface="Segoe UI" pitchFamily="34" charset="0"/>
                <a:cs typeface="Segoe UI" pitchFamily="34" charset="0"/>
              </a:rPr>
              <a:t>Reduce calculated equianalgesic </a:t>
            </a:r>
            <a:br>
              <a:rPr lang="en-US" sz="2400" b="1" dirty="0">
                <a:latin typeface="Segoe UI" pitchFamily="34" charset="0"/>
                <a:ea typeface="Segoe UI" pitchFamily="34" charset="0"/>
                <a:cs typeface="Segoe UI" pitchFamily="34" charset="0"/>
              </a:rPr>
            </a:br>
            <a:r>
              <a:rPr lang="en-US" sz="2400" b="1" dirty="0">
                <a:latin typeface="Segoe UI" pitchFamily="34" charset="0"/>
                <a:ea typeface="Segoe UI" pitchFamily="34" charset="0"/>
                <a:cs typeface="Segoe UI" pitchFamily="34" charset="0"/>
              </a:rPr>
              <a:t>dose by 25%-50%*</a:t>
            </a:r>
          </a:p>
        </p:txBody>
      </p:sp>
      <p:sp>
        <p:nvSpPr>
          <p:cNvPr id="16" name="Rectangle 15"/>
          <p:cNvSpPr/>
          <p:nvPr/>
        </p:nvSpPr>
        <p:spPr>
          <a:xfrm>
            <a:off x="2286000" y="2971800"/>
            <a:ext cx="3276600" cy="6183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itchFamily="34" charset="0"/>
                <a:ea typeface="Segoe UI" pitchFamily="34" charset="0"/>
                <a:cs typeface="Segoe UI" pitchFamily="34" charset="0"/>
              </a:rPr>
              <a:t>Closer to 50% reduction if patient is</a:t>
            </a:r>
          </a:p>
        </p:txBody>
      </p:sp>
      <p:sp>
        <p:nvSpPr>
          <p:cNvPr id="17" name="Rectangle 16"/>
          <p:cNvSpPr/>
          <p:nvPr/>
        </p:nvSpPr>
        <p:spPr>
          <a:xfrm>
            <a:off x="5638800" y="2959541"/>
            <a:ext cx="3276600" cy="6183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indent="57150" algn="ctr"/>
            <a:r>
              <a:rPr lang="en-US" b="1" dirty="0">
                <a:latin typeface="Segoe UI" pitchFamily="34" charset="0"/>
                <a:ea typeface="Segoe UI" pitchFamily="34" charset="0"/>
                <a:cs typeface="Segoe UI" pitchFamily="34" charset="0"/>
              </a:rPr>
              <a:t>Closer to 25% reduction </a:t>
            </a:r>
            <a:br>
              <a:rPr lang="en-US" b="1" dirty="0">
                <a:latin typeface="Segoe UI" pitchFamily="34" charset="0"/>
                <a:ea typeface="Segoe UI" pitchFamily="34" charset="0"/>
                <a:cs typeface="Segoe UI" pitchFamily="34" charset="0"/>
              </a:rPr>
            </a:br>
            <a:r>
              <a:rPr lang="en-US" b="1" dirty="0">
                <a:latin typeface="Segoe UI" pitchFamily="34" charset="0"/>
                <a:ea typeface="Segoe UI" pitchFamily="34" charset="0"/>
                <a:cs typeface="Segoe UI" pitchFamily="34" charset="0"/>
              </a:rPr>
              <a:t>if patient</a:t>
            </a:r>
          </a:p>
        </p:txBody>
      </p:sp>
      <p:sp>
        <p:nvSpPr>
          <p:cNvPr id="18" name="Rectangle 17"/>
          <p:cNvSpPr/>
          <p:nvPr/>
        </p:nvSpPr>
        <p:spPr>
          <a:xfrm>
            <a:off x="5638800" y="3581400"/>
            <a:ext cx="3276600" cy="23657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marL="290513" lvl="1" indent="-174625">
              <a:spcBef>
                <a:spcPts val="1000"/>
              </a:spcBef>
              <a:buClr>
                <a:schemeClr val="accent2"/>
              </a:buClr>
              <a:buSzPct val="85000"/>
              <a:buFont typeface="Arial" pitchFamily="34" charset="0"/>
              <a:buChar char="•"/>
            </a:pPr>
            <a:r>
              <a:rPr lang="en-US" sz="2000" dirty="0">
                <a:solidFill>
                  <a:schemeClr val="tx1"/>
                </a:solidFill>
                <a:latin typeface="Segoe UI" pitchFamily="34" charset="0"/>
                <a:ea typeface="Segoe UI" pitchFamily="34" charset="0"/>
                <a:cs typeface="Segoe UI" pitchFamily="34" charset="0"/>
              </a:rPr>
              <a:t>Does not have these characteristics </a:t>
            </a:r>
          </a:p>
          <a:p>
            <a:pPr marL="290513" lvl="1" indent="-174625">
              <a:spcBef>
                <a:spcPts val="1000"/>
              </a:spcBef>
              <a:buClr>
                <a:schemeClr val="accent2"/>
              </a:buClr>
              <a:buSzPct val="85000"/>
              <a:buFont typeface="Arial" pitchFamily="34" charset="0"/>
              <a:buChar char="•"/>
            </a:pPr>
            <a:r>
              <a:rPr lang="en-US" sz="2000" dirty="0">
                <a:solidFill>
                  <a:schemeClr val="tx1"/>
                </a:solidFill>
                <a:latin typeface="Segoe UI" pitchFamily="34" charset="0"/>
                <a:ea typeface="Segoe UI" pitchFamily="34" charset="0"/>
                <a:cs typeface="Segoe UI" pitchFamily="34" charset="0"/>
              </a:rPr>
              <a:t>Is switching to </a:t>
            </a:r>
            <a:br>
              <a:rPr lang="en-US" sz="2000" dirty="0">
                <a:solidFill>
                  <a:schemeClr val="tx1"/>
                </a:solidFill>
                <a:latin typeface="Segoe UI" pitchFamily="34" charset="0"/>
                <a:ea typeface="Segoe UI" pitchFamily="34" charset="0"/>
                <a:cs typeface="Segoe UI" pitchFamily="34" charset="0"/>
              </a:rPr>
            </a:br>
            <a:r>
              <a:rPr lang="en-US" sz="2000" dirty="0">
                <a:solidFill>
                  <a:schemeClr val="tx1"/>
                </a:solidFill>
                <a:latin typeface="Segoe UI" pitchFamily="34" charset="0"/>
                <a:ea typeface="Segoe UI" pitchFamily="34" charset="0"/>
                <a:cs typeface="Segoe UI" pitchFamily="34" charset="0"/>
              </a:rPr>
              <a:t>a different administration route </a:t>
            </a:r>
            <a:br>
              <a:rPr lang="en-US" sz="2000" dirty="0">
                <a:solidFill>
                  <a:schemeClr val="tx1"/>
                </a:solidFill>
                <a:latin typeface="Segoe UI" pitchFamily="34" charset="0"/>
                <a:ea typeface="Segoe UI" pitchFamily="34" charset="0"/>
                <a:cs typeface="Segoe UI" pitchFamily="34" charset="0"/>
              </a:rPr>
            </a:br>
            <a:r>
              <a:rPr lang="en-US" sz="2000" dirty="0">
                <a:solidFill>
                  <a:schemeClr val="tx1"/>
                </a:solidFill>
                <a:latin typeface="Segoe UI" pitchFamily="34" charset="0"/>
                <a:ea typeface="Segoe UI" pitchFamily="34" charset="0"/>
                <a:cs typeface="Segoe UI" pitchFamily="34" charset="0"/>
              </a:rPr>
              <a:t>of same drug</a:t>
            </a:r>
          </a:p>
          <a:p>
            <a:pPr marL="290513" lvl="1" indent="-174625">
              <a:spcBef>
                <a:spcPts val="1000"/>
              </a:spcBef>
              <a:buClr>
                <a:schemeClr val="accent3"/>
              </a:buClr>
              <a:buSzPct val="85000"/>
              <a:buFont typeface="Arial" pitchFamily="34" charset="0"/>
              <a:buChar char="•"/>
            </a:pPr>
            <a:endParaRPr lang="en-US" sz="2000" dirty="0">
              <a:solidFill>
                <a:schemeClr val="tx1"/>
              </a:solidFill>
              <a:latin typeface="Segoe UI" pitchFamily="34" charset="0"/>
              <a:ea typeface="Segoe UI" pitchFamily="34" charset="0"/>
              <a:cs typeface="Segoe UI" pitchFamily="34" charset="0"/>
            </a:endParaRPr>
          </a:p>
        </p:txBody>
      </p:sp>
      <p:sp>
        <p:nvSpPr>
          <p:cNvPr id="21" name="Round Same Side Corner Rectangle 20"/>
          <p:cNvSpPr/>
          <p:nvPr/>
        </p:nvSpPr>
        <p:spPr>
          <a:xfrm>
            <a:off x="2286000" y="2311873"/>
            <a:ext cx="6629399" cy="587918"/>
          </a:xfrm>
          <a:prstGeom prst="round2SameRect">
            <a:avLst>
              <a:gd name="adj1" fmla="val 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egoe UI" pitchFamily="34" charset="0"/>
                <a:ea typeface="Segoe UI" pitchFamily="34" charset="0"/>
                <a:cs typeface="Segoe UI" pitchFamily="34" charset="0"/>
              </a:rPr>
              <a:t>Select % reduction based on clinical judgment</a:t>
            </a:r>
          </a:p>
        </p:txBody>
      </p:sp>
      <p:grpSp>
        <p:nvGrpSpPr>
          <p:cNvPr id="4" name="Group 3"/>
          <p:cNvGrpSpPr/>
          <p:nvPr/>
        </p:nvGrpSpPr>
        <p:grpSpPr>
          <a:xfrm>
            <a:off x="7490797" y="204497"/>
            <a:ext cx="1453157" cy="1243304"/>
            <a:chOff x="7162799" y="204496"/>
            <a:chExt cx="1781155" cy="1523935"/>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2799" y="204496"/>
              <a:ext cx="1781155" cy="1523935"/>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6115" y="648402"/>
              <a:ext cx="626382" cy="626382"/>
            </a:xfrm>
            <a:prstGeom prst="rect">
              <a:avLst/>
            </a:prstGeom>
          </p:spPr>
        </p:pic>
      </p:grpSp>
    </p:spTree>
    <p:extLst>
      <p:ext uri="{BB962C8B-B14F-4D97-AF65-F5344CB8AC3E}">
        <p14:creationId xmlns:p14="http://schemas.microsoft.com/office/powerpoint/2010/main" val="322542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133753"/>
            <a:ext cx="9144000" cy="2752447"/>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12" name="Rectangle 11"/>
          <p:cNvSpPr/>
          <p:nvPr/>
        </p:nvSpPr>
        <p:spPr>
          <a:xfrm>
            <a:off x="0" y="4038600"/>
            <a:ext cx="9144000" cy="2066647"/>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itchFamily="34" charset="0"/>
            </a:endParaRPr>
          </a:p>
        </p:txBody>
      </p:sp>
      <p:sp>
        <p:nvSpPr>
          <p:cNvPr id="2" name="Title 1"/>
          <p:cNvSpPr>
            <a:spLocks noGrp="1"/>
          </p:cNvSpPr>
          <p:nvPr>
            <p:ph type="title"/>
          </p:nvPr>
        </p:nvSpPr>
        <p:spPr>
          <a:xfrm>
            <a:off x="457200" y="0"/>
            <a:ext cx="8229600" cy="990600"/>
          </a:xfrm>
        </p:spPr>
        <p:txBody>
          <a:bodyPr>
            <a:normAutofit fontScale="90000"/>
          </a:bodyPr>
          <a:lstStyle/>
          <a:p>
            <a:pPr lvl="0"/>
            <a:r>
              <a:rPr lang="en-US" sz="3200" dirty="0"/>
              <a:t>Guidelines for Opioid Rotation, cont’d</a:t>
            </a:r>
            <a:br>
              <a:rPr lang="en-US" sz="3200" dirty="0"/>
            </a:br>
            <a:r>
              <a:rPr lang="en-US" sz="3200" dirty="0">
                <a:solidFill>
                  <a:schemeClr val="accent2"/>
                </a:solidFill>
              </a:rPr>
              <a:t>If switching to </a:t>
            </a:r>
            <a:r>
              <a:rPr lang="en-US" sz="3200" b="1" dirty="0">
                <a:solidFill>
                  <a:schemeClr val="accent2"/>
                </a:solidFill>
              </a:rPr>
              <a:t>methadone:</a:t>
            </a:r>
            <a:br>
              <a:rPr lang="en-US" sz="3200" b="1" dirty="0">
                <a:solidFill>
                  <a:schemeClr val="accent2"/>
                </a:solidFill>
              </a:rPr>
            </a:br>
            <a:endParaRPr lang="en-US" sz="3200" dirty="0"/>
          </a:p>
        </p:txBody>
      </p:sp>
      <p:sp>
        <p:nvSpPr>
          <p:cNvPr id="5" name="Slide Number Placeholder 4"/>
          <p:cNvSpPr>
            <a:spLocks noGrp="1"/>
          </p:cNvSpPr>
          <p:nvPr>
            <p:ph type="sldNum" sz="quarter" idx="12"/>
          </p:nvPr>
        </p:nvSpPr>
        <p:spPr/>
        <p:txBody>
          <a:bodyPr/>
          <a:lstStyle/>
          <a:p>
            <a:fld id="{AC93B9EA-9F07-41CA-8155-9C9A9F70FA14}" type="slidenum">
              <a:rPr lang="en-US" smtClean="0"/>
              <a:pPr/>
              <a:t>54</a:t>
            </a:fld>
            <a:r>
              <a:rPr lang="en-US" dirty="0"/>
              <a:t>   |   © CO*RE 2014 </a:t>
            </a:r>
          </a:p>
        </p:txBody>
      </p:sp>
      <p:sp>
        <p:nvSpPr>
          <p:cNvPr id="4" name="TextBox 3"/>
          <p:cNvSpPr txBox="1"/>
          <p:nvPr/>
        </p:nvSpPr>
        <p:spPr>
          <a:xfrm>
            <a:off x="457200" y="4114800"/>
            <a:ext cx="7474449" cy="1914247"/>
          </a:xfrm>
          <a:prstGeom prst="rect">
            <a:avLst/>
          </a:prstGeom>
          <a:noFill/>
        </p:spPr>
        <p:txBody>
          <a:bodyPr wrap="square" rtlCol="0" anchor="ctr">
            <a:noAutofit/>
          </a:bodyPr>
          <a:lstStyle/>
          <a:p>
            <a:pPr lvl="0">
              <a:spcBef>
                <a:spcPts val="600"/>
              </a:spcBef>
              <a:buClr>
                <a:srgbClr val="836581"/>
              </a:buClr>
              <a:buSzPct val="85000"/>
            </a:pPr>
            <a:r>
              <a:rPr lang="en-US" sz="2800" dirty="0">
                <a:solidFill>
                  <a:schemeClr val="accent4"/>
                </a:solidFill>
                <a:latin typeface="Segoe UI" panose="020B0502040204020203" pitchFamily="34" charset="0"/>
                <a:ea typeface="Segoe UI" panose="020B0502040204020203" pitchFamily="34" charset="0"/>
                <a:cs typeface="Segoe UI" panose="020B0502040204020203" pitchFamily="34" charset="0"/>
              </a:rPr>
              <a:t>If switching to </a:t>
            </a:r>
            <a:r>
              <a:rPr lang="en-US" sz="28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transdermal</a:t>
            </a:r>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a:t>
            </a:r>
          </a:p>
          <a:p>
            <a:pPr lvl="1" indent="-182880">
              <a:spcBef>
                <a:spcPts val="600"/>
              </a:spcBef>
              <a:buClr>
                <a:schemeClr val="accent4"/>
              </a:buClr>
              <a:buSzPct val="85000"/>
              <a:buFont typeface="Arial" pitchFamily="34" charset="0"/>
              <a:buChar char="•"/>
            </a:pPr>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Fentanyl</a:t>
            </a:r>
            <a:r>
              <a:rPr lang="en-US" sz="2400" dirty="0">
                <a:solidFill>
                  <a:prstClr val="black">
                    <a:lumMod val="65000"/>
                    <a:lumOff val="35000"/>
                  </a:prstClr>
                </a:solidFill>
                <a:latin typeface="Segoe UI" panose="020B0502040204020203" pitchFamily="34" charset="0"/>
                <a:ea typeface="Segoe UI" panose="020B0502040204020203" pitchFamily="34" charset="0"/>
                <a:cs typeface="Segoe UI" panose="020B0502040204020203" pitchFamily="34" charset="0"/>
              </a:rPr>
              <a:t>, </a:t>
            </a:r>
            <a:r>
              <a:rPr lang="en-US" sz="2400" dirty="0">
                <a:latin typeface="Segoe UI" panose="020B0502040204020203" pitchFamily="34" charset="0"/>
                <a:ea typeface="Segoe UI" panose="020B0502040204020203" pitchFamily="34" charset="0"/>
                <a:cs typeface="Segoe UI" panose="020B0502040204020203" pitchFamily="34" charset="0"/>
              </a:rPr>
              <a:t>calculate dose conversion based on </a:t>
            </a:r>
            <a:br>
              <a:rPr lang="en-US" sz="2400" dirty="0">
                <a:latin typeface="Segoe UI" panose="020B0502040204020203" pitchFamily="34" charset="0"/>
                <a:ea typeface="Segoe UI" panose="020B0502040204020203" pitchFamily="34" charset="0"/>
                <a:cs typeface="Segoe UI" panose="020B0502040204020203" pitchFamily="34" charset="0"/>
              </a:rPr>
            </a:br>
            <a:r>
              <a:rPr lang="en-US" sz="2400" dirty="0">
                <a:latin typeface="Segoe UI" panose="020B0502040204020203" pitchFamily="34" charset="0"/>
                <a:ea typeface="Segoe UI" panose="020B0502040204020203" pitchFamily="34" charset="0"/>
                <a:cs typeface="Segoe UI" panose="020B0502040204020203" pitchFamily="34" charset="0"/>
              </a:rPr>
              <a:t>equianalgesic dose ratios included in the PI</a:t>
            </a:r>
          </a:p>
          <a:p>
            <a:pPr lvl="1" indent="-182880">
              <a:spcBef>
                <a:spcPts val="600"/>
              </a:spcBef>
              <a:buClr>
                <a:schemeClr val="accent4"/>
              </a:buClr>
              <a:buSzPct val="85000"/>
              <a:buFont typeface="Arial" pitchFamily="34" charset="0"/>
              <a:buChar char="•"/>
            </a:pPr>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Buprenorphine</a:t>
            </a:r>
            <a:r>
              <a:rPr lang="en-US" sz="2400" dirty="0">
                <a:solidFill>
                  <a:prstClr val="black">
                    <a:lumMod val="65000"/>
                    <a:lumOff val="35000"/>
                  </a:prstClr>
                </a:solidFill>
                <a:latin typeface="Segoe UI" panose="020B0502040204020203" pitchFamily="34" charset="0"/>
                <a:ea typeface="Segoe UI" panose="020B0502040204020203" pitchFamily="34" charset="0"/>
                <a:cs typeface="Segoe UI" panose="020B0502040204020203" pitchFamily="34" charset="0"/>
              </a:rPr>
              <a:t>, </a:t>
            </a:r>
            <a:r>
              <a:rPr lang="en-US" sz="2400" dirty="0">
                <a:latin typeface="Segoe UI" panose="020B0502040204020203" pitchFamily="34" charset="0"/>
                <a:ea typeface="Segoe UI" panose="020B0502040204020203" pitchFamily="34" charset="0"/>
                <a:cs typeface="Segoe UI" panose="020B0502040204020203" pitchFamily="34" charset="0"/>
              </a:rPr>
              <a:t>follow instructions in the PI</a:t>
            </a:r>
          </a:p>
          <a:p>
            <a:pPr>
              <a:spcBef>
                <a:spcPts val="600"/>
              </a:spcBef>
            </a:pPr>
            <a:endParaRPr lang="en-US" sz="1600" dirty="0">
              <a:solidFill>
                <a:schemeClr val="tx1">
                  <a:lumMod val="65000"/>
                  <a:lumOff val="35000"/>
                </a:schemeClr>
              </a:solidFill>
              <a:latin typeface="Segoe UI Light" pitchFamily="34" charset="0"/>
            </a:endParaRPr>
          </a:p>
        </p:txBody>
      </p:sp>
      <p:sp>
        <p:nvSpPr>
          <p:cNvPr id="11" name="TextBox 10"/>
          <p:cNvSpPr txBox="1"/>
          <p:nvPr/>
        </p:nvSpPr>
        <p:spPr>
          <a:xfrm>
            <a:off x="457200" y="1295400"/>
            <a:ext cx="8534400" cy="2447647"/>
          </a:xfrm>
          <a:prstGeom prst="rect">
            <a:avLst/>
          </a:prstGeom>
          <a:noFill/>
        </p:spPr>
        <p:txBody>
          <a:bodyPr wrap="square" rtlCol="0" anchor="ctr">
            <a:noAutofit/>
          </a:bodyPr>
          <a:lstStyle/>
          <a:p>
            <a:pPr lvl="1" indent="-182563">
              <a:spcBef>
                <a:spcPts val="600"/>
              </a:spcBef>
              <a:buClr>
                <a:schemeClr val="accent2"/>
              </a:buClr>
              <a:buSzPct val="85000"/>
              <a:buFont typeface="Arial" pitchFamily="34" charset="0"/>
              <a:buChar char="•"/>
            </a:pPr>
            <a:r>
              <a:rPr lang="en-US" sz="2400" dirty="0">
                <a:latin typeface="Segoe UI" panose="020B0502040204020203" pitchFamily="34" charset="0"/>
                <a:ea typeface="Segoe UI" panose="020B0502040204020203" pitchFamily="34" charset="0"/>
                <a:cs typeface="Segoe UI" panose="020B0502040204020203" pitchFamily="34" charset="0"/>
              </a:rPr>
              <a:t>Standard EDTs are less helpful in opioid rotation to methadone</a:t>
            </a:r>
          </a:p>
          <a:p>
            <a:pPr lvl="1" indent="-182563">
              <a:spcBef>
                <a:spcPts val="600"/>
              </a:spcBef>
              <a:buClr>
                <a:schemeClr val="accent2"/>
              </a:buClr>
              <a:buSzPct val="85000"/>
              <a:buFont typeface="Arial" pitchFamily="34" charset="0"/>
              <a:buChar char="•"/>
            </a:pPr>
            <a:r>
              <a:rPr lang="en-US" sz="2400" dirty="0">
                <a:latin typeface="Segoe UI" panose="020B0502040204020203" pitchFamily="34" charset="0"/>
                <a:ea typeface="Segoe UI" panose="020B0502040204020203" pitchFamily="34" charset="0"/>
                <a:cs typeface="Segoe UI" panose="020B0502040204020203" pitchFamily="34" charset="0"/>
              </a:rPr>
              <a:t>In opioid tolerant patients, methadone doses should not exceed 30-40 mg/day upon rotation.</a:t>
            </a:r>
          </a:p>
          <a:p>
            <a:pPr lvl="2" indent="-182563">
              <a:spcBef>
                <a:spcPts val="600"/>
              </a:spcBef>
              <a:buClr>
                <a:schemeClr val="accent2"/>
              </a:buClr>
              <a:buSzPct val="85000"/>
              <a:buFont typeface="Arial" pitchFamily="34" charset="0"/>
              <a:buChar char="•"/>
            </a:pPr>
            <a:r>
              <a:rPr lang="en-US" sz="2000" dirty="0">
                <a:latin typeface="Segoe UI" panose="020B0502040204020203" pitchFamily="34" charset="0"/>
                <a:ea typeface="Segoe UI" panose="020B0502040204020203" pitchFamily="34" charset="0"/>
                <a:cs typeface="Segoe UI" panose="020B0502040204020203" pitchFamily="34" charset="0"/>
              </a:rPr>
              <a:t>Consider inpatient monitoring, including serial EKG monitoring</a:t>
            </a:r>
          </a:p>
          <a:p>
            <a:pPr lvl="1" indent="-182563">
              <a:spcBef>
                <a:spcPts val="600"/>
              </a:spcBef>
              <a:buClr>
                <a:schemeClr val="accent2"/>
              </a:buClr>
              <a:buSzPct val="85000"/>
              <a:buFont typeface="Arial" pitchFamily="34" charset="0"/>
              <a:buChar char="•"/>
            </a:pPr>
            <a:r>
              <a:rPr lang="en-US" sz="2400" dirty="0">
                <a:latin typeface="Segoe UI" panose="020B0502040204020203" pitchFamily="34" charset="0"/>
                <a:ea typeface="Segoe UI" panose="020B0502040204020203" pitchFamily="34" charset="0"/>
                <a:cs typeface="Segoe UI" panose="020B0502040204020203" pitchFamily="34" charset="0"/>
              </a:rPr>
              <a:t>In opioid-naïve patients, methadone should not be given as an initial drug</a:t>
            </a:r>
          </a:p>
        </p:txBody>
      </p:sp>
      <p:grpSp>
        <p:nvGrpSpPr>
          <p:cNvPr id="3" name="Group 16"/>
          <p:cNvGrpSpPr/>
          <p:nvPr/>
        </p:nvGrpSpPr>
        <p:grpSpPr>
          <a:xfrm>
            <a:off x="7467600" y="152400"/>
            <a:ext cx="1453157" cy="1243304"/>
            <a:chOff x="7162799" y="204496"/>
            <a:chExt cx="1781155" cy="1523935"/>
          </a:xfrm>
        </p:grpSpPr>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2799" y="204496"/>
              <a:ext cx="1781155" cy="1523935"/>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6115" y="648402"/>
              <a:ext cx="626382" cy="626382"/>
            </a:xfrm>
            <a:prstGeom prst="rect">
              <a:avLst/>
            </a:prstGeom>
          </p:spPr>
        </p:pic>
      </p:grpSp>
    </p:spTree>
    <p:extLst>
      <p:ext uri="{BB962C8B-B14F-4D97-AF65-F5344CB8AC3E}">
        <p14:creationId xmlns:p14="http://schemas.microsoft.com/office/powerpoint/2010/main" val="119014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1000" y="1219201"/>
            <a:ext cx="8305800" cy="838200"/>
          </a:xfrm>
          <a:prstGeom prst="roundRect">
            <a:avLst>
              <a:gd name="adj" fmla="val 855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000" dirty="0">
                <a:latin typeface="Segoe UI" pitchFamily="34" charset="0"/>
                <a:ea typeface="Segoe UI" pitchFamily="34" charset="0"/>
                <a:cs typeface="Segoe UI" pitchFamily="34" charset="0"/>
              </a:rPr>
              <a:t>Have a strategy to frequently assess analgesia, AEs and </a:t>
            </a:r>
            <a:br>
              <a:rPr lang="en-US" sz="2000" dirty="0">
                <a:latin typeface="Segoe UI" pitchFamily="34" charset="0"/>
                <a:ea typeface="Segoe UI" pitchFamily="34" charset="0"/>
                <a:cs typeface="Segoe UI" pitchFamily="34" charset="0"/>
              </a:rPr>
            </a:br>
            <a:r>
              <a:rPr lang="en-US" sz="2000" dirty="0">
                <a:latin typeface="Segoe UI" pitchFamily="34" charset="0"/>
                <a:ea typeface="Segoe UI" pitchFamily="34" charset="0"/>
                <a:cs typeface="Segoe UI" pitchFamily="34" charset="0"/>
              </a:rPr>
              <a:t>withdrawal symptoms</a:t>
            </a:r>
          </a:p>
        </p:txBody>
      </p:sp>
      <p:sp>
        <p:nvSpPr>
          <p:cNvPr id="9" name="Rounded Rectangle 8"/>
          <p:cNvSpPr/>
          <p:nvPr/>
        </p:nvSpPr>
        <p:spPr>
          <a:xfrm>
            <a:off x="381000" y="2133601"/>
            <a:ext cx="8305800" cy="838200"/>
          </a:xfrm>
          <a:prstGeom prst="roundRect">
            <a:avLst>
              <a:gd name="adj" fmla="val 85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000" dirty="0">
                <a:latin typeface="Segoe UI" pitchFamily="34" charset="0"/>
                <a:ea typeface="Segoe UI" pitchFamily="34" charset="0"/>
                <a:cs typeface="Segoe UI" pitchFamily="34" charset="0"/>
              </a:rPr>
              <a:t>Titrate new opioid dose to optimize outcomes &amp; safety</a:t>
            </a:r>
          </a:p>
        </p:txBody>
      </p:sp>
      <p:sp>
        <p:nvSpPr>
          <p:cNvPr id="10" name="Rounded Rectangle 9"/>
          <p:cNvSpPr/>
          <p:nvPr/>
        </p:nvSpPr>
        <p:spPr>
          <a:xfrm>
            <a:off x="381000" y="3048000"/>
            <a:ext cx="8305800" cy="1219200"/>
          </a:xfrm>
          <a:prstGeom prst="roundRect">
            <a:avLst>
              <a:gd name="adj" fmla="val 63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91440" rtlCol="0" anchor="ctr"/>
          <a:lstStyle/>
          <a:p>
            <a:r>
              <a:rPr lang="en-US" sz="2000" dirty="0">
                <a:latin typeface="Segoe UI" pitchFamily="34" charset="0"/>
                <a:ea typeface="Segoe UI" pitchFamily="34" charset="0"/>
                <a:cs typeface="Segoe UI" pitchFamily="34" charset="0"/>
              </a:rPr>
              <a:t>Dose for breakthrough pain (BTP) </a:t>
            </a:r>
            <a:r>
              <a:rPr lang="en-US" sz="2000" b="1" i="1" dirty="0">
                <a:latin typeface="Segoe UI" pitchFamily="34" charset="0"/>
                <a:ea typeface="Segoe UI" pitchFamily="34" charset="0"/>
                <a:cs typeface="Segoe UI" pitchFamily="34" charset="0"/>
              </a:rPr>
              <a:t>using a short-acting, immediate release preparation</a:t>
            </a:r>
            <a:r>
              <a:rPr lang="en-US" sz="2000" dirty="0">
                <a:latin typeface="Segoe UI" pitchFamily="34" charset="0"/>
                <a:ea typeface="Segoe UI" pitchFamily="34" charset="0"/>
                <a:cs typeface="Segoe UI" pitchFamily="34" charset="0"/>
              </a:rPr>
              <a:t> is 5%-15% of total daily opioid dose, administered at an appropriate interval</a:t>
            </a:r>
          </a:p>
        </p:txBody>
      </p:sp>
      <p:sp>
        <p:nvSpPr>
          <p:cNvPr id="12" name="Rounded Rectangle 11"/>
          <p:cNvSpPr/>
          <p:nvPr/>
        </p:nvSpPr>
        <p:spPr>
          <a:xfrm>
            <a:off x="381000" y="5113560"/>
            <a:ext cx="8305800" cy="838200"/>
          </a:xfrm>
          <a:prstGeom prst="roundRect">
            <a:avLst>
              <a:gd name="adj" fmla="val 633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nb-NO" sz="2000" dirty="0">
                <a:latin typeface="Segoe UI" pitchFamily="34" charset="0"/>
                <a:ea typeface="Segoe UI" pitchFamily="34" charset="0"/>
                <a:cs typeface="Segoe UI" pitchFamily="34" charset="0"/>
              </a:rPr>
              <a:t>NEVER use ER/LA opioids for BTP</a:t>
            </a:r>
          </a:p>
        </p:txBody>
      </p:sp>
      <p:sp>
        <p:nvSpPr>
          <p:cNvPr id="452610" name="Rectangle 2"/>
          <p:cNvSpPr>
            <a:spLocks noGrp="1" noChangeArrowheads="1"/>
          </p:cNvSpPr>
          <p:nvPr>
            <p:ph type="title"/>
          </p:nvPr>
        </p:nvSpPr>
        <p:spPr/>
        <p:txBody>
          <a:bodyPr>
            <a:normAutofit fontScale="90000"/>
          </a:bodyPr>
          <a:lstStyle/>
          <a:p>
            <a:pPr>
              <a:defRPr/>
            </a:pPr>
            <a:r>
              <a:rPr lang="en-US" dirty="0"/>
              <a:t>Guidelines for Opioid Rotation, </a:t>
            </a:r>
            <a:br>
              <a:rPr lang="en-US" dirty="0"/>
            </a:br>
            <a:r>
              <a:rPr lang="en-US" sz="2200" dirty="0"/>
              <a:t>cont’d</a:t>
            </a:r>
          </a:p>
        </p:txBody>
      </p:sp>
      <p:sp>
        <p:nvSpPr>
          <p:cNvPr id="2" name="Slide Number Placeholder 1"/>
          <p:cNvSpPr>
            <a:spLocks noGrp="1"/>
          </p:cNvSpPr>
          <p:nvPr>
            <p:ph type="sldNum" sz="quarter" idx="12"/>
          </p:nvPr>
        </p:nvSpPr>
        <p:spPr/>
        <p:txBody>
          <a:bodyPr/>
          <a:lstStyle/>
          <a:p>
            <a:fld id="{AC93B9EA-9F07-41CA-8155-9C9A9F70FA14}" type="slidenum">
              <a:rPr lang="en-US" smtClean="0"/>
              <a:pPr/>
              <a:t>55</a:t>
            </a:fld>
            <a:r>
              <a:rPr lang="en-US" dirty="0"/>
              <a:t>   |   © CO*RE 2015 </a:t>
            </a:r>
          </a:p>
        </p:txBody>
      </p:sp>
      <p:sp>
        <p:nvSpPr>
          <p:cNvPr id="4" name="TextBox 3"/>
          <p:cNvSpPr txBox="1"/>
          <p:nvPr/>
        </p:nvSpPr>
        <p:spPr>
          <a:xfrm>
            <a:off x="838200" y="4343400"/>
            <a:ext cx="7772400" cy="722988"/>
          </a:xfrm>
          <a:prstGeom prst="rect">
            <a:avLst/>
          </a:prstGeom>
          <a:noFill/>
        </p:spPr>
        <p:txBody>
          <a:bodyPr wrap="square" rtlCol="0">
            <a:noAutofit/>
          </a:bodyPr>
          <a:lstStyle/>
          <a:p>
            <a:r>
              <a:rPr lang="en-US" dirty="0">
                <a:latin typeface="Segoe UI" pitchFamily="34" charset="0"/>
                <a:ea typeface="Segoe UI" pitchFamily="34" charset="0"/>
                <a:cs typeface="Segoe UI" pitchFamily="34" charset="0"/>
              </a:rPr>
              <a:t>If oral transmucosal fentanyl product is used for BTP, begin dosing lowest dose irrespective of baseline opioid dose</a:t>
            </a:r>
          </a:p>
        </p:txBody>
      </p:sp>
      <p:grpSp>
        <p:nvGrpSpPr>
          <p:cNvPr id="14" name="Group 13"/>
          <p:cNvGrpSpPr/>
          <p:nvPr/>
        </p:nvGrpSpPr>
        <p:grpSpPr>
          <a:xfrm>
            <a:off x="7490797" y="204497"/>
            <a:ext cx="1453157" cy="1243304"/>
            <a:chOff x="7162799" y="204496"/>
            <a:chExt cx="1781155" cy="1523935"/>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2799" y="204496"/>
              <a:ext cx="1781155" cy="1523935"/>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6115" y="648402"/>
              <a:ext cx="626382" cy="626382"/>
            </a:xfrm>
            <a:prstGeom prst="rect">
              <a:avLst/>
            </a:prstGeom>
          </p:spPr>
        </p:pic>
      </p:grpSp>
    </p:spTree>
    <p:extLst>
      <p:ext uri="{BB962C8B-B14F-4D97-AF65-F5344CB8AC3E}">
        <p14:creationId xmlns:p14="http://schemas.microsoft.com/office/powerpoint/2010/main" val="237501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096000" y="2571750"/>
            <a:ext cx="2868930" cy="350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169863" lvl="1" indent="-169863">
              <a:spcAft>
                <a:spcPts val="500"/>
              </a:spcAft>
              <a:buClr>
                <a:schemeClr val="accent3"/>
              </a:buClr>
              <a:buSzPct val="85000"/>
              <a:buFont typeface="Arial" pitchFamily="34" charset="0"/>
              <a:buChar char="•"/>
            </a:pPr>
            <a:r>
              <a:rPr lang="en-US" dirty="0">
                <a:solidFill>
                  <a:schemeClr val="tx1"/>
                </a:solidFill>
                <a:latin typeface="Segoe UI" pitchFamily="34" charset="0"/>
                <a:ea typeface="Segoe UI" pitchFamily="34" charset="0"/>
                <a:cs typeface="Segoe UI" pitchFamily="34" charset="0"/>
              </a:rPr>
              <a:t>PRN IR opioid trial based on analysis of benefit versus risk</a:t>
            </a:r>
          </a:p>
          <a:p>
            <a:pPr marL="287338" lvl="1" indent="-117475">
              <a:spcAft>
                <a:spcPts val="300"/>
              </a:spcAft>
              <a:buClr>
                <a:schemeClr val="accent3"/>
              </a:buClr>
              <a:buSzPct val="85000"/>
              <a:buFontTx/>
              <a:buChar char="‒"/>
            </a:pPr>
            <a:r>
              <a:rPr lang="en-US" sz="1300" dirty="0">
                <a:solidFill>
                  <a:schemeClr val="tx1"/>
                </a:solidFill>
                <a:latin typeface="Segoe UI" pitchFamily="34" charset="0"/>
                <a:ea typeface="Segoe UI" pitchFamily="34" charset="0"/>
                <a:cs typeface="Segoe UI" pitchFamily="34" charset="0"/>
              </a:rPr>
              <a:t>Risk for aberrant drug-related behaviors</a:t>
            </a:r>
          </a:p>
          <a:p>
            <a:pPr marL="287338" lvl="1" indent="-117475">
              <a:spcAft>
                <a:spcPts val="300"/>
              </a:spcAft>
              <a:buClr>
                <a:schemeClr val="accent3"/>
              </a:buClr>
              <a:buSzPct val="85000"/>
              <a:buFontTx/>
              <a:buChar char="‒"/>
            </a:pPr>
            <a:r>
              <a:rPr lang="en-US" sz="1300" dirty="0">
                <a:solidFill>
                  <a:schemeClr val="tx1"/>
                </a:solidFill>
                <a:latin typeface="Segoe UI" pitchFamily="34" charset="0"/>
                <a:ea typeface="Segoe UI" pitchFamily="34" charset="0"/>
                <a:cs typeface="Segoe UI" pitchFamily="34" charset="0"/>
              </a:rPr>
              <a:t>High-risk: only in conjunction w/ frequent monitoring &amp; follow-up</a:t>
            </a:r>
          </a:p>
          <a:p>
            <a:pPr marL="287338" lvl="1" indent="-117475">
              <a:buClr>
                <a:schemeClr val="accent3"/>
              </a:buClr>
              <a:buFontTx/>
              <a:buChar char="‒"/>
            </a:pPr>
            <a:r>
              <a:rPr lang="en-US" sz="1300" dirty="0">
                <a:solidFill>
                  <a:schemeClr val="tx1"/>
                </a:solidFill>
                <a:latin typeface="Segoe UI" pitchFamily="34" charset="0"/>
                <a:ea typeface="Segoe UI" pitchFamily="34" charset="0"/>
                <a:cs typeface="Segoe UI" pitchFamily="34" charset="0"/>
              </a:rPr>
              <a:t>Low-risk: w/ routine follow-up &amp; monitoring</a:t>
            </a:r>
            <a:endParaRPr lang="en-US" sz="1300" dirty="0">
              <a:solidFill>
                <a:schemeClr val="tx1"/>
              </a:solidFill>
            </a:endParaRPr>
          </a:p>
          <a:p>
            <a:pPr marL="169863" lvl="1" indent="-169863">
              <a:spcBef>
                <a:spcPct val="20000"/>
              </a:spcBef>
              <a:buClr>
                <a:schemeClr val="accent3"/>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Nonopioid drug therapies </a:t>
            </a:r>
          </a:p>
          <a:p>
            <a:pPr marL="169863" lvl="1" indent="-169863">
              <a:spcBef>
                <a:spcPct val="20000"/>
              </a:spcBef>
              <a:buClr>
                <a:schemeClr val="accent3"/>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Nonpharmacologic treatments</a:t>
            </a:r>
            <a:r>
              <a:rPr lang="en-US" sz="1100" dirty="0">
                <a:solidFill>
                  <a:schemeClr val="tx1"/>
                </a:solidFill>
                <a:latin typeface="Segoe UI" pitchFamily="34" charset="0"/>
                <a:ea typeface="Segoe UI" pitchFamily="34" charset="0"/>
                <a:cs typeface="Segoe UI" pitchFamily="34" charset="0"/>
              </a:rPr>
              <a:t/>
            </a:r>
            <a:br>
              <a:rPr lang="en-US" sz="1100" dirty="0">
                <a:solidFill>
                  <a:schemeClr val="tx1"/>
                </a:solidFill>
                <a:latin typeface="Segoe UI" pitchFamily="34" charset="0"/>
                <a:ea typeface="Segoe UI" pitchFamily="34" charset="0"/>
                <a:cs typeface="Segoe UI" pitchFamily="34" charset="0"/>
              </a:rPr>
            </a:br>
            <a:endParaRPr lang="en-US" sz="1100" dirty="0">
              <a:solidFill>
                <a:schemeClr val="tx1"/>
              </a:solidFill>
              <a:latin typeface="Segoe UI" pitchFamily="34" charset="0"/>
              <a:ea typeface="Segoe UI" pitchFamily="34" charset="0"/>
              <a:cs typeface="Segoe UI" pitchFamily="34" charset="0"/>
            </a:endParaRPr>
          </a:p>
        </p:txBody>
      </p:sp>
      <p:sp>
        <p:nvSpPr>
          <p:cNvPr id="14" name="Round Same Side Corner Rectangle 13"/>
          <p:cNvSpPr/>
          <p:nvPr/>
        </p:nvSpPr>
        <p:spPr>
          <a:xfrm>
            <a:off x="6096000" y="1504950"/>
            <a:ext cx="2868930" cy="10668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itchFamily="34" charset="0"/>
                <a:ea typeface="Segoe UI" pitchFamily="34" charset="0"/>
                <a:cs typeface="Segoe UI" pitchFamily="34" charset="0"/>
              </a:rPr>
              <a:t>Consider adding</a:t>
            </a:r>
          </a:p>
        </p:txBody>
      </p:sp>
      <p:sp>
        <p:nvSpPr>
          <p:cNvPr id="2" name="Title 1"/>
          <p:cNvSpPr>
            <a:spLocks noGrp="1"/>
          </p:cNvSpPr>
          <p:nvPr>
            <p:ph type="title"/>
          </p:nvPr>
        </p:nvSpPr>
        <p:spPr/>
        <p:txBody>
          <a:bodyPr/>
          <a:lstStyle/>
          <a:p>
            <a:r>
              <a:rPr lang="en-US" dirty="0"/>
              <a:t>Breakthrough Pain in Chronic </a:t>
            </a:r>
            <a:br>
              <a:rPr lang="en-US" dirty="0"/>
            </a:br>
            <a:r>
              <a:rPr lang="en-US" dirty="0"/>
              <a:t>Pain Patients</a:t>
            </a:r>
          </a:p>
        </p:txBody>
      </p:sp>
      <p:sp>
        <p:nvSpPr>
          <p:cNvPr id="4" name="Slide Number Placeholder 3"/>
          <p:cNvSpPr>
            <a:spLocks noGrp="1"/>
          </p:cNvSpPr>
          <p:nvPr>
            <p:ph type="sldNum" sz="quarter" idx="12"/>
          </p:nvPr>
        </p:nvSpPr>
        <p:spPr/>
        <p:txBody>
          <a:bodyPr/>
          <a:lstStyle/>
          <a:p>
            <a:fld id="{AC93B9EA-9F07-41CA-8155-9C9A9F70FA14}" type="slidenum">
              <a:rPr lang="en-US" smtClean="0"/>
              <a:pPr/>
              <a:t>56</a:t>
            </a:fld>
            <a:r>
              <a:rPr lang="en-US" dirty="0"/>
              <a:t>   |   © CO*RE 2015 </a:t>
            </a:r>
          </a:p>
        </p:txBody>
      </p:sp>
      <p:sp>
        <p:nvSpPr>
          <p:cNvPr id="22" name="Rectangle 21"/>
          <p:cNvSpPr/>
          <p:nvPr/>
        </p:nvSpPr>
        <p:spPr>
          <a:xfrm>
            <a:off x="3124200" y="2571750"/>
            <a:ext cx="2868930" cy="350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169863" lvl="1" indent="-169863">
              <a:spcBef>
                <a:spcPts val="1000"/>
              </a:spcBef>
              <a:buClr>
                <a:schemeClr val="accent2"/>
              </a:buClr>
              <a:buSzPct val="85000"/>
              <a:buFont typeface="Arial" pitchFamily="34" charset="0"/>
              <a:buChar char="•"/>
            </a:pPr>
            <a:r>
              <a:rPr lang="en-US" dirty="0">
                <a:solidFill>
                  <a:schemeClr val="tx1"/>
                </a:solidFill>
                <a:latin typeface="Segoe UI" pitchFamily="34" charset="0"/>
                <a:ea typeface="Segoe UI" pitchFamily="34" charset="0"/>
                <a:cs typeface="Segoe UI" pitchFamily="34" charset="0"/>
              </a:rPr>
              <a:t>Directed at cause </a:t>
            </a:r>
            <a:br>
              <a:rPr lang="en-US" dirty="0">
                <a:solidFill>
                  <a:schemeClr val="tx1"/>
                </a:solidFill>
                <a:latin typeface="Segoe UI" pitchFamily="34" charset="0"/>
                <a:ea typeface="Segoe UI" pitchFamily="34" charset="0"/>
                <a:cs typeface="Segoe UI" pitchFamily="34" charset="0"/>
              </a:rPr>
            </a:br>
            <a:r>
              <a:rPr lang="en-US" dirty="0">
                <a:solidFill>
                  <a:schemeClr val="tx1"/>
                </a:solidFill>
                <a:latin typeface="Segoe UI" pitchFamily="34" charset="0"/>
                <a:ea typeface="Segoe UI" pitchFamily="34" charset="0"/>
                <a:cs typeface="Segoe UI" pitchFamily="34" charset="0"/>
              </a:rPr>
              <a:t>of BTP or </a:t>
            </a:r>
            <a:br>
              <a:rPr lang="en-US" dirty="0">
                <a:solidFill>
                  <a:schemeClr val="tx1"/>
                </a:solidFill>
                <a:latin typeface="Segoe UI" pitchFamily="34" charset="0"/>
                <a:ea typeface="Segoe UI" pitchFamily="34" charset="0"/>
                <a:cs typeface="Segoe UI" pitchFamily="34" charset="0"/>
              </a:rPr>
            </a:br>
            <a:r>
              <a:rPr lang="en-US" dirty="0">
                <a:solidFill>
                  <a:schemeClr val="tx1"/>
                </a:solidFill>
                <a:latin typeface="Segoe UI" pitchFamily="34" charset="0"/>
                <a:ea typeface="Segoe UI" pitchFamily="34" charset="0"/>
                <a:cs typeface="Segoe UI" pitchFamily="34" charset="0"/>
              </a:rPr>
              <a:t>precipitating factors</a:t>
            </a:r>
          </a:p>
          <a:p>
            <a:pPr marL="169863" lvl="1" indent="-169863">
              <a:spcBef>
                <a:spcPts val="1000"/>
              </a:spcBef>
              <a:buClr>
                <a:schemeClr val="accent2"/>
              </a:buClr>
              <a:buSzPct val="85000"/>
              <a:buFont typeface="Arial" pitchFamily="34" charset="0"/>
              <a:buChar char="•"/>
              <a:tabLst>
                <a:tab pos="169863" algn="l"/>
              </a:tabLst>
            </a:pPr>
            <a:r>
              <a:rPr lang="en-US" dirty="0">
                <a:solidFill>
                  <a:schemeClr val="tx1"/>
                </a:solidFill>
                <a:latin typeface="Segoe UI" pitchFamily="34" charset="0"/>
                <a:ea typeface="Segoe UI" pitchFamily="34" charset="0"/>
                <a:cs typeface="Segoe UI" pitchFamily="34" charset="0"/>
              </a:rPr>
              <a:t>Nonspecific symptomatic therapies to lessen impact </a:t>
            </a:r>
            <a:br>
              <a:rPr lang="en-US" dirty="0">
                <a:solidFill>
                  <a:schemeClr val="tx1"/>
                </a:solidFill>
                <a:latin typeface="Segoe UI" pitchFamily="34" charset="0"/>
                <a:ea typeface="Segoe UI" pitchFamily="34" charset="0"/>
                <a:cs typeface="Segoe UI" pitchFamily="34" charset="0"/>
              </a:rPr>
            </a:br>
            <a:r>
              <a:rPr lang="en-US" dirty="0">
                <a:solidFill>
                  <a:schemeClr val="tx1"/>
                </a:solidFill>
                <a:latin typeface="Segoe UI" pitchFamily="34" charset="0"/>
                <a:ea typeface="Segoe UI" pitchFamily="34" charset="0"/>
                <a:cs typeface="Segoe UI" pitchFamily="34" charset="0"/>
              </a:rPr>
              <a:t>of BTP</a:t>
            </a:r>
          </a:p>
        </p:txBody>
      </p:sp>
      <p:sp>
        <p:nvSpPr>
          <p:cNvPr id="23" name="Round Same Side Corner Rectangle 22"/>
          <p:cNvSpPr/>
          <p:nvPr/>
        </p:nvSpPr>
        <p:spPr>
          <a:xfrm>
            <a:off x="3124200" y="1504950"/>
            <a:ext cx="2868930" cy="10668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itchFamily="34" charset="0"/>
                <a:ea typeface="Segoe UI" pitchFamily="34" charset="0"/>
                <a:cs typeface="Segoe UI" pitchFamily="34" charset="0"/>
              </a:rPr>
              <a:t>Therapies</a:t>
            </a:r>
          </a:p>
        </p:txBody>
      </p:sp>
      <p:sp>
        <p:nvSpPr>
          <p:cNvPr id="24" name="Rectangle 23"/>
          <p:cNvSpPr/>
          <p:nvPr/>
        </p:nvSpPr>
        <p:spPr>
          <a:xfrm>
            <a:off x="152400" y="2571750"/>
            <a:ext cx="2868930" cy="350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lvl="1">
              <a:spcAft>
                <a:spcPts val="500"/>
              </a:spcAft>
              <a:buClr>
                <a:schemeClr val="accent3"/>
              </a:buClr>
              <a:buSzPct val="85000"/>
            </a:pPr>
            <a:r>
              <a:rPr lang="en-US" dirty="0">
                <a:solidFill>
                  <a:schemeClr val="tx1"/>
                </a:solidFill>
                <a:latin typeface="Segoe UI" pitchFamily="34" charset="0"/>
                <a:ea typeface="Segoe UI" pitchFamily="34" charset="0"/>
                <a:cs typeface="Segoe UI" pitchFamily="34" charset="0"/>
              </a:rPr>
              <a:t>Disease progression </a:t>
            </a:r>
            <a:br>
              <a:rPr lang="en-US" dirty="0">
                <a:solidFill>
                  <a:schemeClr val="tx1"/>
                </a:solidFill>
                <a:latin typeface="Segoe UI" pitchFamily="34" charset="0"/>
                <a:ea typeface="Segoe UI" pitchFamily="34" charset="0"/>
                <a:cs typeface="Segoe UI" pitchFamily="34" charset="0"/>
              </a:rPr>
            </a:br>
            <a:r>
              <a:rPr lang="en-US" dirty="0">
                <a:solidFill>
                  <a:schemeClr val="tx1"/>
                </a:solidFill>
                <a:latin typeface="Segoe UI" pitchFamily="34" charset="0"/>
                <a:ea typeface="Segoe UI" pitchFamily="34" charset="0"/>
                <a:cs typeface="Segoe UI" pitchFamily="34" charset="0"/>
              </a:rPr>
              <a:t>or a new or </a:t>
            </a:r>
            <a:br>
              <a:rPr lang="en-US" dirty="0">
                <a:solidFill>
                  <a:schemeClr val="tx1"/>
                </a:solidFill>
                <a:latin typeface="Segoe UI" pitchFamily="34" charset="0"/>
                <a:ea typeface="Segoe UI" pitchFamily="34" charset="0"/>
                <a:cs typeface="Segoe UI" pitchFamily="34" charset="0"/>
              </a:rPr>
            </a:br>
            <a:r>
              <a:rPr lang="en-US" dirty="0">
                <a:solidFill>
                  <a:schemeClr val="tx1"/>
                </a:solidFill>
                <a:latin typeface="Segoe UI" pitchFamily="34" charset="0"/>
                <a:ea typeface="Segoe UI" pitchFamily="34" charset="0"/>
                <a:cs typeface="Segoe UI" pitchFamily="34" charset="0"/>
              </a:rPr>
              <a:t>unrelated pain</a:t>
            </a:r>
          </a:p>
        </p:txBody>
      </p:sp>
      <p:sp>
        <p:nvSpPr>
          <p:cNvPr id="25" name="Round Same Side Corner Rectangle 24"/>
          <p:cNvSpPr/>
          <p:nvPr/>
        </p:nvSpPr>
        <p:spPr>
          <a:xfrm>
            <a:off x="152400" y="1504950"/>
            <a:ext cx="2868930" cy="1066800"/>
          </a:xfrm>
          <a:prstGeom prst="round2SameRect">
            <a:avLst/>
          </a:prstGeom>
          <a:solidFill>
            <a:srgbClr val="685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itchFamily="34" charset="0"/>
                <a:ea typeface="Segoe UI" pitchFamily="34" charset="0"/>
                <a:cs typeface="Segoe UI" pitchFamily="34" charset="0"/>
              </a:rPr>
              <a:t>Patients on stable </a:t>
            </a:r>
            <a:br>
              <a:rPr lang="en-US" b="1" dirty="0">
                <a:latin typeface="Segoe UI" pitchFamily="34" charset="0"/>
                <a:ea typeface="Segoe UI" pitchFamily="34" charset="0"/>
                <a:cs typeface="Segoe UI" pitchFamily="34" charset="0"/>
              </a:rPr>
            </a:br>
            <a:r>
              <a:rPr lang="en-US" b="1" dirty="0">
                <a:latin typeface="Segoe UI" pitchFamily="34" charset="0"/>
                <a:ea typeface="Segoe UI" pitchFamily="34" charset="0"/>
                <a:cs typeface="Segoe UI" pitchFamily="34" charset="0"/>
              </a:rPr>
              <a:t>ATC opioids may experience BTP</a:t>
            </a:r>
          </a:p>
        </p:txBody>
      </p:sp>
    </p:spTree>
    <p:extLst>
      <p:ext uri="{BB962C8B-B14F-4D97-AF65-F5344CB8AC3E}">
        <p14:creationId xmlns:p14="http://schemas.microsoft.com/office/powerpoint/2010/main" val="38772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Discontinuing </a:t>
            </a:r>
            <a:br>
              <a:rPr lang="en-US" dirty="0"/>
            </a:br>
            <a:r>
              <a:rPr lang="en-US" dirty="0"/>
              <a:t>ER/LA Opioids</a:t>
            </a:r>
          </a:p>
        </p:txBody>
      </p:sp>
      <p:sp>
        <p:nvSpPr>
          <p:cNvPr id="4" name="Slide Number Placeholder 3"/>
          <p:cNvSpPr>
            <a:spLocks noGrp="1"/>
          </p:cNvSpPr>
          <p:nvPr>
            <p:ph type="sldNum" sz="quarter" idx="12"/>
          </p:nvPr>
        </p:nvSpPr>
        <p:spPr/>
        <p:txBody>
          <a:bodyPr/>
          <a:lstStyle/>
          <a:p>
            <a:fld id="{AC93B9EA-9F07-41CA-8155-9C9A9F70FA14}" type="slidenum">
              <a:rPr lang="en-US" smtClean="0"/>
              <a:pPr/>
              <a:t>57</a:t>
            </a:fld>
            <a:r>
              <a:rPr lang="en-US" dirty="0"/>
              <a:t>   |   © CO*RE 2015 </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7100" y="152400"/>
            <a:ext cx="1504950" cy="1504950"/>
          </a:xfrm>
          <a:prstGeom prst="rect">
            <a:avLst/>
          </a:prstGeom>
        </p:spPr>
      </p:pic>
      <p:sp>
        <p:nvSpPr>
          <p:cNvPr id="9" name="Rectangle 8"/>
          <p:cNvSpPr/>
          <p:nvPr/>
        </p:nvSpPr>
        <p:spPr>
          <a:xfrm>
            <a:off x="542925" y="1762610"/>
            <a:ext cx="2581275" cy="10973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b="1" dirty="0">
                <a:solidFill>
                  <a:schemeClr val="bg1"/>
                </a:solidFill>
                <a:latin typeface="Segoe UI" pitchFamily="34" charset="0"/>
                <a:ea typeface="Segoe UI" pitchFamily="34" charset="0"/>
                <a:cs typeface="Segoe UI" pitchFamily="34" charset="0"/>
              </a:rPr>
              <a:t>No progress toward therapeutic goals</a:t>
            </a:r>
          </a:p>
        </p:txBody>
      </p:sp>
      <p:sp>
        <p:nvSpPr>
          <p:cNvPr id="10" name="Rectangle 9"/>
          <p:cNvSpPr/>
          <p:nvPr/>
        </p:nvSpPr>
        <p:spPr>
          <a:xfrm>
            <a:off x="3276766" y="1762610"/>
            <a:ext cx="2590467" cy="10973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b="1" dirty="0">
                <a:solidFill>
                  <a:schemeClr val="bg1"/>
                </a:solidFill>
                <a:latin typeface="Segoe UI" pitchFamily="34" charset="0"/>
                <a:ea typeface="Segoe UI" pitchFamily="34" charset="0"/>
                <a:cs typeface="Segoe UI" pitchFamily="34" charset="0"/>
              </a:rPr>
              <a:t>Intolerable &amp; Unmanageable AEs</a:t>
            </a:r>
          </a:p>
        </p:txBody>
      </p:sp>
      <p:grpSp>
        <p:nvGrpSpPr>
          <p:cNvPr id="11" name="Group 10"/>
          <p:cNvGrpSpPr/>
          <p:nvPr/>
        </p:nvGrpSpPr>
        <p:grpSpPr>
          <a:xfrm>
            <a:off x="538734" y="3535718"/>
            <a:ext cx="3880866" cy="2566145"/>
            <a:chOff x="530772" y="2322789"/>
            <a:chExt cx="3126828" cy="3764010"/>
          </a:xfrm>
          <a:solidFill>
            <a:schemeClr val="bg2"/>
          </a:solidFill>
        </p:grpSpPr>
        <p:sp>
          <p:nvSpPr>
            <p:cNvPr id="12" name="Rounded Rectangle 11"/>
            <p:cNvSpPr/>
            <p:nvPr/>
          </p:nvSpPr>
          <p:spPr>
            <a:xfrm>
              <a:off x="530772" y="2322789"/>
              <a:ext cx="3126828" cy="3764010"/>
            </a:xfrm>
            <a:prstGeom prst="roundRect">
              <a:avLst>
                <a:gd name="adj" fmla="val 52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bIns="0" rtlCol="0" anchor="t"/>
            <a:lstStyle/>
            <a:p>
              <a:pPr>
                <a:lnSpc>
                  <a:spcPct val="120000"/>
                </a:lnSpc>
              </a:pPr>
              <a:endParaRPr lang="en-US" sz="1400" dirty="0">
                <a:solidFill>
                  <a:schemeClr val="tx1"/>
                </a:solidFill>
                <a:latin typeface="Segoe UI" pitchFamily="34" charset="0"/>
                <a:ea typeface="Segoe UI" pitchFamily="34" charset="0"/>
                <a:cs typeface="Segoe UI" pitchFamily="34" charset="0"/>
              </a:endParaRPr>
            </a:p>
          </p:txBody>
        </p:sp>
        <p:sp>
          <p:nvSpPr>
            <p:cNvPr id="13" name="TextBox 12"/>
            <p:cNvSpPr txBox="1"/>
            <p:nvPr/>
          </p:nvSpPr>
          <p:spPr>
            <a:xfrm>
              <a:off x="567403" y="2808562"/>
              <a:ext cx="3052762" cy="361307"/>
            </a:xfrm>
            <a:prstGeom prst="rect">
              <a:avLst/>
            </a:prstGeom>
            <a:grpFill/>
          </p:spPr>
          <p:txBody>
            <a:bodyPr wrap="square" tIns="0" bIns="0" rtlCol="0" anchor="t">
              <a:noAutofit/>
            </a:bodyPr>
            <a:lstStyle/>
            <a:p>
              <a:pPr marL="177800" indent="-177800">
                <a:spcBef>
                  <a:spcPts val="600"/>
                </a:spcBef>
                <a:buClr>
                  <a:schemeClr val="accent4"/>
                </a:buClr>
                <a:buFont typeface="Arial" pitchFamily="34" charset="0"/>
                <a:buChar char="•"/>
              </a:pPr>
              <a:r>
                <a:rPr lang="en-US" dirty="0">
                  <a:latin typeface="Segoe UI" pitchFamily="34" charset="0"/>
                  <a:ea typeface="Segoe UI" pitchFamily="34" charset="0"/>
                  <a:cs typeface="Segoe UI" pitchFamily="34" charset="0"/>
                </a:rPr>
                <a:t>1 or 2 episodes of increasing dose without prescriber knowledge</a:t>
              </a:r>
            </a:p>
            <a:p>
              <a:pPr marL="177800" indent="-177800">
                <a:spcBef>
                  <a:spcPts val="600"/>
                </a:spcBef>
                <a:buClr>
                  <a:schemeClr val="accent4"/>
                </a:buClr>
                <a:buFont typeface="Arial" pitchFamily="34" charset="0"/>
                <a:buChar char="•"/>
              </a:pPr>
              <a:r>
                <a:rPr lang="en-US" dirty="0">
                  <a:latin typeface="Segoe UI" pitchFamily="34" charset="0"/>
                  <a:ea typeface="Segoe UI" pitchFamily="34" charset="0"/>
                  <a:cs typeface="Segoe UI" pitchFamily="34" charset="0"/>
                </a:rPr>
                <a:t>Sharing medications</a:t>
              </a:r>
            </a:p>
            <a:p>
              <a:pPr marL="177800" indent="-177800">
                <a:spcBef>
                  <a:spcPts val="600"/>
                </a:spcBef>
                <a:buClr>
                  <a:schemeClr val="accent4"/>
                </a:buClr>
                <a:buFont typeface="Arial" pitchFamily="34" charset="0"/>
                <a:buChar char="•"/>
              </a:pPr>
              <a:r>
                <a:rPr lang="en-US" dirty="0">
                  <a:latin typeface="Segoe UI" pitchFamily="34" charset="0"/>
                  <a:ea typeface="Segoe UI" pitchFamily="34" charset="0"/>
                  <a:cs typeface="Segoe UI" pitchFamily="34" charset="0"/>
                </a:rPr>
                <a:t>Unapproved opioid use to treat another symptom (e.g., insomnia)</a:t>
              </a:r>
            </a:p>
          </p:txBody>
        </p:sp>
      </p:grpSp>
      <p:grpSp>
        <p:nvGrpSpPr>
          <p:cNvPr id="14" name="Group 13"/>
          <p:cNvGrpSpPr/>
          <p:nvPr/>
        </p:nvGrpSpPr>
        <p:grpSpPr>
          <a:xfrm>
            <a:off x="4744208" y="3546901"/>
            <a:ext cx="3886578" cy="2554963"/>
            <a:chOff x="5486400" y="2322790"/>
            <a:chExt cx="3131430" cy="3039750"/>
          </a:xfrm>
          <a:solidFill>
            <a:schemeClr val="bg2"/>
          </a:solidFill>
        </p:grpSpPr>
        <p:sp>
          <p:nvSpPr>
            <p:cNvPr id="15" name="Rounded Rectangle 14"/>
            <p:cNvSpPr/>
            <p:nvPr/>
          </p:nvSpPr>
          <p:spPr>
            <a:xfrm>
              <a:off x="5486400" y="2322790"/>
              <a:ext cx="3131430" cy="3039750"/>
            </a:xfrm>
            <a:prstGeom prst="roundRect">
              <a:avLst>
                <a:gd name="adj" fmla="val 43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bIns="0" rtlCol="0" anchor="t"/>
            <a:lstStyle/>
            <a:p>
              <a:pPr>
                <a:lnSpc>
                  <a:spcPct val="120000"/>
                </a:lnSpc>
              </a:pPr>
              <a:endParaRPr lang="en-US" sz="1400" dirty="0">
                <a:solidFill>
                  <a:schemeClr val="tx1"/>
                </a:solidFill>
                <a:latin typeface="Segoe UI" pitchFamily="34" charset="0"/>
                <a:ea typeface="Segoe UI" pitchFamily="34" charset="0"/>
                <a:cs typeface="Segoe UI" pitchFamily="34" charset="0"/>
              </a:endParaRPr>
            </a:p>
          </p:txBody>
        </p:sp>
        <p:sp>
          <p:nvSpPr>
            <p:cNvPr id="16" name="TextBox 15"/>
            <p:cNvSpPr txBox="1"/>
            <p:nvPr/>
          </p:nvSpPr>
          <p:spPr>
            <a:xfrm>
              <a:off x="5593230" y="2666030"/>
              <a:ext cx="2885547" cy="387779"/>
            </a:xfrm>
            <a:prstGeom prst="rect">
              <a:avLst/>
            </a:prstGeom>
            <a:grpFill/>
          </p:spPr>
          <p:txBody>
            <a:bodyPr wrap="square" tIns="0" bIns="0" rtlCol="0" anchor="t">
              <a:noAutofit/>
            </a:bodyPr>
            <a:lstStyle/>
            <a:p>
              <a:pPr marL="177800" indent="-177800">
                <a:spcBef>
                  <a:spcPts val="600"/>
                </a:spcBef>
                <a:buClr>
                  <a:schemeClr val="accent3"/>
                </a:buClr>
                <a:buFont typeface="Arial" pitchFamily="34" charset="0"/>
                <a:buChar char="•"/>
              </a:pPr>
              <a:r>
                <a:rPr lang="en-US" dirty="0">
                  <a:latin typeface="Segoe UI" pitchFamily="34" charset="0"/>
                  <a:ea typeface="Segoe UI" pitchFamily="34" charset="0"/>
                  <a:cs typeface="Segoe UI" pitchFamily="34" charset="0"/>
                </a:rPr>
                <a:t>Use of illicit drugs or unprescribed opioids</a:t>
              </a:r>
            </a:p>
            <a:p>
              <a:pPr marL="177800" indent="-177800">
                <a:spcBef>
                  <a:spcPts val="600"/>
                </a:spcBef>
                <a:buClr>
                  <a:schemeClr val="accent3"/>
                </a:buClr>
                <a:buFont typeface="Arial" pitchFamily="34" charset="0"/>
                <a:buChar char="•"/>
              </a:pPr>
              <a:r>
                <a:rPr lang="en-US" dirty="0">
                  <a:latin typeface="Segoe UI" pitchFamily="34" charset="0"/>
                  <a:ea typeface="Segoe UI" pitchFamily="34" charset="0"/>
                  <a:cs typeface="Segoe UI" pitchFamily="34" charset="0"/>
                </a:rPr>
                <a:t>Repeatedly obtaining opioids from multiple outside sources</a:t>
              </a:r>
            </a:p>
            <a:p>
              <a:pPr marL="177800" indent="-177800">
                <a:spcBef>
                  <a:spcPts val="600"/>
                </a:spcBef>
                <a:buClr>
                  <a:schemeClr val="accent3"/>
                </a:buClr>
                <a:buFont typeface="Arial" pitchFamily="34" charset="0"/>
                <a:buChar char="•"/>
              </a:pPr>
              <a:r>
                <a:rPr lang="en-US" dirty="0">
                  <a:latin typeface="Segoe UI" pitchFamily="34" charset="0"/>
                  <a:ea typeface="Segoe UI" pitchFamily="34" charset="0"/>
                  <a:cs typeface="Segoe UI" pitchFamily="34" charset="0"/>
                </a:rPr>
                <a:t>Prescription forgery</a:t>
              </a:r>
            </a:p>
            <a:p>
              <a:pPr marL="177800" indent="-177800">
                <a:spcBef>
                  <a:spcPts val="600"/>
                </a:spcBef>
                <a:buClr>
                  <a:schemeClr val="accent3"/>
                </a:buClr>
                <a:buFont typeface="Arial" pitchFamily="34" charset="0"/>
                <a:buChar char="•"/>
              </a:pPr>
              <a:r>
                <a:rPr lang="en-US" dirty="0">
                  <a:latin typeface="Segoe UI" pitchFamily="34" charset="0"/>
                  <a:ea typeface="Segoe UI" pitchFamily="34" charset="0"/>
                  <a:cs typeface="Segoe UI" pitchFamily="34" charset="0"/>
                </a:rPr>
                <a:t>Multiple episodes of prescription loss</a:t>
              </a:r>
            </a:p>
          </p:txBody>
        </p:sp>
      </p:grpSp>
      <p:sp>
        <p:nvSpPr>
          <p:cNvPr id="17" name="Rectangle 16"/>
          <p:cNvSpPr/>
          <p:nvPr/>
        </p:nvSpPr>
        <p:spPr>
          <a:xfrm>
            <a:off x="533400" y="2970012"/>
            <a:ext cx="3887336" cy="794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ea typeface="Segoe UI" panose="020B0502040204020203" pitchFamily="34" charset="0"/>
                <a:cs typeface="Segoe UI" panose="020B0502040204020203" pitchFamily="34" charset="0"/>
              </a:rPr>
              <a:t>Nonadherence or </a:t>
            </a:r>
            <a:br>
              <a:rPr lang="en-US" b="1" dirty="0">
                <a:latin typeface="Segoe UI" panose="020B0502040204020203" pitchFamily="34" charset="0"/>
                <a:ea typeface="Segoe UI" panose="020B0502040204020203" pitchFamily="34" charset="0"/>
                <a:cs typeface="Segoe UI" panose="020B0502040204020203" pitchFamily="34" charset="0"/>
              </a:rPr>
            </a:br>
            <a:r>
              <a:rPr lang="en-US" b="1" dirty="0">
                <a:latin typeface="Segoe UI" panose="020B0502040204020203" pitchFamily="34" charset="0"/>
                <a:ea typeface="Segoe UI" panose="020B0502040204020203" pitchFamily="34" charset="0"/>
                <a:cs typeface="Segoe UI" panose="020B0502040204020203" pitchFamily="34" charset="0"/>
              </a:rPr>
              <a:t>unsafe behavior</a:t>
            </a:r>
          </a:p>
        </p:txBody>
      </p:sp>
      <p:sp>
        <p:nvSpPr>
          <p:cNvPr id="18" name="Rectangle 17"/>
          <p:cNvSpPr/>
          <p:nvPr/>
        </p:nvSpPr>
        <p:spPr>
          <a:xfrm>
            <a:off x="4743450" y="2970012"/>
            <a:ext cx="3887336" cy="7946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ea typeface="Segoe UI" panose="020B0502040204020203" pitchFamily="34" charset="0"/>
                <a:cs typeface="Segoe UI" panose="020B0502040204020203" pitchFamily="34" charset="0"/>
              </a:rPr>
              <a:t>Aberrant behaviors suggestive </a:t>
            </a:r>
            <a:br>
              <a:rPr lang="en-US" b="1" dirty="0">
                <a:latin typeface="Segoe UI" panose="020B0502040204020203" pitchFamily="34" charset="0"/>
                <a:ea typeface="Segoe UI" panose="020B0502040204020203" pitchFamily="34" charset="0"/>
                <a:cs typeface="Segoe UI" panose="020B0502040204020203" pitchFamily="34" charset="0"/>
              </a:rPr>
            </a:br>
            <a:r>
              <a:rPr lang="en-US" b="1" dirty="0">
                <a:latin typeface="Segoe UI" panose="020B0502040204020203" pitchFamily="34" charset="0"/>
                <a:ea typeface="Segoe UI" panose="020B0502040204020203" pitchFamily="34" charset="0"/>
                <a:cs typeface="Segoe UI" panose="020B0502040204020203" pitchFamily="34" charset="0"/>
              </a:rPr>
              <a:t>of addiction &amp;/or diversion</a:t>
            </a:r>
          </a:p>
        </p:txBody>
      </p:sp>
      <p:sp>
        <p:nvSpPr>
          <p:cNvPr id="21" name="Rectangle 20"/>
          <p:cNvSpPr/>
          <p:nvPr/>
        </p:nvSpPr>
        <p:spPr>
          <a:xfrm>
            <a:off x="6019800" y="1752600"/>
            <a:ext cx="2623567" cy="10973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b="1" dirty="0">
                <a:solidFill>
                  <a:schemeClr val="bg1"/>
                </a:solidFill>
                <a:latin typeface="Segoe UI" pitchFamily="34" charset="0"/>
                <a:ea typeface="Segoe UI" pitchFamily="34" charset="0"/>
                <a:cs typeface="Segoe UI" pitchFamily="34" charset="0"/>
              </a:rPr>
              <a:t>Pain level decreases in stable patients</a:t>
            </a:r>
          </a:p>
        </p:txBody>
      </p:sp>
    </p:spTree>
    <p:extLst>
      <p:ext uri="{BB962C8B-B14F-4D97-AF65-F5344CB8AC3E}">
        <p14:creationId xmlns:p14="http://schemas.microsoft.com/office/powerpoint/2010/main" val="112213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7" grpId="0" animBg="1"/>
      <p:bldP spid="18" grpId="0" animBg="1"/>
      <p:bldP spid="2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09425" y="2083106"/>
            <a:ext cx="2538576" cy="3631894"/>
            <a:chOff x="529771" y="1844318"/>
            <a:chExt cx="3126828" cy="3925610"/>
          </a:xfrm>
        </p:grpSpPr>
        <p:sp>
          <p:nvSpPr>
            <p:cNvPr id="13" name="Rounded Rectangle 12"/>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16" name="TextBox 15"/>
            <p:cNvSpPr txBox="1"/>
            <p:nvPr/>
          </p:nvSpPr>
          <p:spPr>
            <a:xfrm>
              <a:off x="621175" y="2005486"/>
              <a:ext cx="2946147" cy="3571990"/>
            </a:xfrm>
            <a:prstGeom prst="rect">
              <a:avLst/>
            </a:prstGeom>
            <a:noFill/>
          </p:spPr>
          <p:txBody>
            <a:bodyPr wrap="square" rtlCol="0">
              <a:noAutofit/>
            </a:bodyPr>
            <a:lstStyle/>
            <a:p>
              <a:pPr>
                <a:spcBef>
                  <a:spcPts val="600"/>
                </a:spcBef>
                <a:buClr>
                  <a:srgbClr val="4B5269"/>
                </a:buClr>
              </a:pPr>
              <a:endParaRPr lang="en-US" sz="2400" dirty="0">
                <a:solidFill>
                  <a:prstClr val="black"/>
                </a:solidFill>
                <a:latin typeface="Segoe UI" pitchFamily="34" charset="0"/>
                <a:ea typeface="Segoe UI" pitchFamily="34" charset="0"/>
                <a:cs typeface="Segoe UI" pitchFamily="34" charset="0"/>
              </a:endParaRPr>
            </a:p>
          </p:txBody>
        </p:sp>
      </p:grpSp>
      <p:sp>
        <p:nvSpPr>
          <p:cNvPr id="2" name="Title 1"/>
          <p:cNvSpPr>
            <a:spLocks noGrp="1"/>
          </p:cNvSpPr>
          <p:nvPr>
            <p:ph type="title"/>
          </p:nvPr>
        </p:nvSpPr>
        <p:spPr/>
        <p:txBody>
          <a:bodyPr>
            <a:normAutofit/>
          </a:bodyPr>
          <a:lstStyle/>
          <a:p>
            <a:r>
              <a:rPr lang="en-US" dirty="0">
                <a:solidFill>
                  <a:srgbClr val="800000"/>
                </a:solidFill>
              </a:rPr>
              <a:t>Challenge: The Broken Stereotype</a:t>
            </a:r>
          </a:p>
        </p:txBody>
      </p:sp>
      <p:sp>
        <p:nvSpPr>
          <p:cNvPr id="5" name="Slide Number Placeholder 4"/>
          <p:cNvSpPr>
            <a:spLocks noGrp="1"/>
          </p:cNvSpPr>
          <p:nvPr>
            <p:ph type="sldNum" sz="quarter" idx="12"/>
          </p:nvPr>
        </p:nvSpPr>
        <p:spPr/>
        <p:txBody>
          <a:bodyPr/>
          <a:lstStyle/>
          <a:p>
            <a:fld id="{AC93B9EA-9F07-41CA-8155-9C9A9F70FA14}" type="slidenum">
              <a:rPr lang="en-US" smtClean="0">
                <a:solidFill>
                  <a:prstClr val="white">
                    <a:lumMod val="65000"/>
                  </a:prstClr>
                </a:solidFill>
              </a:rPr>
              <a:pPr/>
              <a:t>58</a:t>
            </a:fld>
            <a:r>
              <a:rPr lang="en-US" dirty="0">
                <a:solidFill>
                  <a:prstClr val="white">
                    <a:lumMod val="65000"/>
                  </a:prstClr>
                </a:solidFill>
              </a:rPr>
              <a:t>   |   © CO*RE 2015 </a:t>
            </a:r>
          </a:p>
        </p:txBody>
      </p:sp>
      <p:grpSp>
        <p:nvGrpSpPr>
          <p:cNvPr id="8" name="Group 7"/>
          <p:cNvGrpSpPr/>
          <p:nvPr/>
        </p:nvGrpSpPr>
        <p:grpSpPr>
          <a:xfrm>
            <a:off x="3276600" y="3505200"/>
            <a:ext cx="5562600" cy="2618392"/>
            <a:chOff x="529771" y="1844318"/>
            <a:chExt cx="3126828" cy="3925610"/>
          </a:xfrm>
        </p:grpSpPr>
        <p:sp>
          <p:nvSpPr>
            <p:cNvPr id="10" name="Rounded Rectangle 9"/>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12" name="TextBox 11"/>
            <p:cNvSpPr txBox="1"/>
            <p:nvPr/>
          </p:nvSpPr>
          <p:spPr>
            <a:xfrm>
              <a:off x="621175" y="2005485"/>
              <a:ext cx="2946147" cy="3571991"/>
            </a:xfrm>
            <a:prstGeom prst="rect">
              <a:avLst/>
            </a:prstGeom>
            <a:noFill/>
          </p:spPr>
          <p:txBody>
            <a:bodyPr wrap="square" rtlCol="0">
              <a:noAutofit/>
            </a:bodyPr>
            <a:lstStyle/>
            <a:p>
              <a:pPr>
                <a:spcBef>
                  <a:spcPts val="600"/>
                </a:spcBef>
                <a:buClr>
                  <a:srgbClr val="4B5269"/>
                </a:buClr>
              </a:pPr>
              <a:r>
                <a:rPr lang="en-US" sz="2000" b="1" dirty="0">
                  <a:solidFill>
                    <a:srgbClr val="800000"/>
                  </a:solidFill>
                  <a:latin typeface="Segoe UI" pitchFamily="34" charset="0"/>
                  <a:ea typeface="Segoe UI" pitchFamily="34" charset="0"/>
                  <a:cs typeface="Segoe UI" pitchFamily="34" charset="0"/>
                </a:rPr>
                <a:t>Action: </a:t>
              </a:r>
              <a:r>
                <a:rPr lang="en-US" sz="2000" dirty="0">
                  <a:latin typeface="Segoe UI" pitchFamily="34" charset="0"/>
                  <a:ea typeface="Segoe UI" pitchFamily="34" charset="0"/>
                  <a:cs typeface="Segoe UI" pitchFamily="34" charset="0"/>
                </a:rPr>
                <a:t>Require all patients receiving opioids to follow a treatment plan and adhere to defined expectations. Evaluate risk in all patients.  Use patient-provider agreements, contracts, or other tools.</a:t>
              </a:r>
            </a:p>
            <a:p>
              <a:pPr>
                <a:spcBef>
                  <a:spcPts val="600"/>
                </a:spcBef>
                <a:buClr>
                  <a:srgbClr val="4B5269"/>
                </a:buClr>
              </a:pPr>
              <a:endParaRPr lang="en-US" sz="2000" dirty="0">
                <a:latin typeface="Segoe UI" pitchFamily="34" charset="0"/>
                <a:ea typeface="Segoe UI" pitchFamily="34" charset="0"/>
                <a:cs typeface="Segoe UI" pitchFamily="34" charset="0"/>
              </a:endParaRPr>
            </a:p>
          </p:txBody>
        </p:sp>
      </p:grpSp>
      <p:sp>
        <p:nvSpPr>
          <p:cNvPr id="14" name="TextBox 13"/>
          <p:cNvSpPr txBox="1"/>
          <p:nvPr/>
        </p:nvSpPr>
        <p:spPr>
          <a:xfrm>
            <a:off x="509425" y="2195769"/>
            <a:ext cx="2386175" cy="2878729"/>
          </a:xfrm>
          <a:prstGeom prst="rect">
            <a:avLst/>
          </a:prstGeom>
          <a:noFill/>
        </p:spPr>
        <p:txBody>
          <a:bodyPr wrap="square" lIns="0" rIns="0" rtlCol="0">
            <a:noAutofit/>
          </a:bodyPr>
          <a:lstStyle/>
          <a:p>
            <a:pPr algn="ctr"/>
            <a:endParaRPr lang="en-US" sz="2400" dirty="0">
              <a:solidFill>
                <a:prstClr val="black"/>
              </a:solidFill>
              <a:latin typeface="Segoe UI" pitchFamily="34" charset="0"/>
              <a:ea typeface="Segoe UI" pitchFamily="34" charset="0"/>
              <a:cs typeface="Segoe UI" pitchFamily="34" charset="0"/>
            </a:endParaRPr>
          </a:p>
        </p:txBody>
      </p:sp>
      <p:sp>
        <p:nvSpPr>
          <p:cNvPr id="3" name="Round Same Side Corner Rectangle 2"/>
          <p:cNvSpPr/>
          <p:nvPr/>
        </p:nvSpPr>
        <p:spPr>
          <a:xfrm>
            <a:off x="509425" y="1143000"/>
            <a:ext cx="2538575" cy="1052769"/>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lvl="2" algn="ctr"/>
            <a:r>
              <a:rPr lang="en-US" sz="3600" b="1" i="1" dirty="0">
                <a:solidFill>
                  <a:prstClr val="white"/>
                </a:solidFill>
                <a:latin typeface="Segoe UI" pitchFamily="34" charset="0"/>
                <a:ea typeface="Segoe UI" pitchFamily="34" charset="0"/>
                <a:cs typeface="Segoe UI" pitchFamily="34" charset="0"/>
              </a:rPr>
              <a:t>Red Flag:</a:t>
            </a:r>
          </a:p>
        </p:txBody>
      </p:sp>
      <p:sp>
        <p:nvSpPr>
          <p:cNvPr id="4" name="Rectangle 3"/>
          <p:cNvSpPr/>
          <p:nvPr/>
        </p:nvSpPr>
        <p:spPr>
          <a:xfrm>
            <a:off x="609600" y="2438400"/>
            <a:ext cx="2286000" cy="2677656"/>
          </a:xfrm>
          <a:prstGeom prst="rect">
            <a:avLst/>
          </a:prstGeom>
        </p:spPr>
        <p:txBody>
          <a:bodyPr wrap="square">
            <a:spAutoFit/>
          </a:bodyPr>
          <a:lstStyle/>
          <a:p>
            <a:pPr marL="6350" lvl="1" algn="ctr"/>
            <a:r>
              <a:rPr lang="en-US" sz="2400" dirty="0">
                <a:latin typeface="Segoe UI" panose="020B0502040204020203" pitchFamily="34" charset="0"/>
                <a:ea typeface="Segoe UI" panose="020B0502040204020203" pitchFamily="34" charset="0"/>
                <a:cs typeface="Segoe UI" panose="020B0502040204020203" pitchFamily="34" charset="0"/>
              </a:rPr>
              <a:t>Making assumptions about a patient’s risk factors without objective evidence</a:t>
            </a:r>
          </a:p>
        </p:txBody>
      </p:sp>
      <p:grpSp>
        <p:nvGrpSpPr>
          <p:cNvPr id="17" name="Group 16"/>
          <p:cNvGrpSpPr/>
          <p:nvPr/>
        </p:nvGrpSpPr>
        <p:grpSpPr>
          <a:xfrm>
            <a:off x="3276600" y="1094097"/>
            <a:ext cx="5562600" cy="2220436"/>
            <a:chOff x="529771" y="1844318"/>
            <a:chExt cx="3126828" cy="3925610"/>
          </a:xfrm>
        </p:grpSpPr>
        <p:sp>
          <p:nvSpPr>
            <p:cNvPr id="18" name="Rounded Rectangle 17"/>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19" name="TextBox 18"/>
            <p:cNvSpPr txBox="1"/>
            <p:nvPr/>
          </p:nvSpPr>
          <p:spPr>
            <a:xfrm>
              <a:off x="621175" y="2005486"/>
              <a:ext cx="2946147" cy="3571990"/>
            </a:xfrm>
            <a:prstGeom prst="rect">
              <a:avLst/>
            </a:prstGeom>
            <a:noFill/>
          </p:spPr>
          <p:txBody>
            <a:bodyPr wrap="square" rtlCol="0">
              <a:noAutofit/>
            </a:bodyPr>
            <a:lstStyle/>
            <a:p>
              <a:pPr marL="47625" lvl="1"/>
              <a:r>
                <a:rPr lang="en-US" sz="2000" dirty="0">
                  <a:solidFill>
                    <a:prstClr val="black"/>
                  </a:solidFill>
                  <a:latin typeface="Segoe UI" pitchFamily="34" charset="0"/>
                  <a:ea typeface="Segoe UI" pitchFamily="34" charset="0"/>
                  <a:cs typeface="Segoe UI" pitchFamily="34" charset="0"/>
                </a:rPr>
                <a:t>Ms. Yeun seems like a “good” patient. </a:t>
              </a:r>
              <a:r>
                <a:rPr lang="en-US" sz="2000" dirty="0">
                  <a:latin typeface="Segoe UI" panose="020B0502040204020203" pitchFamily="34" charset="0"/>
                  <a:ea typeface="Segoe UI" panose="020B0502040204020203" pitchFamily="34" charset="0"/>
                  <a:cs typeface="Segoe UI" panose="020B0502040204020203" pitchFamily="34" charset="0"/>
                </a:rPr>
                <a:t>She has never abused opioids previously. She has been in the practice a long time, has never been a problem, and in fact, is rather enjoyable. She always brings Christmas cookies for the staff around the holidays.</a:t>
              </a:r>
            </a:p>
            <a:p>
              <a:pPr>
                <a:spcBef>
                  <a:spcPts val="600"/>
                </a:spcBef>
                <a:buClr>
                  <a:srgbClr val="4B5269"/>
                </a:buClr>
              </a:pPr>
              <a:endParaRPr lang="en-US" sz="2400" dirty="0">
                <a:solidFill>
                  <a:prstClr val="black"/>
                </a:solidFill>
                <a:latin typeface="Segoe UI" pitchFamily="34" charset="0"/>
                <a:ea typeface="Segoe UI" pitchFamily="34" charset="0"/>
                <a:cs typeface="Segoe UI" pitchFamily="34" charset="0"/>
              </a:endParaRPr>
            </a:p>
          </p:txBody>
        </p:sp>
      </p:grpSp>
      <p:pic>
        <p:nvPicPr>
          <p:cNvPr id="20" name="Picture 19"/>
          <p:cNvPicPr>
            <a:picLocks noChangeAspect="1"/>
          </p:cNvPicPr>
          <p:nvPr/>
        </p:nvPicPr>
        <p:blipFill rotWithShape="1">
          <a:blip r:embed="rId3" cstate="screen">
            <a:extLst>
              <a:ext uri="{28A0092B-C50C-407E-A947-70E740481C1C}">
                <a14:useLocalDpi xmlns:a14="http://schemas.microsoft.com/office/drawing/2010/main"/>
              </a:ext>
            </a:extLst>
          </a:blip>
          <a:srcRect r="10172"/>
          <a:stretch/>
        </p:blipFill>
        <p:spPr>
          <a:xfrm>
            <a:off x="6477000" y="152400"/>
            <a:ext cx="2667000" cy="518205"/>
          </a:xfrm>
          <a:prstGeom prst="rect">
            <a:avLst/>
          </a:prstGeom>
        </p:spPr>
      </p:pic>
    </p:spTree>
    <p:extLst>
      <p:ext uri="{BB962C8B-B14F-4D97-AF65-F5344CB8AC3E}">
        <p14:creationId xmlns:p14="http://schemas.microsoft.com/office/powerpoint/2010/main" val="230739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02600" y="1202246"/>
            <a:ext cx="2545399" cy="3064954"/>
            <a:chOff x="529771" y="1844318"/>
            <a:chExt cx="3126828" cy="3925610"/>
          </a:xfrm>
        </p:grpSpPr>
        <p:sp>
          <p:nvSpPr>
            <p:cNvPr id="13" name="Rounded Rectangle 12"/>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16" name="TextBox 15"/>
            <p:cNvSpPr txBox="1"/>
            <p:nvPr/>
          </p:nvSpPr>
          <p:spPr>
            <a:xfrm>
              <a:off x="621175" y="2005486"/>
              <a:ext cx="2946147" cy="3571990"/>
            </a:xfrm>
            <a:prstGeom prst="rect">
              <a:avLst/>
            </a:prstGeom>
            <a:noFill/>
          </p:spPr>
          <p:txBody>
            <a:bodyPr wrap="square" rtlCol="0">
              <a:noAutofit/>
            </a:bodyPr>
            <a:lstStyle/>
            <a:p>
              <a:pPr>
                <a:spcBef>
                  <a:spcPts val="600"/>
                </a:spcBef>
                <a:buClr>
                  <a:srgbClr val="4B5269"/>
                </a:buClr>
              </a:pPr>
              <a:endParaRPr lang="en-US" sz="2400" dirty="0">
                <a:solidFill>
                  <a:prstClr val="black"/>
                </a:solidFill>
                <a:latin typeface="Segoe UI" pitchFamily="34" charset="0"/>
                <a:ea typeface="Segoe UI" pitchFamily="34" charset="0"/>
                <a:cs typeface="Segoe UI" pitchFamily="34" charset="0"/>
              </a:endParaRPr>
            </a:p>
          </p:txBody>
        </p:sp>
      </p:grpSp>
      <p:sp>
        <p:nvSpPr>
          <p:cNvPr id="2" name="Title 1"/>
          <p:cNvSpPr>
            <a:spLocks noGrp="1"/>
          </p:cNvSpPr>
          <p:nvPr>
            <p:ph type="title"/>
          </p:nvPr>
        </p:nvSpPr>
        <p:spPr/>
        <p:txBody>
          <a:bodyPr>
            <a:normAutofit/>
          </a:bodyPr>
          <a:lstStyle/>
          <a:p>
            <a:r>
              <a:rPr lang="en-US" dirty="0">
                <a:solidFill>
                  <a:srgbClr val="800000"/>
                </a:solidFill>
              </a:rPr>
              <a:t>Challenge: The Early Refill</a:t>
            </a:r>
          </a:p>
        </p:txBody>
      </p:sp>
      <p:sp>
        <p:nvSpPr>
          <p:cNvPr id="5" name="Slide Number Placeholder 4"/>
          <p:cNvSpPr>
            <a:spLocks noGrp="1"/>
          </p:cNvSpPr>
          <p:nvPr>
            <p:ph type="sldNum" sz="quarter" idx="12"/>
          </p:nvPr>
        </p:nvSpPr>
        <p:spPr/>
        <p:txBody>
          <a:bodyPr/>
          <a:lstStyle/>
          <a:p>
            <a:fld id="{AC93B9EA-9F07-41CA-8155-9C9A9F70FA14}" type="slidenum">
              <a:rPr lang="en-US" smtClean="0">
                <a:solidFill>
                  <a:prstClr val="white">
                    <a:lumMod val="65000"/>
                  </a:prstClr>
                </a:solidFill>
              </a:rPr>
              <a:pPr/>
              <a:t>59</a:t>
            </a:fld>
            <a:r>
              <a:rPr lang="en-US" dirty="0">
                <a:solidFill>
                  <a:prstClr val="white">
                    <a:lumMod val="65000"/>
                  </a:prstClr>
                </a:solidFill>
              </a:rPr>
              <a:t>   |   © CO*RE 2015 </a:t>
            </a:r>
          </a:p>
        </p:txBody>
      </p:sp>
      <p:grpSp>
        <p:nvGrpSpPr>
          <p:cNvPr id="8" name="Group 7"/>
          <p:cNvGrpSpPr/>
          <p:nvPr/>
        </p:nvGrpSpPr>
        <p:grpSpPr>
          <a:xfrm>
            <a:off x="502601" y="4495800"/>
            <a:ext cx="8373618" cy="1643675"/>
            <a:chOff x="529771" y="1844318"/>
            <a:chExt cx="3126828" cy="3925610"/>
          </a:xfrm>
        </p:grpSpPr>
        <p:sp>
          <p:nvSpPr>
            <p:cNvPr id="10" name="Rounded Rectangle 9"/>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12" name="TextBox 11"/>
            <p:cNvSpPr txBox="1"/>
            <p:nvPr/>
          </p:nvSpPr>
          <p:spPr>
            <a:xfrm>
              <a:off x="621175" y="2005486"/>
              <a:ext cx="2946147" cy="3571991"/>
            </a:xfrm>
            <a:prstGeom prst="rect">
              <a:avLst/>
            </a:prstGeom>
            <a:noFill/>
          </p:spPr>
          <p:txBody>
            <a:bodyPr wrap="square" rtlCol="0">
              <a:noAutofit/>
            </a:bodyPr>
            <a:lstStyle/>
            <a:p>
              <a:pPr>
                <a:spcBef>
                  <a:spcPts val="600"/>
                </a:spcBef>
                <a:buClr>
                  <a:srgbClr val="4B5269"/>
                </a:buClr>
              </a:pPr>
              <a:r>
                <a:rPr lang="en-US" sz="2000" b="1" dirty="0">
                  <a:solidFill>
                    <a:srgbClr val="800000"/>
                  </a:solidFill>
                  <a:latin typeface="Segoe UI" pitchFamily="34" charset="0"/>
                  <a:ea typeface="Segoe UI" pitchFamily="34" charset="0"/>
                  <a:cs typeface="Segoe UI" pitchFamily="34" charset="0"/>
                </a:rPr>
                <a:t>Action:  </a:t>
              </a:r>
              <a:r>
                <a:rPr lang="en-US" sz="2000" dirty="0">
                  <a:latin typeface="Segoe UI" pitchFamily="34" charset="0"/>
                  <a:ea typeface="Segoe UI" pitchFamily="34" charset="0"/>
                  <a:cs typeface="Segoe UI" pitchFamily="34" charset="0"/>
                </a:rPr>
                <a:t>Make sure that patients understand each medication’s dosage, time of day, and maximum daily dose.  Ask them to repeat these instructions back to you. Avoid clinical terms such as “PRN” that the patient may not understand.</a:t>
              </a:r>
            </a:p>
          </p:txBody>
        </p:sp>
      </p:grpSp>
      <p:sp>
        <p:nvSpPr>
          <p:cNvPr id="14" name="TextBox 13"/>
          <p:cNvSpPr txBox="1"/>
          <p:nvPr/>
        </p:nvSpPr>
        <p:spPr>
          <a:xfrm>
            <a:off x="467344" y="661056"/>
            <a:ext cx="2386175" cy="2441848"/>
          </a:xfrm>
          <a:prstGeom prst="rect">
            <a:avLst/>
          </a:prstGeom>
          <a:noFill/>
        </p:spPr>
        <p:txBody>
          <a:bodyPr wrap="square" lIns="0" rIns="0" rtlCol="0">
            <a:noAutofit/>
          </a:bodyPr>
          <a:lstStyle/>
          <a:p>
            <a:pPr algn="ctr"/>
            <a:endParaRPr lang="en-US" sz="2400" dirty="0">
              <a:solidFill>
                <a:prstClr val="black"/>
              </a:solidFill>
              <a:latin typeface="Segoe UI" pitchFamily="34" charset="0"/>
              <a:ea typeface="Segoe UI" pitchFamily="34" charset="0"/>
              <a:cs typeface="Segoe UI" pitchFamily="34" charset="0"/>
            </a:endParaRPr>
          </a:p>
        </p:txBody>
      </p:sp>
      <p:sp>
        <p:nvSpPr>
          <p:cNvPr id="3" name="Round Same Side Corner Rectangle 2"/>
          <p:cNvSpPr/>
          <p:nvPr/>
        </p:nvSpPr>
        <p:spPr>
          <a:xfrm>
            <a:off x="509425" y="1143001"/>
            <a:ext cx="2538575" cy="762000"/>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lvl="2" algn="ctr"/>
            <a:r>
              <a:rPr lang="en-US" sz="3600" b="1" i="1" dirty="0">
                <a:solidFill>
                  <a:prstClr val="white"/>
                </a:solidFill>
                <a:latin typeface="Segoe UI" pitchFamily="34" charset="0"/>
                <a:ea typeface="Segoe UI" pitchFamily="34" charset="0"/>
                <a:cs typeface="Segoe UI" pitchFamily="34" charset="0"/>
              </a:rPr>
              <a:t>Red Flag:</a:t>
            </a:r>
          </a:p>
        </p:txBody>
      </p:sp>
      <p:sp>
        <p:nvSpPr>
          <p:cNvPr id="4" name="Rectangle 3"/>
          <p:cNvSpPr/>
          <p:nvPr/>
        </p:nvSpPr>
        <p:spPr>
          <a:xfrm>
            <a:off x="567519" y="2023284"/>
            <a:ext cx="2286000" cy="1015663"/>
          </a:xfrm>
          <a:prstGeom prst="rect">
            <a:avLst/>
          </a:prstGeom>
        </p:spPr>
        <p:txBody>
          <a:bodyPr wrap="square">
            <a:spAutoFit/>
          </a:bodyPr>
          <a:lstStyle/>
          <a:p>
            <a:pPr marL="6350" lvl="1" algn="ctr"/>
            <a:r>
              <a:rPr lang="en-US" sz="2000" dirty="0">
                <a:latin typeface="Segoe UI" panose="020B0502040204020203" pitchFamily="34" charset="0"/>
                <a:ea typeface="Segoe UI" panose="020B0502040204020203" pitchFamily="34" charset="0"/>
                <a:cs typeface="Segoe UI" panose="020B0502040204020203" pitchFamily="34" charset="0"/>
              </a:rPr>
              <a:t>Patient requests an early refill every month.</a:t>
            </a:r>
          </a:p>
        </p:txBody>
      </p:sp>
      <p:grpSp>
        <p:nvGrpSpPr>
          <p:cNvPr id="17" name="Group 16"/>
          <p:cNvGrpSpPr/>
          <p:nvPr/>
        </p:nvGrpSpPr>
        <p:grpSpPr>
          <a:xfrm>
            <a:off x="3352800" y="1094096"/>
            <a:ext cx="5486400" cy="3173104"/>
            <a:chOff x="529771" y="1844318"/>
            <a:chExt cx="3126828" cy="3925610"/>
          </a:xfrm>
        </p:grpSpPr>
        <p:sp>
          <p:nvSpPr>
            <p:cNvPr id="18" name="Rounded Rectangle 17"/>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19" name="TextBox 18"/>
            <p:cNvSpPr txBox="1"/>
            <p:nvPr/>
          </p:nvSpPr>
          <p:spPr>
            <a:xfrm>
              <a:off x="621175" y="2005486"/>
              <a:ext cx="2946147" cy="3571990"/>
            </a:xfrm>
            <a:prstGeom prst="rect">
              <a:avLst/>
            </a:prstGeom>
            <a:noFill/>
          </p:spPr>
          <p:txBody>
            <a:bodyPr wrap="square" rtlCol="0">
              <a:noAutofit/>
            </a:bodyPr>
            <a:lstStyle/>
            <a:p>
              <a:pPr marL="47625" lvl="1"/>
              <a:r>
                <a:rPr lang="en-US" sz="2000" dirty="0">
                  <a:latin typeface="Segoe UI" panose="020B0502040204020203" pitchFamily="34" charset="0"/>
                  <a:ea typeface="Segoe UI" panose="020B0502040204020203" pitchFamily="34" charset="0"/>
                  <a:cs typeface="Segoe UI" panose="020B0502040204020203" pitchFamily="34" charset="0"/>
                </a:rPr>
                <a:t>You have prescribed Mr. Arias a long-acting opioid for low back pain and a short-acting PRN opioid for breakthrough pain.  Every month he requests a refill for both prescriptions 3-8 days early. Upon questioning, Mr. Arias tells you that he takes both pills whenever he feels he needs them. </a:t>
              </a:r>
            </a:p>
          </p:txBody>
        </p:sp>
      </p:grpSp>
      <p:pic>
        <p:nvPicPr>
          <p:cNvPr id="20" name="Picture 19"/>
          <p:cNvPicPr>
            <a:picLocks noChangeAspect="1"/>
          </p:cNvPicPr>
          <p:nvPr/>
        </p:nvPicPr>
        <p:blipFill rotWithShape="1">
          <a:blip r:embed="rId3" cstate="screen">
            <a:extLst>
              <a:ext uri="{28A0092B-C50C-407E-A947-70E740481C1C}">
                <a14:useLocalDpi xmlns:a14="http://schemas.microsoft.com/office/drawing/2010/main"/>
              </a:ext>
            </a:extLst>
          </a:blip>
          <a:srcRect r="10172"/>
          <a:stretch/>
        </p:blipFill>
        <p:spPr>
          <a:xfrm>
            <a:off x="6477000" y="152400"/>
            <a:ext cx="2667000" cy="518205"/>
          </a:xfrm>
          <a:prstGeom prst="rect">
            <a:avLst/>
          </a:prstGeom>
        </p:spPr>
      </p:pic>
    </p:spTree>
    <p:extLst>
      <p:ext uri="{BB962C8B-B14F-4D97-AF65-F5344CB8AC3E}">
        <p14:creationId xmlns:p14="http://schemas.microsoft.com/office/powerpoint/2010/main" val="161369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93B9EA-9F07-41CA-8155-9C9A9F70FA14}" type="slidenum">
              <a:rPr lang="en-US" smtClean="0"/>
              <a:pPr/>
              <a:t>6</a:t>
            </a:fld>
            <a:r>
              <a:rPr lang="en-US" dirty="0"/>
              <a:t>   |   © CO*RE 2015</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775" y="4260642"/>
            <a:ext cx="2307004" cy="82722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04800"/>
            <a:ext cx="2225039" cy="1219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6787" y="599143"/>
            <a:ext cx="3005068" cy="121919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612" y="1688071"/>
            <a:ext cx="2713175" cy="1046771"/>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8368" y="1818342"/>
            <a:ext cx="2223102" cy="1042988"/>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 y="3220832"/>
            <a:ext cx="2743200" cy="996696"/>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56992" y="3369301"/>
            <a:ext cx="2612422" cy="940472"/>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91189" y="4439808"/>
            <a:ext cx="1452766" cy="1122392"/>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3610" y="4664485"/>
            <a:ext cx="2858190" cy="550373"/>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11592" y="3467622"/>
            <a:ext cx="2148612" cy="646513"/>
          </a:xfrm>
          <a:prstGeom prst="rect">
            <a:avLst/>
          </a:prstGeom>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60682" y="5651531"/>
            <a:ext cx="2928213" cy="770181"/>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88082" y="5466529"/>
            <a:ext cx="2967322" cy="897893"/>
          </a:xfrm>
          <a:prstGeom prst="rect">
            <a:avLst/>
          </a:prstGeom>
        </p:spPr>
      </p:pic>
      <p:pic>
        <p:nvPicPr>
          <p:cNvPr id="17" name="Picture 16"/>
          <p:cNvPicPr>
            <a:picLocks noChangeAspect="1"/>
          </p:cNvPicPr>
          <p:nvPr/>
        </p:nvPicPr>
        <p:blipFill>
          <a:blip r:embed="rId15"/>
          <a:stretch>
            <a:fillRect/>
          </a:stretch>
        </p:blipFill>
        <p:spPr>
          <a:xfrm>
            <a:off x="6400800" y="609600"/>
            <a:ext cx="1690007" cy="839011"/>
          </a:xfrm>
          <a:prstGeom prst="rect">
            <a:avLst/>
          </a:prstGeom>
        </p:spPr>
      </p:pic>
      <p:pic>
        <p:nvPicPr>
          <p:cNvPr id="18" name="Picture 17" descr="ASAM_Seal_DarkBlue.jpg"/>
          <p:cNvPicPr>
            <a:picLocks noChangeAspect="1"/>
          </p:cNvPicPr>
          <p:nvPr/>
        </p:nvPicPr>
        <p:blipFill>
          <a:blip r:embed="rId16"/>
          <a:stretch>
            <a:fillRect/>
          </a:stretch>
        </p:blipFill>
        <p:spPr>
          <a:xfrm>
            <a:off x="6705600" y="1676400"/>
            <a:ext cx="1540933" cy="1600200"/>
          </a:xfrm>
          <a:prstGeom prst="rect">
            <a:avLst/>
          </a:prstGeom>
        </p:spPr>
      </p:pic>
    </p:spTree>
    <p:extLst>
      <p:ext uri="{BB962C8B-B14F-4D97-AF65-F5344CB8AC3E}">
        <p14:creationId xmlns:p14="http://schemas.microsoft.com/office/powerpoint/2010/main" val="326012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95548" y="0"/>
            <a:ext cx="6648451" cy="452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2503371" y="452120"/>
            <a:ext cx="5581651" cy="1116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3600" b="1" spc="-100" dirty="0">
                <a:solidFill>
                  <a:prstClr val="white"/>
                </a:solidFill>
                <a:latin typeface="Segoe UI" pitchFamily="34" charset="0"/>
                <a:ea typeface="Segoe UI" pitchFamily="34" charset="0"/>
                <a:cs typeface="Segoe UI" pitchFamily="34" charset="0"/>
              </a:rPr>
              <a:t>Pearls for Practice</a:t>
            </a:r>
            <a:endParaRPr lang="en-US" sz="1600" b="1" dirty="0">
              <a:solidFill>
                <a:prstClr val="white"/>
              </a:solidFill>
              <a:latin typeface="Segoe UI" pitchFamily="34" charset="0"/>
              <a:ea typeface="Segoe UI" pitchFamily="34" charset="0"/>
              <a:cs typeface="Segoe UI" pitchFamily="34" charset="0"/>
            </a:endParaRPr>
          </a:p>
        </p:txBody>
      </p:sp>
      <p:sp>
        <p:nvSpPr>
          <p:cNvPr id="11" name="TextBox 10"/>
          <p:cNvSpPr txBox="1"/>
          <p:nvPr/>
        </p:nvSpPr>
        <p:spPr>
          <a:xfrm>
            <a:off x="2515728" y="4763"/>
            <a:ext cx="3200400" cy="762000"/>
          </a:xfrm>
          <a:prstGeom prst="rect">
            <a:avLst/>
          </a:prstGeom>
          <a:noFill/>
        </p:spPr>
        <p:txBody>
          <a:bodyPr wrap="square" rtlCol="0">
            <a:noAutofit/>
          </a:bodyPr>
          <a:lstStyle/>
          <a:p>
            <a:r>
              <a:rPr lang="en-US" sz="2400" b="1" spc="-100" dirty="0">
                <a:solidFill>
                  <a:schemeClr val="accent4"/>
                </a:solidFill>
                <a:latin typeface="Segoe UI" pitchFamily="34" charset="0"/>
                <a:ea typeface="Segoe UI" pitchFamily="34" charset="0"/>
                <a:cs typeface="Segoe UI" pitchFamily="34" charset="0"/>
              </a:rPr>
              <a:t>Unit 2</a:t>
            </a:r>
            <a:endParaRPr lang="en-US" sz="1050" dirty="0">
              <a:solidFill>
                <a:schemeClr val="accent4"/>
              </a:solidFill>
              <a:latin typeface="Segoe UI" pitchFamily="34" charset="0"/>
              <a:ea typeface="Segoe UI" pitchFamily="34" charset="0"/>
              <a:cs typeface="Segoe UI" pitchFamily="34" charset="0"/>
            </a:endParaRPr>
          </a:p>
        </p:txBody>
      </p:sp>
      <p:sp>
        <p:nvSpPr>
          <p:cNvPr id="3" name="Slide Number Placeholder 2"/>
          <p:cNvSpPr>
            <a:spLocks noGrp="1"/>
          </p:cNvSpPr>
          <p:nvPr>
            <p:ph type="sldNum" sz="quarter" idx="12"/>
          </p:nvPr>
        </p:nvSpPr>
        <p:spPr/>
        <p:txBody>
          <a:bodyPr/>
          <a:lstStyle/>
          <a:p>
            <a:fld id="{AC93B9EA-9F07-41CA-8155-9C9A9F70FA14}" type="slidenum">
              <a:rPr lang="en-US" smtClean="0">
                <a:solidFill>
                  <a:prstClr val="white">
                    <a:lumMod val="65000"/>
                  </a:prstClr>
                </a:solidFill>
              </a:rPr>
              <a:pPr/>
              <a:t>60</a:t>
            </a:fld>
            <a:r>
              <a:rPr lang="en-US" dirty="0">
                <a:solidFill>
                  <a:prstClr val="white">
                    <a:lumMod val="65000"/>
                  </a:prstClr>
                </a:solidFill>
              </a:rPr>
              <a:t>   |   © CO*RE 2015 </a:t>
            </a:r>
          </a:p>
        </p:txBody>
      </p:sp>
      <p:sp>
        <p:nvSpPr>
          <p:cNvPr id="23" name="Content Placeholder 2"/>
          <p:cNvSpPr txBox="1">
            <a:spLocks/>
          </p:cNvSpPr>
          <p:nvPr/>
        </p:nvSpPr>
        <p:spPr>
          <a:xfrm>
            <a:off x="460289" y="1828800"/>
            <a:ext cx="8686800" cy="5362575"/>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sz="20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182880" algn="l" defTabSz="914400" rtl="0" eaLnBrk="1" latinLnBrk="0" hangingPunct="1">
              <a:spcBef>
                <a:spcPct val="20000"/>
              </a:spcBef>
              <a:buClr>
                <a:schemeClr val="accent1"/>
              </a:buClr>
              <a:buSzPct val="85000"/>
              <a:buFont typeface="Arial" pitchFamily="34" charset="0"/>
              <a:buChar char="•"/>
              <a:defRPr sz="1800" b="0" i="0" u="none"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3pPr>
            <a:lvl4pPr marL="1005840" indent="-182880" algn="l" defTabSz="914400" rtl="0" eaLnBrk="1" latinLnBrk="0" hangingPunct="1">
              <a:spcBef>
                <a:spcPct val="20000"/>
              </a:spcBef>
              <a:buClr>
                <a:schemeClr val="accent1"/>
              </a:buClr>
              <a:buFont typeface="Arial" pitchFamily="34" charset="0"/>
              <a:buChar char="•"/>
              <a:defRPr sz="14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200"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nSpc>
                <a:spcPct val="150000"/>
              </a:lnSpc>
              <a:spcBef>
                <a:spcPts val="0"/>
              </a:spcBef>
              <a:buClr>
                <a:srgbClr val="685066"/>
              </a:buClr>
            </a:pPr>
            <a:r>
              <a:rPr lang="en-US" sz="2400" dirty="0">
                <a:solidFill>
                  <a:schemeClr val="accent3"/>
                </a:solidFill>
              </a:rPr>
              <a:t>Treat Initiation of Opioids as a Therapeutic Trial</a:t>
            </a:r>
          </a:p>
          <a:p>
            <a:pPr>
              <a:lnSpc>
                <a:spcPct val="150000"/>
              </a:lnSpc>
              <a:spcBef>
                <a:spcPts val="0"/>
              </a:spcBef>
              <a:buClr>
                <a:srgbClr val="685066"/>
              </a:buClr>
            </a:pPr>
            <a:r>
              <a:rPr lang="en-US" sz="2400" dirty="0">
                <a:solidFill>
                  <a:schemeClr val="accent3"/>
                </a:solidFill>
              </a:rPr>
              <a:t>Anticipate ER/LA Opioid-Induced Respiratory Depression</a:t>
            </a:r>
          </a:p>
          <a:p>
            <a:pPr>
              <a:spcBef>
                <a:spcPts val="0"/>
              </a:spcBef>
              <a:buClr>
                <a:srgbClr val="685066"/>
              </a:buClr>
            </a:pPr>
            <a:r>
              <a:rPr lang="en-US" sz="2400" b="1" dirty="0">
                <a:solidFill>
                  <a:schemeClr val="accent2"/>
                </a:solidFill>
              </a:rPr>
              <a:t>	</a:t>
            </a:r>
            <a:r>
              <a:rPr lang="en-US" b="1" i="1" dirty="0">
                <a:solidFill>
                  <a:schemeClr val="accent2"/>
                </a:solidFill>
              </a:rPr>
              <a:t>It can be immediately life-threatening </a:t>
            </a:r>
          </a:p>
          <a:p>
            <a:pPr>
              <a:lnSpc>
                <a:spcPct val="150000"/>
              </a:lnSpc>
              <a:spcBef>
                <a:spcPts val="0"/>
              </a:spcBef>
              <a:buClr>
                <a:srgbClr val="685066"/>
              </a:buClr>
            </a:pPr>
            <a:r>
              <a:rPr lang="en-US" sz="2400" dirty="0">
                <a:solidFill>
                  <a:schemeClr val="accent3"/>
                </a:solidFill>
              </a:rPr>
              <a:t>Be Conservative and Thoughtful In Dosing</a:t>
            </a:r>
          </a:p>
          <a:p>
            <a:pPr>
              <a:spcBef>
                <a:spcPts val="0"/>
              </a:spcBef>
              <a:buClr>
                <a:srgbClr val="685066"/>
              </a:buClr>
            </a:pPr>
            <a:r>
              <a:rPr lang="en-US" sz="2400" b="1" dirty="0">
                <a:solidFill>
                  <a:schemeClr val="accent2"/>
                </a:solidFill>
              </a:rPr>
              <a:t>	</a:t>
            </a:r>
            <a:r>
              <a:rPr lang="en-US" sz="1800" b="1" i="1" dirty="0">
                <a:solidFill>
                  <a:schemeClr val="accent2"/>
                </a:solidFill>
              </a:rPr>
              <a:t>When initiating, titrating, and rotating opioids</a:t>
            </a:r>
          </a:p>
          <a:p>
            <a:pPr>
              <a:spcBef>
                <a:spcPts val="0"/>
              </a:spcBef>
              <a:buClr>
                <a:srgbClr val="685066"/>
              </a:buClr>
            </a:pPr>
            <a:r>
              <a:rPr lang="en-US" sz="1800" b="1" dirty="0">
                <a:solidFill>
                  <a:schemeClr val="accent2"/>
                </a:solidFill>
              </a:rPr>
              <a:t>	</a:t>
            </a:r>
            <a:r>
              <a:rPr lang="en-US" sz="1800" b="1" i="1" dirty="0">
                <a:solidFill>
                  <a:schemeClr val="accent2"/>
                </a:solidFill>
              </a:rPr>
              <a:t>First calculate equinalgesic dose, then reduce dose appropriately</a:t>
            </a:r>
          </a:p>
          <a:p>
            <a:pPr>
              <a:lnSpc>
                <a:spcPct val="150000"/>
              </a:lnSpc>
              <a:spcBef>
                <a:spcPts val="0"/>
              </a:spcBef>
              <a:buClr>
                <a:srgbClr val="685066"/>
              </a:buClr>
            </a:pPr>
            <a:r>
              <a:rPr lang="en-US" sz="2400" dirty="0">
                <a:solidFill>
                  <a:schemeClr val="accent3"/>
                </a:solidFill>
              </a:rPr>
              <a:t>Discontinue ER/LA opioids slowly and safely</a:t>
            </a:r>
          </a:p>
          <a:p>
            <a:pPr>
              <a:lnSpc>
                <a:spcPct val="150000"/>
              </a:lnSpc>
              <a:spcBef>
                <a:spcPts val="0"/>
              </a:spcBef>
              <a:buClr>
                <a:srgbClr val="685066"/>
              </a:buClr>
            </a:pPr>
            <a:endParaRPr lang="en-US" sz="1800" i="1" dirty="0">
              <a:solidFill>
                <a:schemeClr val="accent2"/>
              </a:solidFill>
            </a:endParaRPr>
          </a:p>
          <a:p>
            <a:pPr marL="0" lvl="1" indent="0">
              <a:spcBef>
                <a:spcPts val="400"/>
              </a:spcBef>
              <a:buClr>
                <a:srgbClr val="808C4E"/>
              </a:buClr>
              <a:buSzPct val="100000"/>
              <a:buNone/>
            </a:pPr>
            <a:endParaRPr lang="en-US" sz="2400" b="1" dirty="0">
              <a:solidFill>
                <a:srgbClr val="3D7B5C"/>
              </a:solidFill>
            </a:endParaRP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54" t="24495" r="19378" b="20032"/>
          <a:stretch/>
        </p:blipFill>
        <p:spPr bwMode="auto">
          <a:xfrm>
            <a:off x="6949439" y="-7594"/>
            <a:ext cx="2194560" cy="1563877"/>
          </a:xfrm>
          <a:prstGeom prst="rect">
            <a:avLst/>
          </a:prstGeom>
          <a:noFill/>
          <a:ln w="952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78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446314" y="2950780"/>
            <a:ext cx="557348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idx="1"/>
          </p:nvPr>
        </p:nvSpPr>
        <p:spPr>
          <a:xfrm>
            <a:off x="381000" y="3033713"/>
            <a:ext cx="7772400" cy="1500187"/>
          </a:xfrm>
        </p:spPr>
        <p:txBody>
          <a:bodyPr>
            <a:normAutofit/>
          </a:bodyPr>
          <a:lstStyle/>
          <a:p>
            <a:r>
              <a:rPr lang="en-US" sz="3600" b="1" dirty="0">
                <a:solidFill>
                  <a:schemeClr val="accent1"/>
                </a:solidFill>
              </a:rPr>
              <a:t>Unit III</a:t>
            </a:r>
          </a:p>
        </p:txBody>
      </p:sp>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455858" y="1523999"/>
            <a:ext cx="5916740" cy="5334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81000" y="1059656"/>
            <a:ext cx="7543800" cy="1794297"/>
          </a:xfrm>
          <a:prstGeom prst="rect">
            <a:avLst/>
          </a:prstGeom>
          <a:noFill/>
        </p:spPr>
        <p:txBody>
          <a:bodyPr wrap="square" rtlCol="0">
            <a:noAutofit/>
          </a:bodyPr>
          <a:lstStyle/>
          <a:p>
            <a:pPr>
              <a:lnSpc>
                <a:spcPct val="90000"/>
              </a:lnSpc>
            </a:pPr>
            <a:r>
              <a:rPr lang="en-US" sz="4000" b="1" dirty="0">
                <a:solidFill>
                  <a:schemeClr val="accent3"/>
                </a:solidFill>
                <a:latin typeface="Segoe UI" pitchFamily="34" charset="0"/>
                <a:ea typeface="Segoe UI" pitchFamily="34" charset="0"/>
                <a:cs typeface="Segoe UI" pitchFamily="34" charset="0"/>
              </a:rPr>
              <a:t>MANAGING THERAPY </a:t>
            </a:r>
            <a:br>
              <a:rPr lang="en-US" sz="4000" b="1" dirty="0">
                <a:solidFill>
                  <a:schemeClr val="accent3"/>
                </a:solidFill>
                <a:latin typeface="Segoe UI" pitchFamily="34" charset="0"/>
                <a:ea typeface="Segoe UI" pitchFamily="34" charset="0"/>
                <a:cs typeface="Segoe UI" pitchFamily="34" charset="0"/>
              </a:rPr>
            </a:br>
            <a:r>
              <a:rPr lang="en-US" sz="4000" b="1" dirty="0">
                <a:solidFill>
                  <a:schemeClr val="accent3"/>
                </a:solidFill>
                <a:latin typeface="Segoe UI" pitchFamily="34" charset="0"/>
                <a:ea typeface="Segoe UI" pitchFamily="34" charset="0"/>
                <a:cs typeface="Segoe UI" pitchFamily="34" charset="0"/>
              </a:rPr>
              <a:t>WITH ER/LA OPIOID</a:t>
            </a:r>
            <a:br>
              <a:rPr lang="en-US" sz="4000" b="1" dirty="0">
                <a:solidFill>
                  <a:schemeClr val="accent3"/>
                </a:solidFill>
                <a:latin typeface="Segoe UI" pitchFamily="34" charset="0"/>
                <a:ea typeface="Segoe UI" pitchFamily="34" charset="0"/>
                <a:cs typeface="Segoe UI" pitchFamily="34" charset="0"/>
              </a:rPr>
            </a:br>
            <a:r>
              <a:rPr lang="en-US" sz="4000" b="1" dirty="0">
                <a:solidFill>
                  <a:schemeClr val="accent3"/>
                </a:solidFill>
                <a:latin typeface="Segoe UI" pitchFamily="34" charset="0"/>
                <a:ea typeface="Segoe UI" pitchFamily="34" charset="0"/>
                <a:cs typeface="Segoe UI" pitchFamily="34" charset="0"/>
              </a:rPr>
              <a:t>ANALGESICS</a:t>
            </a:r>
          </a:p>
        </p:txBody>
      </p:sp>
      <p:sp>
        <p:nvSpPr>
          <p:cNvPr id="2" name="Slide Number Placeholder 1"/>
          <p:cNvSpPr>
            <a:spLocks noGrp="1"/>
          </p:cNvSpPr>
          <p:nvPr>
            <p:ph type="sldNum" sz="quarter" idx="12"/>
          </p:nvPr>
        </p:nvSpPr>
        <p:spPr>
          <a:xfrm>
            <a:off x="318229" y="6324600"/>
            <a:ext cx="1600200" cy="235400"/>
          </a:xfrm>
        </p:spPr>
        <p:txBody>
          <a:bodyPr/>
          <a:lstStyle/>
          <a:p>
            <a:fld id="{AC93B9EA-9F07-41CA-8155-9C9A9F70FA14}" type="slidenum">
              <a:rPr lang="en-US" smtClean="0"/>
              <a:pPr/>
              <a:t>61</a:t>
            </a:fld>
            <a:r>
              <a:rPr lang="en-US" dirty="0"/>
              <a:t>   |   © CO*RE 2015</a:t>
            </a:r>
          </a:p>
        </p:txBody>
      </p:sp>
      <p:sp>
        <p:nvSpPr>
          <p:cNvPr id="3" name="Footer Placeholder 2"/>
          <p:cNvSpPr>
            <a:spLocks noGrp="1"/>
          </p:cNvSpPr>
          <p:nvPr>
            <p:ph type="ftr" sz="quarter" idx="11"/>
          </p:nvPr>
        </p:nvSpPr>
        <p:spPr/>
        <p:txBody>
          <a:bodyPr/>
          <a:lstStyle/>
          <a:p>
            <a:r>
              <a:rPr lang="en-US" dirty="0"/>
              <a:t>© CO*RE 2014</a:t>
            </a:r>
          </a:p>
        </p:txBody>
      </p:sp>
    </p:spTree>
    <p:extLst>
      <p:ext uri="{BB962C8B-B14F-4D97-AF65-F5344CB8AC3E}">
        <p14:creationId xmlns:p14="http://schemas.microsoft.com/office/powerpoint/2010/main" val="155859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93B9EA-9F07-41CA-8155-9C9A9F70FA14}" type="slidenum">
              <a:rPr lang="en-US" smtClean="0"/>
              <a:pPr/>
              <a:t>62</a:t>
            </a:fld>
            <a:r>
              <a:rPr lang="en-US" dirty="0"/>
              <a:t>   |   © CO*RE 2015 </a:t>
            </a:r>
          </a:p>
        </p:txBody>
      </p:sp>
      <p:sp>
        <p:nvSpPr>
          <p:cNvPr id="9" name="Rectangle 8"/>
          <p:cNvSpPr/>
          <p:nvPr/>
        </p:nvSpPr>
        <p:spPr>
          <a:xfrm>
            <a:off x="314326" y="228600"/>
            <a:ext cx="8839200" cy="1257300"/>
          </a:xfrm>
          <a:prstGeom prst="rect">
            <a:avLst/>
          </a:prstGeom>
          <a:solidFill>
            <a:schemeClr val="accent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Segoe UI Light" pitchFamily="34" charset="0"/>
            </a:endParaRPr>
          </a:p>
        </p:txBody>
      </p:sp>
      <p:sp>
        <p:nvSpPr>
          <p:cNvPr id="2" name="Title 1"/>
          <p:cNvSpPr>
            <a:spLocks noGrp="1"/>
          </p:cNvSpPr>
          <p:nvPr>
            <p:ph type="title"/>
          </p:nvPr>
        </p:nvSpPr>
        <p:spPr>
          <a:xfrm>
            <a:off x="609600" y="228600"/>
            <a:ext cx="8077200" cy="1257300"/>
          </a:xfrm>
        </p:spPr>
        <p:txBody>
          <a:bodyPr anchor="ctr"/>
          <a:lstStyle/>
          <a:p>
            <a:r>
              <a:rPr lang="en-US" sz="4400" dirty="0">
                <a:solidFill>
                  <a:schemeClr val="bg1"/>
                </a:solidFill>
              </a:rPr>
              <a:t>Informed Consent</a:t>
            </a:r>
          </a:p>
        </p:txBody>
      </p:sp>
      <p:sp>
        <p:nvSpPr>
          <p:cNvPr id="13" name="Rounded Rectangle 12"/>
          <p:cNvSpPr/>
          <p:nvPr/>
        </p:nvSpPr>
        <p:spPr>
          <a:xfrm>
            <a:off x="3048000" y="2514600"/>
            <a:ext cx="5867400" cy="3581400"/>
          </a:xfrm>
          <a:prstGeom prst="roundRect">
            <a:avLst>
              <a:gd name="adj" fmla="val 184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nchorCtr="0"/>
          <a:lstStyle/>
          <a:p>
            <a:pPr>
              <a:spcBef>
                <a:spcPts val="600"/>
              </a:spcBef>
              <a:buClr>
                <a:srgbClr val="836581"/>
              </a:buClr>
              <a:buSzPct val="85000"/>
            </a:pPr>
            <a:r>
              <a:rPr lang="en-US" sz="2400" b="1" dirty="0">
                <a:solidFill>
                  <a:schemeClr val="bg1"/>
                </a:solidFill>
                <a:latin typeface="Segoe UI" pitchFamily="34" charset="0"/>
                <a:ea typeface="Segoe UI" pitchFamily="34" charset="0"/>
                <a:cs typeface="Segoe UI" pitchFamily="34" charset="0"/>
              </a:rPr>
              <a:t>The potential for &amp; how to manage:</a:t>
            </a:r>
          </a:p>
          <a:p>
            <a:pPr marL="285750" lvl="1" indent="-169863">
              <a:spcBef>
                <a:spcPts val="1000"/>
              </a:spcBef>
              <a:buClr>
                <a:schemeClr val="bg1"/>
              </a:buClr>
              <a:buSzPct val="85000"/>
              <a:buFont typeface="Arial" pitchFamily="34" charset="0"/>
              <a:buChar char="•"/>
            </a:pPr>
            <a:r>
              <a:rPr lang="en-US" sz="2000" dirty="0">
                <a:solidFill>
                  <a:schemeClr val="bg1"/>
                </a:solidFill>
                <a:latin typeface="Segoe UI" pitchFamily="34" charset="0"/>
                <a:ea typeface="Segoe UI" pitchFamily="34" charset="0"/>
                <a:cs typeface="Segoe UI" pitchFamily="34" charset="0"/>
              </a:rPr>
              <a:t>Common opioid-related AEs </a:t>
            </a:r>
            <a:br>
              <a:rPr lang="en-US" sz="2000" dirty="0">
                <a:solidFill>
                  <a:schemeClr val="bg1"/>
                </a:solidFill>
                <a:latin typeface="Segoe UI" pitchFamily="34" charset="0"/>
                <a:ea typeface="Segoe UI" pitchFamily="34" charset="0"/>
                <a:cs typeface="Segoe UI" pitchFamily="34" charset="0"/>
              </a:rPr>
            </a:br>
            <a:r>
              <a:rPr lang="en-US" sz="2000" dirty="0">
                <a:solidFill>
                  <a:schemeClr val="bg1"/>
                </a:solidFill>
                <a:latin typeface="Segoe UI" pitchFamily="34" charset="0"/>
                <a:ea typeface="Segoe UI" pitchFamily="34" charset="0"/>
                <a:cs typeface="Segoe UI" pitchFamily="34" charset="0"/>
              </a:rPr>
              <a:t>(e.g., constipation, nausea, sedation) </a:t>
            </a:r>
          </a:p>
          <a:p>
            <a:pPr marL="285750" lvl="1" indent="-169863">
              <a:spcBef>
                <a:spcPts val="1000"/>
              </a:spcBef>
              <a:buClr>
                <a:schemeClr val="bg1"/>
              </a:buClr>
              <a:buSzPct val="85000"/>
              <a:buFont typeface="Arial" pitchFamily="34" charset="0"/>
              <a:buChar char="•"/>
            </a:pPr>
            <a:r>
              <a:rPr lang="en-US" sz="2000" dirty="0">
                <a:solidFill>
                  <a:schemeClr val="bg1"/>
                </a:solidFill>
                <a:latin typeface="Segoe UI" pitchFamily="34" charset="0"/>
                <a:ea typeface="Segoe UI" pitchFamily="34" charset="0"/>
                <a:cs typeface="Segoe UI" pitchFamily="34" charset="0"/>
              </a:rPr>
              <a:t>Other serious risks (e.g., abuse, addiction, respiratory depression, overdose)</a:t>
            </a:r>
          </a:p>
          <a:p>
            <a:pPr marL="285750" lvl="1" indent="-169863">
              <a:spcBef>
                <a:spcPts val="1000"/>
              </a:spcBef>
              <a:buClr>
                <a:schemeClr val="bg1"/>
              </a:buClr>
              <a:buSzPct val="85000"/>
              <a:buFont typeface="Arial" pitchFamily="34" charset="0"/>
              <a:buChar char="•"/>
            </a:pPr>
            <a:r>
              <a:rPr lang="en-US" sz="2000" dirty="0">
                <a:solidFill>
                  <a:schemeClr val="bg1"/>
                </a:solidFill>
                <a:latin typeface="Segoe UI" pitchFamily="34" charset="0"/>
                <a:ea typeface="Segoe UI" pitchFamily="34" charset="0"/>
                <a:cs typeface="Segoe UI" pitchFamily="34" charset="0"/>
              </a:rPr>
              <a:t>AEs after long-term or high-dose opioid therapy (e.g., hyperalgesia, endocrinologic or sexual dysfunction) </a:t>
            </a:r>
          </a:p>
        </p:txBody>
      </p:sp>
      <p:sp>
        <p:nvSpPr>
          <p:cNvPr id="15" name="TextBox 14"/>
          <p:cNvSpPr txBox="1"/>
          <p:nvPr/>
        </p:nvSpPr>
        <p:spPr>
          <a:xfrm>
            <a:off x="228600" y="1566332"/>
            <a:ext cx="7937500" cy="794512"/>
          </a:xfrm>
          <a:prstGeom prst="rect">
            <a:avLst/>
          </a:prstGeom>
          <a:noFill/>
        </p:spPr>
        <p:txBody>
          <a:bodyPr wrap="square" rtlCol="0">
            <a:noAutofit/>
          </a:bodyPr>
          <a:lstStyle/>
          <a:p>
            <a:pPr lvl="0"/>
            <a:r>
              <a:rPr lang="en-US" sz="2000" b="1" i="1" dirty="0">
                <a:solidFill>
                  <a:schemeClr val="accent6"/>
                </a:solidFill>
                <a:latin typeface="Segoe UI" pitchFamily="34" charset="0"/>
                <a:ea typeface="Segoe UI" pitchFamily="34" charset="0"/>
                <a:cs typeface="Segoe UI" pitchFamily="34" charset="0"/>
              </a:rPr>
              <a:t>Before initiating a trial of opioid analgesic therapy, confirm patient understanding  of  informed consent to establish:</a:t>
            </a:r>
          </a:p>
        </p:txBody>
      </p:sp>
      <p:sp>
        <p:nvSpPr>
          <p:cNvPr id="12" name="Rounded Rectangle 11"/>
          <p:cNvSpPr/>
          <p:nvPr/>
        </p:nvSpPr>
        <p:spPr>
          <a:xfrm>
            <a:off x="304800" y="2514600"/>
            <a:ext cx="2605314" cy="864436"/>
          </a:xfrm>
          <a:prstGeom prst="roundRect">
            <a:avLst>
              <a:gd name="adj" fmla="val 8385"/>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nchorCtr="0"/>
          <a:lstStyle/>
          <a:p>
            <a:pPr lvl="0">
              <a:spcBef>
                <a:spcPts val="600"/>
              </a:spcBef>
              <a:buClr>
                <a:srgbClr val="836581"/>
              </a:buClr>
              <a:buSzPct val="85000"/>
            </a:pPr>
            <a:r>
              <a:rPr lang="en-US" sz="1600" b="1" dirty="0">
                <a:solidFill>
                  <a:schemeClr val="bg1"/>
                </a:solidFill>
                <a:latin typeface="Segoe UI" pitchFamily="34" charset="0"/>
                <a:ea typeface="Segoe UI" pitchFamily="34" charset="0"/>
                <a:cs typeface="Segoe UI" pitchFamily="34" charset="0"/>
              </a:rPr>
              <a:t>Analgesic &amp; functional goals of treatment</a:t>
            </a:r>
          </a:p>
        </p:txBody>
      </p:sp>
      <p:sp>
        <p:nvSpPr>
          <p:cNvPr id="18" name="Rounded Rectangle 17"/>
          <p:cNvSpPr/>
          <p:nvPr/>
        </p:nvSpPr>
        <p:spPr>
          <a:xfrm>
            <a:off x="304800" y="3429000"/>
            <a:ext cx="2605314" cy="838200"/>
          </a:xfrm>
          <a:prstGeom prst="roundRect">
            <a:avLst>
              <a:gd name="adj" fmla="val 8385"/>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nchorCtr="0"/>
          <a:lstStyle/>
          <a:p>
            <a:pPr lvl="0">
              <a:spcBef>
                <a:spcPts val="600"/>
              </a:spcBef>
              <a:buClr>
                <a:srgbClr val="836581"/>
              </a:buClr>
              <a:buSzPct val="85000"/>
            </a:pPr>
            <a:r>
              <a:rPr lang="en-US" sz="1600" b="1" dirty="0">
                <a:solidFill>
                  <a:schemeClr val="bg1"/>
                </a:solidFill>
                <a:latin typeface="Segoe UI" pitchFamily="34" charset="0"/>
                <a:ea typeface="Segoe UI" pitchFamily="34" charset="0"/>
                <a:cs typeface="Segoe UI" pitchFamily="34" charset="0"/>
              </a:rPr>
              <a:t>Expectations</a:t>
            </a:r>
          </a:p>
        </p:txBody>
      </p:sp>
      <p:sp>
        <p:nvSpPr>
          <p:cNvPr id="19" name="Rounded Rectangle 18"/>
          <p:cNvSpPr/>
          <p:nvPr/>
        </p:nvSpPr>
        <p:spPr>
          <a:xfrm>
            <a:off x="304800" y="4343400"/>
            <a:ext cx="2605314" cy="838200"/>
          </a:xfrm>
          <a:prstGeom prst="roundRect">
            <a:avLst>
              <a:gd name="adj" fmla="val 8385"/>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nchorCtr="0"/>
          <a:lstStyle/>
          <a:p>
            <a:pPr lvl="0">
              <a:spcBef>
                <a:spcPts val="600"/>
              </a:spcBef>
              <a:buClr>
                <a:srgbClr val="836581"/>
              </a:buClr>
              <a:buSzPct val="85000"/>
            </a:pPr>
            <a:r>
              <a:rPr lang="en-US" sz="1600" b="1" dirty="0">
                <a:solidFill>
                  <a:schemeClr val="bg1"/>
                </a:solidFill>
                <a:latin typeface="Segoe UI" pitchFamily="34" charset="0"/>
                <a:ea typeface="Segoe UI" pitchFamily="34" charset="0"/>
                <a:cs typeface="Segoe UI" pitchFamily="34" charset="0"/>
              </a:rPr>
              <a:t>Potential risks</a:t>
            </a:r>
          </a:p>
        </p:txBody>
      </p:sp>
      <p:sp>
        <p:nvSpPr>
          <p:cNvPr id="20" name="Rounded Rectangle 19"/>
          <p:cNvSpPr/>
          <p:nvPr/>
        </p:nvSpPr>
        <p:spPr>
          <a:xfrm>
            <a:off x="304800" y="5257800"/>
            <a:ext cx="2605314" cy="838200"/>
          </a:xfrm>
          <a:prstGeom prst="roundRect">
            <a:avLst>
              <a:gd name="adj" fmla="val 8385"/>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nchorCtr="0"/>
          <a:lstStyle/>
          <a:p>
            <a:pPr lvl="0">
              <a:spcBef>
                <a:spcPts val="600"/>
              </a:spcBef>
              <a:buClr>
                <a:srgbClr val="836581"/>
              </a:buClr>
              <a:buSzPct val="85000"/>
            </a:pPr>
            <a:r>
              <a:rPr lang="en-US" sz="1600" b="1" dirty="0">
                <a:solidFill>
                  <a:schemeClr val="bg1"/>
                </a:solidFill>
                <a:latin typeface="Segoe UI" pitchFamily="34" charset="0"/>
                <a:ea typeface="Segoe UI" pitchFamily="34" charset="0"/>
                <a:cs typeface="Segoe UI" pitchFamily="34" charset="0"/>
              </a:rPr>
              <a:t>Alternatives to opioids</a:t>
            </a:r>
          </a:p>
        </p:txBody>
      </p:sp>
    </p:spTree>
    <p:extLst>
      <p:ext uri="{BB962C8B-B14F-4D97-AF65-F5344CB8AC3E}">
        <p14:creationId xmlns:p14="http://schemas.microsoft.com/office/powerpoint/2010/main" val="8532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Patient-Prescriber Agreement (PPA)</a:t>
            </a:r>
          </a:p>
        </p:txBody>
      </p:sp>
      <p:sp>
        <p:nvSpPr>
          <p:cNvPr id="6" name="Slide Number Placeholder 5"/>
          <p:cNvSpPr txBox="1">
            <a:spLocks/>
          </p:cNvSpPr>
          <p:nvPr/>
        </p:nvSpPr>
        <p:spPr>
          <a:xfrm>
            <a:off x="228600" y="6477000"/>
            <a:ext cx="2209800" cy="152400"/>
          </a:xfrm>
          <a:prstGeom prst="rect">
            <a:avLst/>
          </a:prstGeom>
        </p:spPr>
        <p:txBody>
          <a:bodyPr vert="horz" lIns="91440" tIns="45720" rIns="91440" bIns="45720" rtlCol="0" anchor="ctr"/>
          <a:lstStyle>
            <a:defPPr>
              <a:defRPr lang="en-US"/>
            </a:defPPr>
            <a:lvl1pPr marL="0" algn="l" defTabSz="914400" rtl="0" eaLnBrk="1" latinLnBrk="0" hangingPunct="1">
              <a:defRPr sz="800" b="1" kern="120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93B9EA-9F07-41CA-8155-9C9A9F70FA14}" type="slidenum">
              <a:rPr lang="en-US" smtClean="0"/>
              <a:pPr/>
              <a:t>63</a:t>
            </a:fld>
            <a:r>
              <a:rPr lang="en-US" dirty="0"/>
              <a:t>   |   © CO*RE 2015 </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558945"/>
            <a:ext cx="9144000" cy="256032"/>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0080" y="6140895"/>
            <a:ext cx="402034" cy="418050"/>
          </a:xfrm>
          <a:prstGeom prst="rect">
            <a:avLst/>
          </a:prstGeom>
        </p:spPr>
      </p:pic>
      <p:sp>
        <p:nvSpPr>
          <p:cNvPr id="9" name="TextBox 8"/>
          <p:cNvSpPr txBox="1"/>
          <p:nvPr/>
        </p:nvSpPr>
        <p:spPr>
          <a:xfrm>
            <a:off x="6065441" y="6350976"/>
            <a:ext cx="2621359" cy="276999"/>
          </a:xfrm>
          <a:prstGeom prst="rect">
            <a:avLst/>
          </a:prstGeom>
          <a:noFill/>
        </p:spPr>
        <p:txBody>
          <a:bodyPr wrap="none" rtlCol="0">
            <a:spAutoFit/>
          </a:bodyPr>
          <a:lstStyle/>
          <a:p>
            <a:r>
              <a:rPr lang="en-US" sz="12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Collaborative for REMS Education</a:t>
            </a:r>
          </a:p>
        </p:txBody>
      </p:sp>
      <p:sp>
        <p:nvSpPr>
          <p:cNvPr id="13" name="TextBox 12"/>
          <p:cNvSpPr txBox="1"/>
          <p:nvPr/>
        </p:nvSpPr>
        <p:spPr>
          <a:xfrm>
            <a:off x="457200" y="981724"/>
            <a:ext cx="8564914" cy="1251712"/>
          </a:xfrm>
          <a:prstGeom prst="rect">
            <a:avLst/>
          </a:prstGeom>
          <a:noFill/>
        </p:spPr>
        <p:txBody>
          <a:bodyPr wrap="square" rtlCol="0">
            <a:noAutofit/>
          </a:bodyPr>
          <a:lstStyle/>
          <a:p>
            <a:pPr lvl="0"/>
            <a:r>
              <a:rPr lang="en-US" sz="2800" b="1" i="1" dirty="0">
                <a:solidFill>
                  <a:schemeClr val="accent6"/>
                </a:solidFill>
                <a:latin typeface="Segoe UI" pitchFamily="34" charset="0"/>
                <a:ea typeface="Segoe UI" pitchFamily="34" charset="0"/>
                <a:cs typeface="Segoe UI" pitchFamily="34" charset="0"/>
              </a:rPr>
              <a:t>Document signed by both patient &amp; prescriber </a:t>
            </a:r>
            <a:br>
              <a:rPr lang="en-US" sz="2800" b="1" i="1" dirty="0">
                <a:solidFill>
                  <a:schemeClr val="accent6"/>
                </a:solidFill>
                <a:latin typeface="Segoe UI" pitchFamily="34" charset="0"/>
                <a:ea typeface="Segoe UI" pitchFamily="34" charset="0"/>
                <a:cs typeface="Segoe UI" pitchFamily="34" charset="0"/>
              </a:rPr>
            </a:br>
            <a:r>
              <a:rPr lang="en-US" sz="2800" b="1" i="1" dirty="0">
                <a:solidFill>
                  <a:schemeClr val="accent6"/>
                </a:solidFill>
                <a:latin typeface="Segoe UI" pitchFamily="34" charset="0"/>
                <a:ea typeface="Segoe UI" pitchFamily="34" charset="0"/>
                <a:cs typeface="Segoe UI" pitchFamily="34" charset="0"/>
              </a:rPr>
              <a:t>at time an opioid is prescribed</a:t>
            </a:r>
          </a:p>
        </p:txBody>
      </p:sp>
      <p:sp>
        <p:nvSpPr>
          <p:cNvPr id="14" name="Rounded Rectangle 13"/>
          <p:cNvSpPr/>
          <p:nvPr/>
        </p:nvSpPr>
        <p:spPr>
          <a:xfrm>
            <a:off x="548397" y="2030462"/>
            <a:ext cx="8062203" cy="94495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100" b="1" dirty="0">
                <a:latin typeface="Segoe UI" pitchFamily="34" charset="0"/>
                <a:ea typeface="Segoe UI" pitchFamily="34" charset="0"/>
                <a:cs typeface="Segoe UI" pitchFamily="34" charset="0"/>
              </a:rPr>
              <a:t>Clarify treatment plan &amp; goals of treatment w/ patient, patient’s family, &amp; other clinicians involved in patient’s care</a:t>
            </a:r>
          </a:p>
        </p:txBody>
      </p:sp>
      <p:sp>
        <p:nvSpPr>
          <p:cNvPr id="15" name="Rounded Rectangle 14"/>
          <p:cNvSpPr/>
          <p:nvPr/>
        </p:nvSpPr>
        <p:spPr>
          <a:xfrm>
            <a:off x="548397" y="3019858"/>
            <a:ext cx="8062203" cy="94495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100" b="1" dirty="0">
                <a:latin typeface="Segoe UI" pitchFamily="34" charset="0"/>
                <a:ea typeface="Segoe UI" pitchFamily="34" charset="0"/>
                <a:cs typeface="Segoe UI" pitchFamily="34" charset="0"/>
              </a:rPr>
              <a:t>Assist in patient education</a:t>
            </a:r>
          </a:p>
        </p:txBody>
      </p:sp>
      <p:sp>
        <p:nvSpPr>
          <p:cNvPr id="16" name="Rounded Rectangle 15"/>
          <p:cNvSpPr/>
          <p:nvPr/>
        </p:nvSpPr>
        <p:spPr>
          <a:xfrm>
            <a:off x="548397" y="4009254"/>
            <a:ext cx="8062203" cy="94495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100" b="1" dirty="0">
                <a:latin typeface="Segoe UI" pitchFamily="34" charset="0"/>
                <a:ea typeface="Segoe UI" pitchFamily="34" charset="0"/>
                <a:cs typeface="Segoe UI" pitchFamily="34" charset="0"/>
              </a:rPr>
              <a:t>Inform patients about the risks &amp; benefits</a:t>
            </a:r>
          </a:p>
        </p:txBody>
      </p:sp>
      <p:sp>
        <p:nvSpPr>
          <p:cNvPr id="17" name="Rounded Rectangle 16"/>
          <p:cNvSpPr/>
          <p:nvPr/>
        </p:nvSpPr>
        <p:spPr>
          <a:xfrm>
            <a:off x="548397" y="4998649"/>
            <a:ext cx="8062203" cy="94495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100" b="1" dirty="0">
                <a:latin typeface="Segoe UI" pitchFamily="34" charset="0"/>
                <a:ea typeface="Segoe UI" pitchFamily="34" charset="0"/>
                <a:cs typeface="Segoe UI" pitchFamily="34" charset="0"/>
              </a:rPr>
              <a:t>Document patient &amp; prescriber responsibilities</a:t>
            </a:r>
          </a:p>
        </p:txBody>
      </p:sp>
    </p:spTree>
    <p:extLst>
      <p:ext uri="{BB962C8B-B14F-4D97-AF65-F5344CB8AC3E}">
        <p14:creationId xmlns:p14="http://schemas.microsoft.com/office/powerpoint/2010/main" val="320525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Consider a PPA</a:t>
            </a:r>
          </a:p>
        </p:txBody>
      </p:sp>
      <p:sp>
        <p:nvSpPr>
          <p:cNvPr id="4" name="Slide Number Placeholder 3"/>
          <p:cNvSpPr>
            <a:spLocks noGrp="1"/>
          </p:cNvSpPr>
          <p:nvPr>
            <p:ph type="sldNum" sz="quarter" idx="12"/>
          </p:nvPr>
        </p:nvSpPr>
        <p:spPr/>
        <p:txBody>
          <a:bodyPr/>
          <a:lstStyle/>
          <a:p>
            <a:fld id="{AC93B9EA-9F07-41CA-8155-9C9A9F70FA14}" type="slidenum">
              <a:rPr lang="en-US" smtClean="0"/>
              <a:pPr/>
              <a:t>64</a:t>
            </a:fld>
            <a:r>
              <a:rPr lang="en-US" dirty="0"/>
              <a:t>   |   © CO*RE 2015 </a:t>
            </a:r>
          </a:p>
        </p:txBody>
      </p:sp>
      <p:sp>
        <p:nvSpPr>
          <p:cNvPr id="8" name="Rounded Rectangle 7"/>
          <p:cNvSpPr/>
          <p:nvPr/>
        </p:nvSpPr>
        <p:spPr>
          <a:xfrm>
            <a:off x="457200" y="1600200"/>
            <a:ext cx="4114800" cy="4648200"/>
          </a:xfrm>
          <a:prstGeom prst="roundRect">
            <a:avLst>
              <a:gd name="adj" fmla="val 582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t"/>
          <a:lstStyle/>
          <a:p>
            <a:pPr marL="177800" lvl="1" indent="-177800">
              <a:spcBef>
                <a:spcPts val="900"/>
              </a:spcBef>
              <a:buClr>
                <a:srgbClr val="836581"/>
              </a:buClr>
              <a:buSzPct val="85000"/>
              <a:buFont typeface="Arial"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Obtain opioids from a </a:t>
            </a:r>
            <a:b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single prescriber</a:t>
            </a:r>
          </a:p>
          <a:p>
            <a:pPr marL="177800" lvl="1" indent="-177800">
              <a:spcBef>
                <a:spcPts val="900"/>
              </a:spcBef>
              <a:buClr>
                <a:srgbClr val="836581"/>
              </a:buClr>
              <a:buSzPct val="85000"/>
              <a:buFont typeface="Arial"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Fill opioid prescriptions at a designated pharmacy</a:t>
            </a:r>
          </a:p>
          <a:p>
            <a:pPr marL="177800" lvl="1" indent="-177800">
              <a:spcBef>
                <a:spcPts val="900"/>
              </a:spcBef>
              <a:buClr>
                <a:srgbClr val="836581"/>
              </a:buClr>
              <a:buSzPct val="85000"/>
              <a:buFont typeface="Arial"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Safeguard opioids</a:t>
            </a:r>
          </a:p>
          <a:p>
            <a:pPr marL="520700" lvl="2" indent="-228600">
              <a:spcBef>
                <a:spcPct val="20000"/>
              </a:spcBef>
              <a:buClr>
                <a:srgbClr val="836581"/>
              </a:buClr>
              <a:buSzPct val="90000"/>
              <a:buFont typeface="Segoe UI"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Do not store in medicine cabinet</a:t>
            </a:r>
          </a:p>
          <a:p>
            <a:pPr marL="520700" lvl="2" indent="-228600">
              <a:spcBef>
                <a:spcPct val="20000"/>
              </a:spcBef>
              <a:buClr>
                <a:srgbClr val="836581"/>
              </a:buClr>
              <a:buSzPct val="90000"/>
              <a:buFont typeface="Segoe UI"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Keep locked (e.g., use a medication safe)</a:t>
            </a:r>
          </a:p>
          <a:p>
            <a:pPr marL="520700" lvl="2" indent="-228600">
              <a:spcBef>
                <a:spcPct val="20000"/>
              </a:spcBef>
              <a:buClr>
                <a:srgbClr val="836581"/>
              </a:buClr>
              <a:buSzPct val="90000"/>
              <a:buFont typeface="Segoe UI"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Do not share or sell medication</a:t>
            </a:r>
          </a:p>
          <a:p>
            <a:pPr marL="177800" lvl="1" indent="-177800">
              <a:spcBef>
                <a:spcPts val="900"/>
              </a:spcBef>
              <a:buClr>
                <a:srgbClr val="836581"/>
              </a:buClr>
              <a:buSzPct val="85000"/>
              <a:buFont typeface="Arial"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Instructions for disposal when no longer needed</a:t>
            </a:r>
          </a:p>
        </p:txBody>
      </p:sp>
      <p:sp>
        <p:nvSpPr>
          <p:cNvPr id="9" name="TextBox 8"/>
          <p:cNvSpPr txBox="1"/>
          <p:nvPr/>
        </p:nvSpPr>
        <p:spPr>
          <a:xfrm>
            <a:off x="457200" y="1066800"/>
            <a:ext cx="8564914" cy="1251712"/>
          </a:xfrm>
          <a:prstGeom prst="rect">
            <a:avLst/>
          </a:prstGeom>
          <a:noFill/>
        </p:spPr>
        <p:txBody>
          <a:bodyPr wrap="square" rtlCol="0">
            <a:noAutofit/>
          </a:bodyPr>
          <a:lstStyle/>
          <a:p>
            <a:pPr lvl="0"/>
            <a:r>
              <a:rPr lang="en-US" sz="2400" b="1" i="1" dirty="0">
                <a:solidFill>
                  <a:schemeClr val="accent6"/>
                </a:solidFill>
                <a:latin typeface="Segoe UI" pitchFamily="34" charset="0"/>
                <a:ea typeface="Segoe UI" pitchFamily="34" charset="0"/>
                <a:cs typeface="Segoe UI" pitchFamily="34" charset="0"/>
              </a:rPr>
              <a:t>Reinforce expectations for appropriate &amp; safe opioid use</a:t>
            </a:r>
          </a:p>
        </p:txBody>
      </p:sp>
      <p:sp>
        <p:nvSpPr>
          <p:cNvPr id="10" name="Rounded Rectangle 9"/>
          <p:cNvSpPr/>
          <p:nvPr/>
        </p:nvSpPr>
        <p:spPr>
          <a:xfrm>
            <a:off x="4739657" y="1600200"/>
            <a:ext cx="4114800" cy="4648200"/>
          </a:xfrm>
          <a:prstGeom prst="roundRect">
            <a:avLst>
              <a:gd name="adj" fmla="val 582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t"/>
          <a:lstStyle/>
          <a:p>
            <a:pPr marL="228600" lvl="1" indent="-228600">
              <a:spcBef>
                <a:spcPts val="900"/>
              </a:spcBef>
              <a:buClr>
                <a:srgbClr val="836581"/>
              </a:buClr>
              <a:buSzPct val="85000"/>
              <a:buFont typeface="Arial"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Commitments to return for follow-up visits</a:t>
            </a:r>
          </a:p>
          <a:p>
            <a:pPr marL="228600" lvl="1" indent="-228600">
              <a:spcBef>
                <a:spcPts val="900"/>
              </a:spcBef>
              <a:buClr>
                <a:srgbClr val="836581"/>
              </a:buClr>
              <a:buSzPct val="85000"/>
              <a:buFont typeface="Arial"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Comply w/ appropriate monitoring</a:t>
            </a:r>
          </a:p>
          <a:p>
            <a:pPr marL="406400" lvl="2" indent="-177800">
              <a:spcBef>
                <a:spcPct val="20000"/>
              </a:spcBef>
              <a:buClr>
                <a:srgbClr val="836581"/>
              </a:buClr>
              <a:buSzPct val="90000"/>
              <a:buFont typeface="Segoe UI"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E.g., random UDT &amp; pill counts</a:t>
            </a:r>
          </a:p>
          <a:p>
            <a:pPr marL="228600" lvl="1" indent="-228600">
              <a:spcBef>
                <a:spcPts val="900"/>
              </a:spcBef>
              <a:buClr>
                <a:srgbClr val="836581"/>
              </a:buClr>
              <a:buSzPct val="85000"/>
              <a:buFont typeface="Arial"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Frequency of prescriptions</a:t>
            </a:r>
          </a:p>
          <a:p>
            <a:pPr marL="228600" lvl="1" indent="-228600">
              <a:spcBef>
                <a:spcPts val="900"/>
              </a:spcBef>
              <a:buClr>
                <a:srgbClr val="836581"/>
              </a:buClr>
              <a:buSzPct val="85000"/>
              <a:buFont typeface="Arial"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Enumerate behaviors that may lead to opioid discontinuation</a:t>
            </a:r>
          </a:p>
          <a:p>
            <a:pPr marL="228600" lvl="1" indent="-228600">
              <a:spcBef>
                <a:spcPts val="900"/>
              </a:spcBef>
              <a:buClr>
                <a:srgbClr val="836581"/>
              </a:buClr>
              <a:buSzPct val="85000"/>
              <a:buFont typeface="Arial"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An exit strategy</a:t>
            </a:r>
          </a:p>
        </p:txBody>
      </p:sp>
    </p:spTree>
    <p:extLst>
      <p:ext uri="{BB962C8B-B14F-4D97-AF65-F5344CB8AC3E}">
        <p14:creationId xmlns:p14="http://schemas.microsoft.com/office/powerpoint/2010/main" val="366201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Patients During </a:t>
            </a:r>
            <a:br>
              <a:rPr lang="en-US" dirty="0"/>
            </a:br>
            <a:r>
              <a:rPr lang="en-US" dirty="0"/>
              <a:t>Opioid Therapy</a:t>
            </a:r>
          </a:p>
        </p:txBody>
      </p:sp>
      <p:sp>
        <p:nvSpPr>
          <p:cNvPr id="4" name="Slide Number Placeholder 3"/>
          <p:cNvSpPr>
            <a:spLocks noGrp="1"/>
          </p:cNvSpPr>
          <p:nvPr>
            <p:ph type="sldNum" sz="quarter" idx="12"/>
          </p:nvPr>
        </p:nvSpPr>
        <p:spPr/>
        <p:txBody>
          <a:bodyPr/>
          <a:lstStyle/>
          <a:p>
            <a:fld id="{AC93B9EA-9F07-41CA-8155-9C9A9F70FA14}" type="slidenum">
              <a:rPr lang="en-US" smtClean="0"/>
              <a:pPr/>
              <a:t>65</a:t>
            </a:fld>
            <a:r>
              <a:rPr lang="en-US" dirty="0"/>
              <a:t>   |   © CO*RE 2015 </a:t>
            </a:r>
          </a:p>
        </p:txBody>
      </p:sp>
      <p:sp>
        <p:nvSpPr>
          <p:cNvPr id="8" name="Rectangle 7"/>
          <p:cNvSpPr/>
          <p:nvPr/>
        </p:nvSpPr>
        <p:spPr>
          <a:xfrm>
            <a:off x="381000" y="2819400"/>
            <a:ext cx="2667000" cy="3124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rtlCol="0" anchor="t" anchorCtr="0"/>
          <a:lstStyle/>
          <a:p>
            <a:pPr marL="0" lvl="1">
              <a:spcAft>
                <a:spcPts val="500"/>
              </a:spcAft>
              <a:buClr>
                <a:srgbClr val="836581"/>
              </a:buClr>
              <a:buSzPct val="85000"/>
            </a:pPr>
            <a:r>
              <a:rPr lang="en-US" dirty="0">
                <a:solidFill>
                  <a:schemeClr val="tx1"/>
                </a:solidFill>
                <a:latin typeface="Segoe UI" pitchFamily="34" charset="0"/>
                <a:ea typeface="Segoe UI" pitchFamily="34" charset="0"/>
                <a:cs typeface="Segoe UI" pitchFamily="34" charset="0"/>
              </a:rPr>
              <a:t>Affected by change in underlying pain </a:t>
            </a:r>
            <a:br>
              <a:rPr lang="en-US" dirty="0">
                <a:solidFill>
                  <a:schemeClr val="tx1"/>
                </a:solidFill>
                <a:latin typeface="Segoe UI" pitchFamily="34" charset="0"/>
                <a:ea typeface="Segoe UI" pitchFamily="34" charset="0"/>
                <a:cs typeface="Segoe UI" pitchFamily="34" charset="0"/>
              </a:rPr>
            </a:br>
            <a:r>
              <a:rPr lang="en-US" dirty="0">
                <a:solidFill>
                  <a:schemeClr val="tx1"/>
                </a:solidFill>
                <a:latin typeface="Segoe UI" pitchFamily="34" charset="0"/>
                <a:ea typeface="Segoe UI" pitchFamily="34" charset="0"/>
                <a:cs typeface="Segoe UI" pitchFamily="34" charset="0"/>
              </a:rPr>
              <a:t>condition, coexisting disease, or psychologic/ social circumstances</a:t>
            </a:r>
          </a:p>
        </p:txBody>
      </p:sp>
      <p:sp>
        <p:nvSpPr>
          <p:cNvPr id="9" name="Round Same Side Corner Rectangle 8"/>
          <p:cNvSpPr/>
          <p:nvPr/>
        </p:nvSpPr>
        <p:spPr>
          <a:xfrm>
            <a:off x="381000" y="1600200"/>
            <a:ext cx="2667000" cy="1234252"/>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itchFamily="34" charset="0"/>
                <a:ea typeface="Segoe UI" pitchFamily="34" charset="0"/>
                <a:cs typeface="Segoe UI" pitchFamily="34" charset="0"/>
              </a:rPr>
              <a:t>Therapeutic risks &amp; benefits do not </a:t>
            </a:r>
            <a:br>
              <a:rPr lang="en-US" b="1" dirty="0">
                <a:latin typeface="Segoe UI" pitchFamily="34" charset="0"/>
                <a:ea typeface="Segoe UI" pitchFamily="34" charset="0"/>
                <a:cs typeface="Segoe UI" pitchFamily="34" charset="0"/>
              </a:rPr>
            </a:br>
            <a:r>
              <a:rPr lang="en-US" b="1" dirty="0">
                <a:latin typeface="Segoe UI" pitchFamily="34" charset="0"/>
                <a:ea typeface="Segoe UI" pitchFamily="34" charset="0"/>
                <a:cs typeface="Segoe UI" pitchFamily="34" charset="0"/>
              </a:rPr>
              <a:t>remain static</a:t>
            </a:r>
          </a:p>
        </p:txBody>
      </p:sp>
      <p:sp>
        <p:nvSpPr>
          <p:cNvPr id="10" name="Rectangle 9"/>
          <p:cNvSpPr/>
          <p:nvPr/>
        </p:nvSpPr>
        <p:spPr>
          <a:xfrm>
            <a:off x="3124200" y="2834452"/>
            <a:ext cx="3048000" cy="3124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169863" lvl="1" indent="-169863">
              <a:spcAft>
                <a:spcPts val="500"/>
              </a:spcAft>
              <a:buClr>
                <a:schemeClr val="accent2"/>
              </a:buClr>
              <a:buSzPct val="85000"/>
              <a:buFont typeface="Arial" pitchFamily="34" charset="0"/>
              <a:buChar char="•"/>
            </a:pPr>
            <a:r>
              <a:rPr lang="en-US" dirty="0">
                <a:solidFill>
                  <a:schemeClr val="tx1"/>
                </a:solidFill>
                <a:latin typeface="Segoe UI" pitchFamily="34" charset="0"/>
                <a:ea typeface="Segoe UI" pitchFamily="34" charset="0"/>
                <a:cs typeface="Segoe UI" pitchFamily="34" charset="0"/>
              </a:rPr>
              <a:t>Who are benefiting from opioid therapy</a:t>
            </a:r>
          </a:p>
          <a:p>
            <a:pPr marL="169863" lvl="1" indent="-169863">
              <a:spcAft>
                <a:spcPts val="500"/>
              </a:spcAft>
              <a:buClr>
                <a:schemeClr val="accent2"/>
              </a:buClr>
              <a:buSzPct val="85000"/>
              <a:buFont typeface="Arial" pitchFamily="34" charset="0"/>
              <a:buChar char="•"/>
            </a:pPr>
            <a:r>
              <a:rPr lang="en-US" dirty="0">
                <a:solidFill>
                  <a:schemeClr val="tx1"/>
                </a:solidFill>
                <a:latin typeface="Segoe UI" pitchFamily="34" charset="0"/>
                <a:ea typeface="Segoe UI" pitchFamily="34" charset="0"/>
                <a:cs typeface="Segoe UI" pitchFamily="34" charset="0"/>
              </a:rPr>
              <a:t>Who might benefit more w/ restructuring of treatment or receiving additional services (e.g., addiction treatment)</a:t>
            </a:r>
          </a:p>
          <a:p>
            <a:pPr marL="169863" lvl="1" indent="-169863">
              <a:spcAft>
                <a:spcPts val="500"/>
              </a:spcAft>
              <a:buClr>
                <a:schemeClr val="accent2"/>
              </a:buClr>
              <a:buSzPct val="85000"/>
              <a:buFont typeface="Arial" pitchFamily="34" charset="0"/>
              <a:buChar char="•"/>
            </a:pPr>
            <a:r>
              <a:rPr lang="en-US" dirty="0">
                <a:solidFill>
                  <a:schemeClr val="tx1"/>
                </a:solidFill>
                <a:latin typeface="Segoe UI" pitchFamily="34" charset="0"/>
                <a:ea typeface="Segoe UI" pitchFamily="34" charset="0"/>
                <a:cs typeface="Segoe UI" pitchFamily="34" charset="0"/>
              </a:rPr>
              <a:t>Whose benefits from treatment are outweighed by risks</a:t>
            </a:r>
          </a:p>
        </p:txBody>
      </p:sp>
      <p:sp>
        <p:nvSpPr>
          <p:cNvPr id="11" name="Round Same Side Corner Rectangle 10"/>
          <p:cNvSpPr/>
          <p:nvPr/>
        </p:nvSpPr>
        <p:spPr>
          <a:xfrm>
            <a:off x="3124200" y="1600200"/>
            <a:ext cx="3048000" cy="1234252"/>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itchFamily="34" charset="0"/>
                <a:ea typeface="Segoe UI" pitchFamily="34" charset="0"/>
                <a:cs typeface="Segoe UI" pitchFamily="34" charset="0"/>
              </a:rPr>
              <a:t>Identify patients</a:t>
            </a:r>
          </a:p>
        </p:txBody>
      </p:sp>
      <p:sp>
        <p:nvSpPr>
          <p:cNvPr id="12" name="Rectangle 11"/>
          <p:cNvSpPr/>
          <p:nvPr/>
        </p:nvSpPr>
        <p:spPr>
          <a:xfrm>
            <a:off x="6248400" y="2819400"/>
            <a:ext cx="2613660" cy="3124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91440" bIns="45720" numCol="1" spcCol="0" rtlCol="0" fromWordArt="0" anchor="t" anchorCtr="0" forceAA="0" compatLnSpc="1">
            <a:prstTxWarp prst="textNoShape">
              <a:avLst/>
            </a:prstTxWarp>
            <a:noAutofit/>
          </a:bodyPr>
          <a:lstStyle/>
          <a:p>
            <a:pPr marL="0" lvl="1">
              <a:spcAft>
                <a:spcPts val="500"/>
              </a:spcAft>
              <a:buClr>
                <a:schemeClr val="accent3"/>
              </a:buClr>
              <a:buSzPct val="85000"/>
            </a:pPr>
            <a:r>
              <a:rPr lang="en-US" dirty="0">
                <a:solidFill>
                  <a:schemeClr val="tx1"/>
                </a:solidFill>
                <a:latin typeface="Segoe UI" pitchFamily="34" charset="0"/>
                <a:ea typeface="Segoe UI" pitchFamily="34" charset="0"/>
                <a:cs typeface="Segoe UI" pitchFamily="34" charset="0"/>
              </a:rPr>
              <a:t>Re-evaluate underlying medical condition </a:t>
            </a:r>
            <a:br>
              <a:rPr lang="en-US" dirty="0">
                <a:solidFill>
                  <a:schemeClr val="tx1"/>
                </a:solidFill>
                <a:latin typeface="Segoe UI" pitchFamily="34" charset="0"/>
                <a:ea typeface="Segoe UI" pitchFamily="34" charset="0"/>
                <a:cs typeface="Segoe UI" pitchFamily="34" charset="0"/>
              </a:rPr>
            </a:br>
            <a:r>
              <a:rPr lang="en-US" dirty="0">
                <a:solidFill>
                  <a:schemeClr val="tx1"/>
                </a:solidFill>
                <a:latin typeface="Segoe UI" pitchFamily="34" charset="0"/>
                <a:ea typeface="Segoe UI" pitchFamily="34" charset="0"/>
                <a:cs typeface="Segoe UI" pitchFamily="34" charset="0"/>
              </a:rPr>
              <a:t>if clinical presentation changes</a:t>
            </a:r>
          </a:p>
        </p:txBody>
      </p:sp>
      <p:sp>
        <p:nvSpPr>
          <p:cNvPr id="13" name="Round Same Side Corner Rectangle 12"/>
          <p:cNvSpPr/>
          <p:nvPr/>
        </p:nvSpPr>
        <p:spPr>
          <a:xfrm>
            <a:off x="6248400" y="1600200"/>
            <a:ext cx="2613660" cy="1234252"/>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itchFamily="34" charset="0"/>
                <a:ea typeface="Segoe UI" pitchFamily="34" charset="0"/>
                <a:cs typeface="Segoe UI" pitchFamily="34" charset="0"/>
              </a:rPr>
              <a:t>Periodically assess continued need for opioid analgesic</a:t>
            </a:r>
          </a:p>
        </p:txBody>
      </p:sp>
      <p:grpSp>
        <p:nvGrpSpPr>
          <p:cNvPr id="3" name="Group 2"/>
          <p:cNvGrpSpPr/>
          <p:nvPr/>
        </p:nvGrpSpPr>
        <p:grpSpPr>
          <a:xfrm>
            <a:off x="7696200" y="228600"/>
            <a:ext cx="1066800" cy="1066800"/>
            <a:chOff x="7379970" y="228600"/>
            <a:chExt cx="1383030" cy="1383030"/>
          </a:xfrm>
        </p:grpSpPr>
        <p:sp>
          <p:nvSpPr>
            <p:cNvPr id="16" name="Oval 15"/>
            <p:cNvSpPr/>
            <p:nvPr/>
          </p:nvSpPr>
          <p:spPr>
            <a:xfrm>
              <a:off x="7379970" y="228600"/>
              <a:ext cx="1383030" cy="13830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3810" y="453391"/>
              <a:ext cx="910590" cy="910589"/>
            </a:xfrm>
            <a:prstGeom prst="rect">
              <a:avLst/>
            </a:prstGeom>
          </p:spPr>
        </p:pic>
      </p:grpSp>
    </p:spTree>
    <p:extLst>
      <p:ext uri="{BB962C8B-B14F-4D97-AF65-F5344CB8AC3E}">
        <p14:creationId xmlns:p14="http://schemas.microsoft.com/office/powerpoint/2010/main" val="162528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696200" y="228600"/>
            <a:ext cx="1066800" cy="1066800"/>
            <a:chOff x="7379970" y="228600"/>
            <a:chExt cx="1383030" cy="1383030"/>
          </a:xfrm>
        </p:grpSpPr>
        <p:sp>
          <p:nvSpPr>
            <p:cNvPr id="18" name="Oval 17"/>
            <p:cNvSpPr/>
            <p:nvPr/>
          </p:nvSpPr>
          <p:spPr>
            <a:xfrm>
              <a:off x="7379970" y="228600"/>
              <a:ext cx="1383030" cy="13830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3810" y="453391"/>
              <a:ext cx="910590" cy="910589"/>
            </a:xfrm>
            <a:prstGeom prst="rect">
              <a:avLst/>
            </a:prstGeom>
          </p:spPr>
        </p:pic>
      </p:grpSp>
      <p:sp>
        <p:nvSpPr>
          <p:cNvPr id="4" name="Slide Number Placeholder 3"/>
          <p:cNvSpPr>
            <a:spLocks noGrp="1"/>
          </p:cNvSpPr>
          <p:nvPr>
            <p:ph type="sldNum" sz="quarter" idx="12"/>
          </p:nvPr>
        </p:nvSpPr>
        <p:spPr/>
        <p:txBody>
          <a:bodyPr/>
          <a:lstStyle/>
          <a:p>
            <a:fld id="{AC93B9EA-9F07-41CA-8155-9C9A9F70FA14}" type="slidenum">
              <a:rPr lang="en-US" smtClean="0"/>
              <a:pPr/>
              <a:t>66</a:t>
            </a:fld>
            <a:r>
              <a:rPr lang="en-US" dirty="0"/>
              <a:t>   |   © CO*RE 2015 </a:t>
            </a:r>
          </a:p>
        </p:txBody>
      </p:sp>
      <p:sp>
        <p:nvSpPr>
          <p:cNvPr id="6" name="Rectangle 5"/>
          <p:cNvSpPr/>
          <p:nvPr/>
        </p:nvSpPr>
        <p:spPr>
          <a:xfrm>
            <a:off x="4800600" y="2522678"/>
            <a:ext cx="4049789" cy="35102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rtlCol="0" anchor="t" anchorCtr="0"/>
          <a:lstStyle/>
          <a:p>
            <a:pPr marL="228600" lvl="1" indent="-228600">
              <a:spcBef>
                <a:spcPts val="600"/>
              </a:spcBef>
              <a:buClr>
                <a:schemeClr val="accent3"/>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High-risk patients</a:t>
            </a:r>
          </a:p>
          <a:p>
            <a:pPr marL="228600" lvl="1" indent="-228600">
              <a:spcBef>
                <a:spcPts val="600"/>
              </a:spcBef>
              <a:buClr>
                <a:schemeClr val="accent3"/>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Patients taking high opioid doses</a:t>
            </a:r>
          </a:p>
        </p:txBody>
      </p:sp>
      <p:sp>
        <p:nvSpPr>
          <p:cNvPr id="7" name="Rectangle 6"/>
          <p:cNvSpPr/>
          <p:nvPr/>
        </p:nvSpPr>
        <p:spPr>
          <a:xfrm>
            <a:off x="304800" y="2522678"/>
            <a:ext cx="4049789" cy="35102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rtlCol="0" anchor="t" anchorCtr="0"/>
          <a:lstStyle/>
          <a:p>
            <a:pPr marL="174625" lvl="1" indent="-174625">
              <a:spcBef>
                <a:spcPts val="600"/>
              </a:spcBef>
              <a:buClr>
                <a:srgbClr val="836581"/>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Pain control</a:t>
            </a:r>
          </a:p>
          <a:p>
            <a:pPr marL="511175" lvl="1" indent="-165100">
              <a:spcBef>
                <a:spcPct val="20000"/>
              </a:spcBef>
              <a:buClr>
                <a:srgbClr val="836581"/>
              </a:buClr>
              <a:buSzPct val="85000"/>
              <a:buFont typeface="Segoe UI" pitchFamily="34" charset="0"/>
              <a:buChar char="–"/>
            </a:pPr>
            <a:r>
              <a:rPr lang="en-US" sz="1700" dirty="0">
                <a:solidFill>
                  <a:schemeClr val="tx1"/>
                </a:solidFill>
                <a:latin typeface="Segoe UI" panose="020B0502040204020203" pitchFamily="34" charset="0"/>
                <a:ea typeface="Segoe UI" panose="020B0502040204020203" pitchFamily="34" charset="0"/>
                <a:cs typeface="Segoe UI" panose="020B0502040204020203" pitchFamily="34" charset="0"/>
              </a:rPr>
              <a:t>Document pain intensity, pattern, &amp; effects</a:t>
            </a:r>
          </a:p>
          <a:p>
            <a:pPr marL="174625" lvl="1" indent="-174625">
              <a:spcBef>
                <a:spcPts val="600"/>
              </a:spcBef>
              <a:buClr>
                <a:srgbClr val="836581"/>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Functional outcomes</a:t>
            </a:r>
          </a:p>
          <a:p>
            <a:pPr marL="511175" lvl="1" indent="-165100">
              <a:spcBef>
                <a:spcPct val="20000"/>
              </a:spcBef>
              <a:buClr>
                <a:srgbClr val="836581"/>
              </a:buClr>
              <a:buSzPct val="85000"/>
              <a:buFont typeface="Segoe UI" pitchFamily="34" charset="0"/>
              <a:buChar char="–"/>
            </a:pPr>
            <a:r>
              <a:rPr lang="en-US" sz="1700" dirty="0">
                <a:solidFill>
                  <a:schemeClr val="tx1"/>
                </a:solidFill>
                <a:latin typeface="Segoe UI" panose="020B0502040204020203" pitchFamily="34" charset="0"/>
                <a:ea typeface="Segoe UI" panose="020B0502040204020203" pitchFamily="34" charset="0"/>
                <a:cs typeface="Segoe UI" panose="020B0502040204020203" pitchFamily="34" charset="0"/>
              </a:rPr>
              <a:t>Document level of functioning</a:t>
            </a:r>
          </a:p>
          <a:p>
            <a:pPr marL="511175" lvl="1" indent="-165100">
              <a:spcBef>
                <a:spcPct val="20000"/>
              </a:spcBef>
              <a:buClr>
                <a:srgbClr val="836581"/>
              </a:buClr>
              <a:buSzPct val="85000"/>
              <a:buFont typeface="Segoe UI" pitchFamily="34" charset="0"/>
              <a:buChar char="–"/>
            </a:pPr>
            <a:r>
              <a:rPr lang="en-US" sz="1700" dirty="0">
                <a:solidFill>
                  <a:schemeClr val="tx1"/>
                </a:solidFill>
                <a:latin typeface="Segoe UI" panose="020B0502040204020203" pitchFamily="34" charset="0"/>
                <a:ea typeface="Segoe UI" panose="020B0502040204020203" pitchFamily="34" charset="0"/>
                <a:cs typeface="Segoe UI" panose="020B0502040204020203" pitchFamily="34" charset="0"/>
              </a:rPr>
              <a:t>Assess progress toward achieving therapeutic goals</a:t>
            </a:r>
          </a:p>
          <a:p>
            <a:pPr marL="174625" lvl="1" indent="-174625">
              <a:spcBef>
                <a:spcPts val="600"/>
              </a:spcBef>
              <a:buClr>
                <a:srgbClr val="836581"/>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Health-related QOL</a:t>
            </a:r>
          </a:p>
          <a:p>
            <a:pPr marL="174625" lvl="1" indent="-174625">
              <a:spcBef>
                <a:spcPts val="600"/>
              </a:spcBef>
              <a:buClr>
                <a:srgbClr val="836581"/>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AE frequency &amp; intensity</a:t>
            </a:r>
          </a:p>
          <a:p>
            <a:pPr marL="174625" lvl="1" indent="-174625">
              <a:spcBef>
                <a:spcPts val="600"/>
              </a:spcBef>
              <a:buClr>
                <a:srgbClr val="836581"/>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Adherence to prescribed therapies</a:t>
            </a:r>
          </a:p>
        </p:txBody>
      </p:sp>
      <p:sp>
        <p:nvSpPr>
          <p:cNvPr id="8" name="Round Same Side Corner Rectangle 7"/>
          <p:cNvSpPr/>
          <p:nvPr/>
        </p:nvSpPr>
        <p:spPr>
          <a:xfrm>
            <a:off x="304800" y="1600658"/>
            <a:ext cx="4049789" cy="922020"/>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lgn="ctr"/>
            <a:r>
              <a:rPr lang="en-US" sz="2000" b="1" dirty="0">
                <a:latin typeface="Segoe UI" pitchFamily="34" charset="0"/>
                <a:ea typeface="Segoe UI" pitchFamily="34" charset="0"/>
                <a:cs typeface="Segoe UI" pitchFamily="34" charset="0"/>
              </a:rPr>
              <a:t>Periodically evaluate: </a:t>
            </a:r>
          </a:p>
        </p:txBody>
      </p:sp>
      <p:sp>
        <p:nvSpPr>
          <p:cNvPr id="14" name="Title 1"/>
          <p:cNvSpPr>
            <a:spLocks noGrp="1"/>
          </p:cNvSpPr>
          <p:nvPr>
            <p:ph type="title"/>
          </p:nvPr>
        </p:nvSpPr>
        <p:spPr/>
        <p:txBody>
          <a:bodyPr/>
          <a:lstStyle/>
          <a:p>
            <a:r>
              <a:rPr lang="en-US" dirty="0"/>
              <a:t>Monitor Patients During </a:t>
            </a:r>
            <a:br>
              <a:rPr lang="en-US" dirty="0"/>
            </a:br>
            <a:r>
              <a:rPr lang="en-US" dirty="0"/>
              <a:t>Opioid Therapy, </a:t>
            </a:r>
            <a:r>
              <a:rPr lang="en-US" sz="2400" dirty="0"/>
              <a:t>cont’d</a:t>
            </a:r>
          </a:p>
        </p:txBody>
      </p:sp>
      <p:sp>
        <p:nvSpPr>
          <p:cNvPr id="17" name="Round Same Side Corner Rectangle 16"/>
          <p:cNvSpPr/>
          <p:nvPr/>
        </p:nvSpPr>
        <p:spPr>
          <a:xfrm>
            <a:off x="4800600" y="1603612"/>
            <a:ext cx="4049789" cy="92202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lgn="ctr"/>
            <a:r>
              <a:rPr lang="en-US" sz="2000" b="1" dirty="0">
                <a:latin typeface="Segoe UI" pitchFamily="34" charset="0"/>
                <a:ea typeface="Segoe UI" pitchFamily="34" charset="0"/>
                <a:cs typeface="Segoe UI" pitchFamily="34" charset="0"/>
              </a:rPr>
              <a:t>Patients requiring more frequent monitoring include:</a:t>
            </a:r>
          </a:p>
        </p:txBody>
      </p:sp>
    </p:spTree>
    <p:extLst>
      <p:ext uri="{BB962C8B-B14F-4D97-AF65-F5344CB8AC3E}">
        <p14:creationId xmlns:p14="http://schemas.microsoft.com/office/powerpoint/2010/main" val="331098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Anticipate &amp; Treat Common AEs</a:t>
            </a:r>
          </a:p>
        </p:txBody>
      </p:sp>
      <p:sp>
        <p:nvSpPr>
          <p:cNvPr id="5" name="Slide Number Placeholder 4"/>
          <p:cNvSpPr>
            <a:spLocks noGrp="1"/>
          </p:cNvSpPr>
          <p:nvPr>
            <p:ph type="sldNum" sz="quarter" idx="12"/>
          </p:nvPr>
        </p:nvSpPr>
        <p:spPr/>
        <p:txBody>
          <a:bodyPr/>
          <a:lstStyle/>
          <a:p>
            <a:fld id="{AC93B9EA-9F07-41CA-8155-9C9A9F70FA14}" type="slidenum">
              <a:rPr lang="en-US" smtClean="0"/>
              <a:pPr/>
              <a:t>67</a:t>
            </a:fld>
            <a:r>
              <a:rPr lang="en-US" dirty="0"/>
              <a:t>   |   © CO*RE 2015 </a:t>
            </a:r>
          </a:p>
        </p:txBody>
      </p:sp>
      <p:sp>
        <p:nvSpPr>
          <p:cNvPr id="4" name="Rectangle 3"/>
          <p:cNvSpPr/>
          <p:nvPr/>
        </p:nvSpPr>
        <p:spPr>
          <a:xfrm rot="10800000" flipV="1">
            <a:off x="228602" y="6246166"/>
            <a:ext cx="4419598" cy="215444"/>
          </a:xfrm>
          <a:prstGeom prst="rect">
            <a:avLst/>
          </a:prstGeom>
        </p:spPr>
        <p:txBody>
          <a:bodyPr wrap="square">
            <a:spAutoFit/>
          </a:bodyPr>
          <a:lstStyle/>
          <a:p>
            <a:r>
              <a:rPr lang="fr-FR" sz="800" dirty="0">
                <a:solidFill>
                  <a:schemeClr val="bg2">
                    <a:lumMod val="75000"/>
                  </a:schemeClr>
                </a:solidFill>
                <a:latin typeface="Segoe UI Light" pitchFamily="34" charset="0"/>
              </a:rPr>
              <a:t>Chou R, et al. J Pain. 2009;10:113-30</a:t>
            </a:r>
            <a:endParaRPr lang="en-US" sz="800" dirty="0">
              <a:solidFill>
                <a:schemeClr val="bg2">
                  <a:lumMod val="75000"/>
                </a:schemeClr>
              </a:solidFill>
              <a:latin typeface="Segoe UI Light" pitchFamily="34" charset="0"/>
            </a:endParaRPr>
          </a:p>
        </p:txBody>
      </p:sp>
      <p:sp>
        <p:nvSpPr>
          <p:cNvPr id="30" name="Rectangle 29"/>
          <p:cNvSpPr/>
          <p:nvPr/>
        </p:nvSpPr>
        <p:spPr>
          <a:xfrm>
            <a:off x="315310" y="4592462"/>
            <a:ext cx="4028090" cy="16813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lvl="1"/>
            <a:r>
              <a:rPr lang="en-US" sz="1300" b="1" dirty="0">
                <a:solidFill>
                  <a:schemeClr val="bg1"/>
                </a:solidFill>
                <a:latin typeface="Segoe UI" pitchFamily="34" charset="0"/>
                <a:ea typeface="Segoe UI" pitchFamily="34" charset="0"/>
                <a:cs typeface="Segoe UI" pitchFamily="34" charset="0"/>
              </a:rPr>
              <a:t>Counsel patients about driving, work &amp; home safety as well as risks of concomitant exposure to other drugs &amp; substances w/ sedating effects </a:t>
            </a:r>
          </a:p>
        </p:txBody>
      </p:sp>
      <p:sp>
        <p:nvSpPr>
          <p:cNvPr id="31" name="Round Single Corner Rectangle 30"/>
          <p:cNvSpPr/>
          <p:nvPr/>
        </p:nvSpPr>
        <p:spPr>
          <a:xfrm flipH="1">
            <a:off x="315310" y="3657600"/>
            <a:ext cx="1600200" cy="979729"/>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b="1" dirty="0"/>
              <a:t>Drowsiness &amp; sedation</a:t>
            </a:r>
            <a:endParaRPr lang="en-US" sz="1600" b="1" dirty="0">
              <a:latin typeface="Segoe UI" pitchFamily="34" charset="0"/>
              <a:ea typeface="Segoe UI" pitchFamily="34" charset="0"/>
              <a:cs typeface="Segoe UI" pitchFamily="34" charset="0"/>
            </a:endParaRPr>
          </a:p>
        </p:txBody>
      </p:sp>
      <p:sp>
        <p:nvSpPr>
          <p:cNvPr id="32" name="Rectangle 31"/>
          <p:cNvSpPr/>
          <p:nvPr/>
        </p:nvSpPr>
        <p:spPr>
          <a:xfrm flipH="1">
            <a:off x="1828800" y="3657600"/>
            <a:ext cx="2514600" cy="9797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Segoe UI" pitchFamily="34" charset="0"/>
                <a:ea typeface="Segoe UI" pitchFamily="34" charset="0"/>
                <a:cs typeface="Segoe UI" pitchFamily="34" charset="0"/>
              </a:rPr>
              <a:t>tend to wane over time</a:t>
            </a:r>
          </a:p>
        </p:txBody>
      </p:sp>
      <p:sp>
        <p:nvSpPr>
          <p:cNvPr id="28" name="Rectangle 27"/>
          <p:cNvSpPr/>
          <p:nvPr/>
        </p:nvSpPr>
        <p:spPr>
          <a:xfrm>
            <a:off x="315310" y="1849262"/>
            <a:ext cx="4028090" cy="16813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71450" lvl="1" indent="-171450">
              <a:spcBef>
                <a:spcPts val="600"/>
              </a:spcBef>
              <a:buFont typeface="Wingdings" panose="05000000000000000000" pitchFamily="2" charset="2"/>
              <a:buChar char="§"/>
            </a:pPr>
            <a:r>
              <a:rPr lang="en-US" sz="1300" b="1" dirty="0">
                <a:solidFill>
                  <a:schemeClr val="bg1"/>
                </a:solidFill>
                <a:latin typeface="Segoe UI" pitchFamily="34" charset="0"/>
                <a:ea typeface="Segoe UI" pitchFamily="34" charset="0"/>
                <a:cs typeface="Segoe UI" pitchFamily="34" charset="0"/>
              </a:rPr>
              <a:t>Initiate a bowel regimen before </a:t>
            </a:r>
            <a:br>
              <a:rPr lang="en-US" sz="1300" b="1" dirty="0">
                <a:solidFill>
                  <a:schemeClr val="bg1"/>
                </a:solidFill>
                <a:latin typeface="Segoe UI" pitchFamily="34" charset="0"/>
                <a:ea typeface="Segoe UI" pitchFamily="34" charset="0"/>
                <a:cs typeface="Segoe UI" pitchFamily="34" charset="0"/>
              </a:rPr>
            </a:br>
            <a:r>
              <a:rPr lang="en-US" sz="1300" b="1" dirty="0">
                <a:solidFill>
                  <a:schemeClr val="bg1"/>
                </a:solidFill>
                <a:latin typeface="Segoe UI" pitchFamily="34" charset="0"/>
                <a:ea typeface="Segoe UI" pitchFamily="34" charset="0"/>
                <a:cs typeface="Segoe UI" pitchFamily="34" charset="0"/>
              </a:rPr>
              <a:t>constipation develops</a:t>
            </a:r>
          </a:p>
          <a:p>
            <a:pPr marL="171450" lvl="1" indent="-171450">
              <a:spcBef>
                <a:spcPts val="600"/>
              </a:spcBef>
              <a:buFont typeface="Wingdings" panose="05000000000000000000" pitchFamily="2" charset="2"/>
              <a:buChar char="§"/>
            </a:pPr>
            <a:r>
              <a:rPr lang="en-US" sz="1300" b="1" dirty="0">
                <a:solidFill>
                  <a:schemeClr val="bg1"/>
                </a:solidFill>
                <a:latin typeface="Segoe UI" pitchFamily="34" charset="0"/>
                <a:ea typeface="Segoe UI" pitchFamily="34" charset="0"/>
                <a:cs typeface="Segoe UI" pitchFamily="34" charset="0"/>
              </a:rPr>
              <a:t>Increase fluid &amp; fiber intake, stool </a:t>
            </a:r>
            <a:br>
              <a:rPr lang="en-US" sz="1300" b="1" dirty="0">
                <a:solidFill>
                  <a:schemeClr val="bg1"/>
                </a:solidFill>
                <a:latin typeface="Segoe UI" pitchFamily="34" charset="0"/>
                <a:ea typeface="Segoe UI" pitchFamily="34" charset="0"/>
                <a:cs typeface="Segoe UI" pitchFamily="34" charset="0"/>
              </a:rPr>
            </a:br>
            <a:r>
              <a:rPr lang="en-US" sz="1300" b="1" dirty="0">
                <a:solidFill>
                  <a:schemeClr val="bg1"/>
                </a:solidFill>
                <a:latin typeface="Segoe UI" pitchFamily="34" charset="0"/>
                <a:ea typeface="Segoe UI" pitchFamily="34" charset="0"/>
                <a:cs typeface="Segoe UI" pitchFamily="34" charset="0"/>
              </a:rPr>
              <a:t>softeners, &amp; laxatives</a:t>
            </a:r>
          </a:p>
          <a:p>
            <a:pPr marL="171450" lvl="1" indent="-171450">
              <a:spcBef>
                <a:spcPts val="600"/>
              </a:spcBef>
              <a:buFont typeface="Wingdings" panose="05000000000000000000" pitchFamily="2" charset="2"/>
              <a:buChar char="§"/>
            </a:pPr>
            <a:r>
              <a:rPr lang="en-US" sz="1300" b="1" dirty="0">
                <a:solidFill>
                  <a:schemeClr val="bg1"/>
                </a:solidFill>
                <a:latin typeface="Segoe UI" pitchFamily="34" charset="0"/>
                <a:ea typeface="Segoe UI" pitchFamily="34" charset="0"/>
                <a:cs typeface="Segoe UI" pitchFamily="34" charset="0"/>
              </a:rPr>
              <a:t>Opioid antagonists may help prevent/treat opioid-induced bowel dysfunction</a:t>
            </a:r>
          </a:p>
        </p:txBody>
      </p:sp>
      <p:sp>
        <p:nvSpPr>
          <p:cNvPr id="29" name="Round Single Corner Rectangle 28"/>
          <p:cNvSpPr/>
          <p:nvPr/>
        </p:nvSpPr>
        <p:spPr>
          <a:xfrm flipH="1">
            <a:off x="315310" y="914400"/>
            <a:ext cx="1600200" cy="979729"/>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b="1" dirty="0">
                <a:latin typeface="Segoe UI" pitchFamily="34" charset="0"/>
                <a:ea typeface="Segoe UI" pitchFamily="34" charset="0"/>
                <a:cs typeface="Segoe UI" pitchFamily="34" charset="0"/>
              </a:rPr>
              <a:t>Constipation</a:t>
            </a:r>
          </a:p>
        </p:txBody>
      </p:sp>
      <p:sp>
        <p:nvSpPr>
          <p:cNvPr id="34" name="Rectangle 33"/>
          <p:cNvSpPr/>
          <p:nvPr/>
        </p:nvSpPr>
        <p:spPr>
          <a:xfrm flipH="1">
            <a:off x="1828800" y="914400"/>
            <a:ext cx="2514600" cy="9797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Segoe UI" pitchFamily="34" charset="0"/>
                <a:ea typeface="Segoe UI" pitchFamily="34" charset="0"/>
                <a:cs typeface="Segoe UI" pitchFamily="34" charset="0"/>
              </a:rPr>
              <a:t>most common AE; does not resolve with time</a:t>
            </a:r>
          </a:p>
        </p:txBody>
      </p:sp>
      <p:sp>
        <p:nvSpPr>
          <p:cNvPr id="35" name="Rectangle 34"/>
          <p:cNvSpPr/>
          <p:nvPr/>
        </p:nvSpPr>
        <p:spPr>
          <a:xfrm>
            <a:off x="4762353" y="4592462"/>
            <a:ext cx="4028090" cy="16813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lvl="1"/>
            <a:r>
              <a:rPr lang="en-US" sz="1300" b="1" dirty="0">
                <a:solidFill>
                  <a:schemeClr val="bg1"/>
                </a:solidFill>
                <a:latin typeface="Segoe UI" pitchFamily="34" charset="0"/>
                <a:ea typeface="Segoe UI" pitchFamily="34" charset="0"/>
                <a:cs typeface="Segoe UI" pitchFamily="34" charset="0"/>
              </a:rPr>
              <a:t>Treatment strategies for either condition </a:t>
            </a:r>
            <a:br>
              <a:rPr lang="en-US" sz="1300" b="1" dirty="0">
                <a:solidFill>
                  <a:schemeClr val="bg1"/>
                </a:solidFill>
                <a:latin typeface="Segoe UI" pitchFamily="34" charset="0"/>
                <a:ea typeface="Segoe UI" pitchFamily="34" charset="0"/>
                <a:cs typeface="Segoe UI" pitchFamily="34" charset="0"/>
              </a:rPr>
            </a:br>
            <a:r>
              <a:rPr lang="en-US" sz="1300" b="1" dirty="0">
                <a:solidFill>
                  <a:schemeClr val="bg1"/>
                </a:solidFill>
                <a:latin typeface="Segoe UI" pitchFamily="34" charset="0"/>
                <a:ea typeface="Segoe UI" pitchFamily="34" charset="0"/>
                <a:cs typeface="Segoe UI" pitchFamily="34" charset="0"/>
              </a:rPr>
              <a:t>largely anecdotal</a:t>
            </a:r>
          </a:p>
        </p:txBody>
      </p:sp>
      <p:sp>
        <p:nvSpPr>
          <p:cNvPr id="40" name="Round Single Corner Rectangle 39"/>
          <p:cNvSpPr/>
          <p:nvPr/>
        </p:nvSpPr>
        <p:spPr>
          <a:xfrm flipH="1">
            <a:off x="4762353" y="3657600"/>
            <a:ext cx="1600200" cy="979729"/>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b="1" dirty="0"/>
              <a:t>Pruritus &amp; myoclonus </a:t>
            </a:r>
          </a:p>
        </p:txBody>
      </p:sp>
      <p:sp>
        <p:nvSpPr>
          <p:cNvPr id="41" name="Rectangle 40"/>
          <p:cNvSpPr/>
          <p:nvPr/>
        </p:nvSpPr>
        <p:spPr>
          <a:xfrm flipH="1">
            <a:off x="6275843" y="3657600"/>
            <a:ext cx="2514600" cy="9797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Segoe UI" pitchFamily="34" charset="0"/>
                <a:ea typeface="Segoe UI" pitchFamily="34" charset="0"/>
                <a:cs typeface="Segoe UI" pitchFamily="34" charset="0"/>
              </a:rPr>
              <a:t>tend to diminish over </a:t>
            </a:r>
            <a:br>
              <a:rPr lang="en-US" sz="1400" b="1" dirty="0">
                <a:solidFill>
                  <a:schemeClr val="tx1"/>
                </a:solidFill>
                <a:latin typeface="Segoe UI" pitchFamily="34" charset="0"/>
                <a:ea typeface="Segoe UI" pitchFamily="34" charset="0"/>
                <a:cs typeface="Segoe UI" pitchFamily="34" charset="0"/>
              </a:rPr>
            </a:br>
            <a:r>
              <a:rPr lang="en-US" sz="1400" b="1" dirty="0">
                <a:solidFill>
                  <a:schemeClr val="tx1"/>
                </a:solidFill>
                <a:latin typeface="Segoe UI" pitchFamily="34" charset="0"/>
                <a:ea typeface="Segoe UI" pitchFamily="34" charset="0"/>
                <a:cs typeface="Segoe UI" pitchFamily="34" charset="0"/>
              </a:rPr>
              <a:t>days or weeks</a:t>
            </a:r>
          </a:p>
        </p:txBody>
      </p:sp>
      <p:sp>
        <p:nvSpPr>
          <p:cNvPr id="42" name="Rectangle 41"/>
          <p:cNvSpPr/>
          <p:nvPr/>
        </p:nvSpPr>
        <p:spPr>
          <a:xfrm>
            <a:off x="4762353" y="1849262"/>
            <a:ext cx="4028090" cy="16813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lvl="1">
              <a:spcBef>
                <a:spcPts val="600"/>
              </a:spcBef>
            </a:pPr>
            <a:r>
              <a:rPr lang="en-US" sz="1300" b="1" dirty="0">
                <a:solidFill>
                  <a:schemeClr val="bg1"/>
                </a:solidFill>
                <a:latin typeface="Segoe UI" pitchFamily="34" charset="0"/>
                <a:ea typeface="Segoe UI" pitchFamily="34" charset="0"/>
                <a:cs typeface="Segoe UI" pitchFamily="34" charset="0"/>
              </a:rPr>
              <a:t>Oral &amp; rectal antiemetic therapies as needed</a:t>
            </a:r>
          </a:p>
        </p:txBody>
      </p:sp>
      <p:sp>
        <p:nvSpPr>
          <p:cNvPr id="43" name="Round Single Corner Rectangle 42"/>
          <p:cNvSpPr/>
          <p:nvPr/>
        </p:nvSpPr>
        <p:spPr>
          <a:xfrm flipH="1">
            <a:off x="4762353" y="914400"/>
            <a:ext cx="1600200" cy="979729"/>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b="1" dirty="0">
                <a:latin typeface="Segoe UI" pitchFamily="34" charset="0"/>
                <a:ea typeface="Segoe UI" pitchFamily="34" charset="0"/>
                <a:cs typeface="Segoe UI" pitchFamily="34" charset="0"/>
              </a:rPr>
              <a:t>Nausea &amp; vomiting</a:t>
            </a:r>
          </a:p>
        </p:txBody>
      </p:sp>
      <p:sp>
        <p:nvSpPr>
          <p:cNvPr id="44" name="Rectangle 43"/>
          <p:cNvSpPr/>
          <p:nvPr/>
        </p:nvSpPr>
        <p:spPr>
          <a:xfrm flipH="1">
            <a:off x="6275843" y="914400"/>
            <a:ext cx="2514600" cy="9797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Segoe UI" pitchFamily="34" charset="0"/>
                <a:ea typeface="Segoe UI" pitchFamily="34" charset="0"/>
                <a:cs typeface="Segoe UI" pitchFamily="34" charset="0"/>
              </a:rPr>
              <a:t>tend to diminish over </a:t>
            </a:r>
            <a:br>
              <a:rPr lang="en-US" sz="1400" b="1" dirty="0">
                <a:solidFill>
                  <a:schemeClr val="tx1"/>
                </a:solidFill>
                <a:latin typeface="Segoe UI" pitchFamily="34" charset="0"/>
                <a:ea typeface="Segoe UI" pitchFamily="34" charset="0"/>
                <a:cs typeface="Segoe UI" pitchFamily="34" charset="0"/>
              </a:rPr>
            </a:br>
            <a:r>
              <a:rPr lang="en-US" sz="1400" b="1" dirty="0">
                <a:solidFill>
                  <a:schemeClr val="tx1"/>
                </a:solidFill>
                <a:latin typeface="Segoe UI" pitchFamily="34" charset="0"/>
                <a:ea typeface="Segoe UI" pitchFamily="34" charset="0"/>
                <a:cs typeface="Segoe UI" pitchFamily="34" charset="0"/>
              </a:rPr>
              <a:t>days or weeks</a:t>
            </a:r>
          </a:p>
        </p:txBody>
      </p:sp>
    </p:spTree>
    <p:extLst>
      <p:ext uri="{BB962C8B-B14F-4D97-AF65-F5344CB8AC3E}">
        <p14:creationId xmlns:p14="http://schemas.microsoft.com/office/powerpoint/2010/main" val="354705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57200" y="2133600"/>
            <a:ext cx="8229600" cy="3962400"/>
          </a:xfrm>
          <a:prstGeom prst="roundRect">
            <a:avLst>
              <a:gd name="adj" fmla="val 582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marL="228600" lvl="1" indent="-228600">
              <a:spcBef>
                <a:spcPct val="20000"/>
              </a:spcBef>
              <a:buClr>
                <a:srgbClr val="836581"/>
              </a:buClr>
              <a:buSzPct val="85000"/>
              <a:buFont typeface="Arial"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Recognize &amp; document aberrant drug-related behavior</a:t>
            </a:r>
          </a:p>
          <a:p>
            <a:pPr lvl="1" indent="-228600">
              <a:spcBef>
                <a:spcPct val="20000"/>
              </a:spcBef>
              <a:buClr>
                <a:srgbClr val="836581"/>
              </a:buClr>
              <a:buSzPct val="85000"/>
              <a:buFont typeface="Segoe UI"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In addition to patient self-report also use:</a:t>
            </a:r>
          </a:p>
          <a:p>
            <a:pPr marL="685800" lvl="1" indent="-228600">
              <a:spcBef>
                <a:spcPct val="20000"/>
              </a:spcBef>
              <a:buClr>
                <a:srgbClr val="836581"/>
              </a:buClr>
              <a:buSzPct val="85000"/>
              <a:buFont typeface="Arial"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State PDMPs, where available</a:t>
            </a:r>
          </a:p>
          <a:p>
            <a:pPr marL="685800" lvl="1" indent="-228600">
              <a:spcBef>
                <a:spcPct val="20000"/>
              </a:spcBef>
              <a:buClr>
                <a:srgbClr val="836581"/>
              </a:buClr>
              <a:buSzPct val="85000"/>
              <a:buFont typeface="Arial"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UDT</a:t>
            </a:r>
          </a:p>
          <a:p>
            <a:pPr marL="914400" lvl="1" indent="-228600">
              <a:spcBef>
                <a:spcPct val="20000"/>
              </a:spcBef>
              <a:buClr>
                <a:srgbClr val="836581"/>
              </a:buClr>
              <a:buSzPct val="85000"/>
              <a:buFont typeface="Segoe UI"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Positive for nonprescribed drugs</a:t>
            </a:r>
          </a:p>
          <a:p>
            <a:pPr marL="914400" lvl="1" indent="-228600">
              <a:spcBef>
                <a:spcPct val="20000"/>
              </a:spcBef>
              <a:buClr>
                <a:srgbClr val="836581"/>
              </a:buClr>
              <a:buSzPct val="85000"/>
              <a:buFont typeface="Segoe UI"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Positive for illicit substance</a:t>
            </a:r>
          </a:p>
          <a:p>
            <a:pPr marL="914400" lvl="1" indent="-228600">
              <a:spcBef>
                <a:spcPct val="20000"/>
              </a:spcBef>
              <a:buClr>
                <a:srgbClr val="836581"/>
              </a:buClr>
              <a:buSzPct val="85000"/>
              <a:buFont typeface="Segoe UI"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Negative for prescribed opioid</a:t>
            </a:r>
          </a:p>
          <a:p>
            <a:pPr marL="228600" lvl="1" indent="-228600">
              <a:spcBef>
                <a:spcPct val="20000"/>
              </a:spcBef>
              <a:buClr>
                <a:srgbClr val="836581"/>
              </a:buClr>
              <a:buSzPct val="85000"/>
              <a:buFont typeface="Arial"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Family member or caregiver interviews</a:t>
            </a:r>
          </a:p>
          <a:p>
            <a:pPr marL="228600" lvl="1" indent="-228600">
              <a:spcBef>
                <a:spcPct val="20000"/>
              </a:spcBef>
              <a:buClr>
                <a:srgbClr val="836581"/>
              </a:buClr>
              <a:buSzPct val="85000"/>
              <a:buFont typeface="Arial"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Monitoring tools such as the COMM, PADT, PMQ, or PDUQ</a:t>
            </a:r>
          </a:p>
          <a:p>
            <a:pPr marL="228600" lvl="1" indent="-228600">
              <a:spcBef>
                <a:spcPct val="20000"/>
              </a:spcBef>
              <a:buClr>
                <a:srgbClr val="836581"/>
              </a:buClr>
              <a:buSzPct val="85000"/>
              <a:buFont typeface="Arial"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Medication reconciliation (e.g., pill counts)</a:t>
            </a:r>
          </a:p>
        </p:txBody>
      </p:sp>
      <p:sp>
        <p:nvSpPr>
          <p:cNvPr id="2" name="Title 1"/>
          <p:cNvSpPr>
            <a:spLocks noGrp="1"/>
          </p:cNvSpPr>
          <p:nvPr>
            <p:ph type="title"/>
          </p:nvPr>
        </p:nvSpPr>
        <p:spPr/>
        <p:txBody>
          <a:bodyPr/>
          <a:lstStyle/>
          <a:p>
            <a:r>
              <a:rPr lang="en-US" dirty="0"/>
              <a:t>Monitor Adherence and </a:t>
            </a:r>
            <a:br>
              <a:rPr lang="en-US" dirty="0"/>
            </a:br>
            <a:r>
              <a:rPr lang="en-US" dirty="0"/>
              <a:t>Aberrant Behavior</a:t>
            </a:r>
          </a:p>
        </p:txBody>
      </p:sp>
      <p:sp>
        <p:nvSpPr>
          <p:cNvPr id="4" name="Slide Number Placeholder 3"/>
          <p:cNvSpPr>
            <a:spLocks noGrp="1"/>
          </p:cNvSpPr>
          <p:nvPr>
            <p:ph type="sldNum" sz="quarter" idx="12"/>
          </p:nvPr>
        </p:nvSpPr>
        <p:spPr/>
        <p:txBody>
          <a:bodyPr/>
          <a:lstStyle/>
          <a:p>
            <a:fld id="{AC93B9EA-9F07-41CA-8155-9C9A9F70FA14}" type="slidenum">
              <a:rPr lang="en-US" smtClean="0"/>
              <a:pPr/>
              <a:t>68</a:t>
            </a:fld>
            <a:r>
              <a:rPr lang="en-US" dirty="0"/>
              <a:t>   |   © CO*RE 2015 </a:t>
            </a:r>
          </a:p>
        </p:txBody>
      </p:sp>
      <p:sp>
        <p:nvSpPr>
          <p:cNvPr id="6" name="Rectangle 5"/>
          <p:cNvSpPr/>
          <p:nvPr/>
        </p:nvSpPr>
        <p:spPr>
          <a:xfrm>
            <a:off x="649093" y="6133395"/>
            <a:ext cx="7187878" cy="307777"/>
          </a:xfrm>
          <a:prstGeom prst="rect">
            <a:avLst/>
          </a:prstGeom>
        </p:spPr>
        <p:txBody>
          <a:bodyPr wrap="square">
            <a:spAutoFit/>
          </a:bodyPr>
          <a:lstStyle/>
          <a:p>
            <a:r>
              <a:rPr lang="en-US" sz="1400" b="1" dirty="0">
                <a:solidFill>
                  <a:schemeClr val="accent3"/>
                </a:solidFill>
                <a:latin typeface="Segoe UI" pitchFamily="34" charset="0"/>
                <a:ea typeface="Segoe UI" pitchFamily="34" charset="0"/>
                <a:cs typeface="Segoe UI" pitchFamily="34" charset="0"/>
              </a:rPr>
              <a:t>PADT=Pain Assessment &amp; Documentation Tool </a:t>
            </a:r>
          </a:p>
        </p:txBody>
      </p:sp>
      <p:grpSp>
        <p:nvGrpSpPr>
          <p:cNvPr id="3" name="Group 2"/>
          <p:cNvGrpSpPr/>
          <p:nvPr/>
        </p:nvGrpSpPr>
        <p:grpSpPr>
          <a:xfrm>
            <a:off x="7620000" y="228600"/>
            <a:ext cx="1230630" cy="1230630"/>
            <a:chOff x="7467600" y="146305"/>
            <a:chExt cx="1383030" cy="1383030"/>
          </a:xfrm>
        </p:grpSpPr>
        <p:sp>
          <p:nvSpPr>
            <p:cNvPr id="9" name="Oval 8"/>
            <p:cNvSpPr/>
            <p:nvPr/>
          </p:nvSpPr>
          <p:spPr>
            <a:xfrm>
              <a:off x="7467600" y="146305"/>
              <a:ext cx="1383030" cy="13830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1440" y="371096"/>
              <a:ext cx="910590" cy="910589"/>
            </a:xfrm>
            <a:prstGeom prst="rect">
              <a:avLst/>
            </a:prstGeom>
          </p:spPr>
        </p:pic>
      </p:grpSp>
      <p:sp>
        <p:nvSpPr>
          <p:cNvPr id="11" name="TextBox 10"/>
          <p:cNvSpPr txBox="1"/>
          <p:nvPr/>
        </p:nvSpPr>
        <p:spPr>
          <a:xfrm>
            <a:off x="457200" y="1542035"/>
            <a:ext cx="8564914" cy="413512"/>
          </a:xfrm>
          <a:prstGeom prst="rect">
            <a:avLst/>
          </a:prstGeom>
          <a:noFill/>
        </p:spPr>
        <p:txBody>
          <a:bodyPr wrap="square" rtlCol="0">
            <a:noAutofit/>
          </a:bodyPr>
          <a:lstStyle/>
          <a:p>
            <a:pPr lvl="0"/>
            <a:r>
              <a:rPr lang="en-US" sz="2400" b="1" i="1" dirty="0">
                <a:solidFill>
                  <a:schemeClr val="accent6"/>
                </a:solidFill>
                <a:latin typeface="Segoe UI" pitchFamily="34" charset="0"/>
                <a:ea typeface="Segoe UI" pitchFamily="34" charset="0"/>
                <a:cs typeface="Segoe UI" pitchFamily="34" charset="0"/>
              </a:rPr>
              <a:t>Routinely monitor patient adherence to treatment plan</a:t>
            </a:r>
          </a:p>
        </p:txBody>
      </p:sp>
    </p:spTree>
    <p:extLst>
      <p:ext uri="{BB962C8B-B14F-4D97-AF65-F5344CB8AC3E}">
        <p14:creationId xmlns:p14="http://schemas.microsoft.com/office/powerpoint/2010/main" val="36072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Address Aberrant Drug-Related Behavior </a:t>
            </a:r>
          </a:p>
        </p:txBody>
      </p:sp>
      <p:sp>
        <p:nvSpPr>
          <p:cNvPr id="6" name="Slide Number Placeholder 5"/>
          <p:cNvSpPr>
            <a:spLocks noGrp="1"/>
          </p:cNvSpPr>
          <p:nvPr>
            <p:ph type="sldNum" sz="quarter" idx="12"/>
          </p:nvPr>
        </p:nvSpPr>
        <p:spPr/>
        <p:txBody>
          <a:bodyPr/>
          <a:lstStyle/>
          <a:p>
            <a:fld id="{AC93B9EA-9F07-41CA-8155-9C9A9F70FA14}" type="slidenum">
              <a:rPr lang="en-US" smtClean="0"/>
              <a:pPr/>
              <a:t>69</a:t>
            </a:fld>
            <a:r>
              <a:rPr lang="en-US" dirty="0"/>
              <a:t>   |   © CO*RE 2015 </a:t>
            </a:r>
          </a:p>
        </p:txBody>
      </p:sp>
      <p:sp>
        <p:nvSpPr>
          <p:cNvPr id="11" name="TextBox 10"/>
          <p:cNvSpPr txBox="1"/>
          <p:nvPr/>
        </p:nvSpPr>
        <p:spPr>
          <a:xfrm>
            <a:off x="457200" y="899886"/>
            <a:ext cx="8610600" cy="700314"/>
          </a:xfrm>
          <a:prstGeom prst="rect">
            <a:avLst/>
          </a:prstGeom>
          <a:noFill/>
        </p:spPr>
        <p:txBody>
          <a:bodyPr wrap="square" rtlCol="0">
            <a:noAutofit/>
          </a:bodyPr>
          <a:lstStyle/>
          <a:p>
            <a:pPr lvl="0">
              <a:lnSpc>
                <a:spcPct val="90000"/>
              </a:lnSpc>
            </a:pPr>
            <a:r>
              <a:rPr lang="en-US" sz="2800" b="1" i="1" dirty="0">
                <a:solidFill>
                  <a:schemeClr val="accent6"/>
                </a:solidFill>
                <a:latin typeface="Segoe UI" pitchFamily="34" charset="0"/>
                <a:ea typeface="Segoe UI" pitchFamily="34" charset="0"/>
                <a:cs typeface="Segoe UI" pitchFamily="34" charset="0"/>
              </a:rPr>
              <a:t>Behavior outside the boundaries of </a:t>
            </a:r>
            <a:br>
              <a:rPr lang="en-US" sz="2800" b="1" i="1" dirty="0">
                <a:solidFill>
                  <a:schemeClr val="accent6"/>
                </a:solidFill>
                <a:latin typeface="Segoe UI" pitchFamily="34" charset="0"/>
                <a:ea typeface="Segoe UI" pitchFamily="34" charset="0"/>
                <a:cs typeface="Segoe UI" pitchFamily="34" charset="0"/>
              </a:rPr>
            </a:br>
            <a:r>
              <a:rPr lang="en-US" sz="2800" b="1" i="1" dirty="0">
                <a:solidFill>
                  <a:schemeClr val="accent6"/>
                </a:solidFill>
                <a:latin typeface="Segoe UI" pitchFamily="34" charset="0"/>
                <a:ea typeface="Segoe UI" pitchFamily="34" charset="0"/>
                <a:cs typeface="Segoe UI" pitchFamily="34" charset="0"/>
              </a:rPr>
              <a:t>agreed-on treatment plan:</a:t>
            </a:r>
          </a:p>
        </p:txBody>
      </p:sp>
      <p:sp>
        <p:nvSpPr>
          <p:cNvPr id="12" name="Rectangle 11"/>
          <p:cNvSpPr/>
          <p:nvPr/>
        </p:nvSpPr>
        <p:spPr>
          <a:xfrm>
            <a:off x="533400" y="1828800"/>
            <a:ext cx="3939540" cy="42381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itchFamily="34" charset="0"/>
            </a:endParaRPr>
          </a:p>
        </p:txBody>
      </p:sp>
      <p:sp>
        <p:nvSpPr>
          <p:cNvPr id="13" name="Rectangle 12"/>
          <p:cNvSpPr/>
          <p:nvPr/>
        </p:nvSpPr>
        <p:spPr>
          <a:xfrm>
            <a:off x="4648200" y="1828800"/>
            <a:ext cx="3939540" cy="42381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itchFamily="34" charset="0"/>
            </a:endParaRPr>
          </a:p>
        </p:txBody>
      </p:sp>
      <p:sp>
        <p:nvSpPr>
          <p:cNvPr id="14" name="TextBox 13"/>
          <p:cNvSpPr txBox="1"/>
          <p:nvPr/>
        </p:nvSpPr>
        <p:spPr>
          <a:xfrm>
            <a:off x="533400" y="1972962"/>
            <a:ext cx="3939540" cy="867876"/>
          </a:xfrm>
          <a:prstGeom prst="rect">
            <a:avLst/>
          </a:prstGeom>
          <a:noFill/>
        </p:spPr>
        <p:txBody>
          <a:bodyPr wrap="square" rtlCol="0">
            <a:noAutofit/>
          </a:bodyPr>
          <a:lstStyle/>
          <a:p>
            <a:pPr marL="0" lvl="1" algn="ctr"/>
            <a:r>
              <a:rPr lang="en-US" sz="2400" dirty="0">
                <a:solidFill>
                  <a:schemeClr val="bg1"/>
                </a:solidFill>
                <a:latin typeface="Segoe UI" pitchFamily="34" charset="0"/>
                <a:ea typeface="Segoe UI" pitchFamily="34" charset="0"/>
                <a:cs typeface="Segoe UI" pitchFamily="34" charset="0"/>
              </a:rPr>
              <a:t>Behaviors that are </a:t>
            </a:r>
            <a:r>
              <a:rPr lang="en-US" sz="2400" b="1" dirty="0">
                <a:solidFill>
                  <a:schemeClr val="bg1"/>
                </a:solidFill>
                <a:latin typeface="Segoe UI" pitchFamily="34" charset="0"/>
                <a:ea typeface="Segoe UI" pitchFamily="34" charset="0"/>
                <a:cs typeface="Segoe UI" pitchFamily="34" charset="0"/>
              </a:rPr>
              <a:t>less</a:t>
            </a:r>
            <a:r>
              <a:rPr lang="en-US" sz="2400" dirty="0">
                <a:solidFill>
                  <a:schemeClr val="bg1"/>
                </a:solidFill>
                <a:latin typeface="Segoe UI" pitchFamily="34" charset="0"/>
                <a:ea typeface="Segoe UI" pitchFamily="34" charset="0"/>
                <a:cs typeface="Segoe UI" pitchFamily="34" charset="0"/>
              </a:rPr>
              <a:t> </a:t>
            </a:r>
            <a:br>
              <a:rPr lang="en-US" sz="2400" dirty="0">
                <a:solidFill>
                  <a:schemeClr val="bg1"/>
                </a:solidFill>
                <a:latin typeface="Segoe UI" pitchFamily="34" charset="0"/>
                <a:ea typeface="Segoe UI" pitchFamily="34" charset="0"/>
                <a:cs typeface="Segoe UI" pitchFamily="34" charset="0"/>
              </a:rPr>
            </a:br>
            <a:r>
              <a:rPr lang="en-US" sz="2400" dirty="0">
                <a:solidFill>
                  <a:schemeClr val="bg1"/>
                </a:solidFill>
                <a:latin typeface="Segoe UI" pitchFamily="34" charset="0"/>
                <a:ea typeface="Segoe UI" pitchFamily="34" charset="0"/>
                <a:cs typeface="Segoe UI" pitchFamily="34" charset="0"/>
              </a:rPr>
              <a:t>indicative of aberrancy</a:t>
            </a:r>
          </a:p>
        </p:txBody>
      </p:sp>
      <p:sp>
        <p:nvSpPr>
          <p:cNvPr id="15" name="TextBox 14"/>
          <p:cNvSpPr txBox="1"/>
          <p:nvPr/>
        </p:nvSpPr>
        <p:spPr>
          <a:xfrm>
            <a:off x="4648200" y="1972962"/>
            <a:ext cx="3939539" cy="867876"/>
          </a:xfrm>
          <a:prstGeom prst="rect">
            <a:avLst/>
          </a:prstGeom>
          <a:noFill/>
        </p:spPr>
        <p:txBody>
          <a:bodyPr wrap="square" rtlCol="0">
            <a:noAutofit/>
          </a:bodyPr>
          <a:lstStyle/>
          <a:p>
            <a:pPr marL="0" lvl="1" algn="ctr"/>
            <a:r>
              <a:rPr lang="en-US" sz="2400" dirty="0">
                <a:solidFill>
                  <a:schemeClr val="bg1"/>
                </a:solidFill>
                <a:latin typeface="Segoe UI" pitchFamily="34" charset="0"/>
                <a:ea typeface="Segoe UI" pitchFamily="34" charset="0"/>
                <a:cs typeface="Segoe UI" pitchFamily="34" charset="0"/>
              </a:rPr>
              <a:t>Behaviors that are </a:t>
            </a:r>
            <a:r>
              <a:rPr lang="en-US" sz="2400" b="1" dirty="0">
                <a:solidFill>
                  <a:schemeClr val="bg1"/>
                </a:solidFill>
                <a:latin typeface="Segoe UI" pitchFamily="34" charset="0"/>
                <a:ea typeface="Segoe UI" pitchFamily="34" charset="0"/>
                <a:cs typeface="Segoe UI" pitchFamily="34" charset="0"/>
              </a:rPr>
              <a:t>more</a:t>
            </a:r>
            <a:r>
              <a:rPr lang="en-US" sz="2400" dirty="0">
                <a:solidFill>
                  <a:schemeClr val="bg1"/>
                </a:solidFill>
                <a:latin typeface="Segoe UI" pitchFamily="34" charset="0"/>
                <a:ea typeface="Segoe UI" pitchFamily="34" charset="0"/>
                <a:cs typeface="Segoe UI" pitchFamily="34" charset="0"/>
              </a:rPr>
              <a:t> indicative of aberrancy</a:t>
            </a:r>
          </a:p>
        </p:txBody>
      </p:sp>
      <p:sp>
        <p:nvSpPr>
          <p:cNvPr id="16" name="Rounded Rectangle 15"/>
          <p:cNvSpPr/>
          <p:nvPr/>
        </p:nvSpPr>
        <p:spPr>
          <a:xfrm>
            <a:off x="705231" y="3001490"/>
            <a:ext cx="3595878" cy="85369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Segoe UI" pitchFamily="34" charset="0"/>
                <a:ea typeface="Segoe UI" pitchFamily="34" charset="0"/>
                <a:cs typeface="Segoe UI" pitchFamily="34" charset="0"/>
              </a:rPr>
              <a:t>Unsanctioned dose escalations or other noncompliance w/ therapy on 1 or 2 occasions</a:t>
            </a:r>
          </a:p>
        </p:txBody>
      </p:sp>
      <p:sp>
        <p:nvSpPr>
          <p:cNvPr id="17" name="Rounded Rectangle 16"/>
          <p:cNvSpPr/>
          <p:nvPr/>
        </p:nvSpPr>
        <p:spPr>
          <a:xfrm>
            <a:off x="705231" y="4007598"/>
            <a:ext cx="3595878" cy="85369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Segoe UI" pitchFamily="34" charset="0"/>
                <a:ea typeface="Segoe UI" pitchFamily="34" charset="0"/>
                <a:cs typeface="Segoe UI" pitchFamily="34" charset="0"/>
              </a:rPr>
              <a:t>Unapproved use of the drug to treat another symptom</a:t>
            </a:r>
          </a:p>
        </p:txBody>
      </p:sp>
      <p:sp>
        <p:nvSpPr>
          <p:cNvPr id="18" name="Rounded Rectangle 17"/>
          <p:cNvSpPr/>
          <p:nvPr/>
        </p:nvSpPr>
        <p:spPr>
          <a:xfrm>
            <a:off x="705231" y="5013706"/>
            <a:ext cx="3595878" cy="85369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Segoe UI" pitchFamily="34" charset="0"/>
                <a:ea typeface="Segoe UI" pitchFamily="34" charset="0"/>
                <a:cs typeface="Segoe UI" pitchFamily="34" charset="0"/>
              </a:rPr>
              <a:t>Openly acquiring similar drugs from other medical sources</a:t>
            </a:r>
          </a:p>
        </p:txBody>
      </p:sp>
      <p:sp>
        <p:nvSpPr>
          <p:cNvPr id="19" name="Rounded Rectangle 18"/>
          <p:cNvSpPr/>
          <p:nvPr/>
        </p:nvSpPr>
        <p:spPr>
          <a:xfrm>
            <a:off x="4820031" y="3001490"/>
            <a:ext cx="3595878" cy="85369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Segoe UI" pitchFamily="34" charset="0"/>
                <a:ea typeface="Segoe UI" pitchFamily="34" charset="0"/>
                <a:cs typeface="Segoe UI" pitchFamily="34" charset="0"/>
              </a:rPr>
              <a:t>Multiple dose escalations or other noncompliance w/ therapy despite warnings</a:t>
            </a:r>
          </a:p>
        </p:txBody>
      </p:sp>
      <p:sp>
        <p:nvSpPr>
          <p:cNvPr id="20" name="Rounded Rectangle 19"/>
          <p:cNvSpPr/>
          <p:nvPr/>
        </p:nvSpPr>
        <p:spPr>
          <a:xfrm>
            <a:off x="4820031" y="4007598"/>
            <a:ext cx="3595878" cy="85369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Segoe UI" pitchFamily="34" charset="0"/>
                <a:ea typeface="Segoe UI" pitchFamily="34" charset="0"/>
                <a:cs typeface="Segoe UI" pitchFamily="34" charset="0"/>
              </a:rPr>
              <a:t>Prescription forgery</a:t>
            </a:r>
          </a:p>
        </p:txBody>
      </p:sp>
      <p:sp>
        <p:nvSpPr>
          <p:cNvPr id="21" name="Rounded Rectangle 20"/>
          <p:cNvSpPr/>
          <p:nvPr/>
        </p:nvSpPr>
        <p:spPr>
          <a:xfrm>
            <a:off x="4820031" y="5013706"/>
            <a:ext cx="3595878" cy="85369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Segoe UI" pitchFamily="34" charset="0"/>
                <a:ea typeface="Segoe UI" pitchFamily="34" charset="0"/>
                <a:cs typeface="Segoe UI" pitchFamily="34" charset="0"/>
              </a:rPr>
              <a:t>Obtaining prescription drugs from nonmedical sources</a:t>
            </a:r>
          </a:p>
        </p:txBody>
      </p:sp>
    </p:spTree>
    <p:extLst>
      <p:ext uri="{BB962C8B-B14F-4D97-AF65-F5344CB8AC3E}">
        <p14:creationId xmlns:p14="http://schemas.microsoft.com/office/powerpoint/2010/main" val="128825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568" y="41352"/>
            <a:ext cx="8229600" cy="990600"/>
          </a:xfrm>
        </p:spPr>
        <p:txBody>
          <a:bodyPr/>
          <a:lstStyle/>
          <a:p>
            <a:r>
              <a:rPr lang="en-US" sz="2800" dirty="0"/>
              <a:t>Content Development/Planner/Reviewer Disclosures</a:t>
            </a:r>
          </a:p>
        </p:txBody>
      </p:sp>
      <p:graphicFrame>
        <p:nvGraphicFramePr>
          <p:cNvPr id="8" name="Table 7"/>
          <p:cNvGraphicFramePr>
            <a:graphicFrameLocks noGrp="1"/>
          </p:cNvGraphicFramePr>
          <p:nvPr>
            <p:extLst/>
          </p:nvPr>
        </p:nvGraphicFramePr>
        <p:xfrm>
          <a:off x="105768" y="796100"/>
          <a:ext cx="8757866" cy="5880810"/>
        </p:xfrm>
        <a:graphic>
          <a:graphicData uri="http://schemas.openxmlformats.org/drawingml/2006/table">
            <a:tbl>
              <a:tblPr firstRow="1" bandRow="1">
                <a:tableStyleId>{2D5ABB26-0587-4C30-8999-92F81FD0307C}</a:tableStyleId>
              </a:tblPr>
              <a:tblGrid>
                <a:gridCol w="1751573">
                  <a:extLst>
                    <a:ext uri="{9D8B030D-6E8A-4147-A177-3AD203B41FA5}">
                      <a16:colId xmlns:a16="http://schemas.microsoft.com/office/drawing/2014/main" xmlns="" val="20000"/>
                    </a:ext>
                  </a:extLst>
                </a:gridCol>
                <a:gridCol w="7006293">
                  <a:extLst>
                    <a:ext uri="{9D8B030D-6E8A-4147-A177-3AD203B41FA5}">
                      <a16:colId xmlns:a16="http://schemas.microsoft.com/office/drawing/2014/main" xmlns="" val="20001"/>
                    </a:ext>
                  </a:extLst>
                </a:gridCol>
              </a:tblGrid>
              <a:tr h="281247">
                <a:tc>
                  <a:txBody>
                    <a:bodyPr/>
                    <a:lstStyle/>
                    <a:p>
                      <a:pPr marL="0" marR="0">
                        <a:lnSpc>
                          <a:spcPct val="115000"/>
                        </a:lnSpc>
                        <a:spcBef>
                          <a:spcPts val="0"/>
                        </a:spcBef>
                        <a:spcAft>
                          <a:spcPts val="0"/>
                        </a:spcAft>
                      </a:pPr>
                      <a:r>
                        <a:rPr lang="en-US" sz="1200" kern="1200" dirty="0">
                          <a:solidFill>
                            <a:schemeClr val="tx1"/>
                          </a:solidFill>
                          <a:effectLst/>
                          <a:latin typeface="Calibri" panose="020F0502020204030204" pitchFamily="34" charset="0"/>
                          <a:ea typeface="Times New Roman"/>
                          <a:cs typeface="Times New Roman"/>
                        </a:rPr>
                        <a:t>David Bazzo, MD</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chemeClr val="tx1"/>
                          </a:solidFill>
                          <a:effectLst/>
                          <a:latin typeface="Calibri" panose="020F0502020204030204" pitchFamily="34" charset="0"/>
                          <a:ea typeface="Times New Roman"/>
                          <a:cs typeface="Times New Roman"/>
                        </a:rPr>
                        <a:t>Professor of Family Medicine, University of California San Diego School of Medicine</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61808">
                <a:tc>
                  <a:txBody>
                    <a:bodyPr/>
                    <a:lstStyle/>
                    <a:p>
                      <a:pPr marL="0" marR="0">
                        <a:lnSpc>
                          <a:spcPct val="115000"/>
                        </a:lnSpc>
                        <a:spcBef>
                          <a:spcPts val="0"/>
                        </a:spcBef>
                        <a:spcAft>
                          <a:spcPts val="0"/>
                        </a:spcAft>
                      </a:pPr>
                      <a:r>
                        <a:rPr lang="en-US" sz="1200" kern="1200" dirty="0">
                          <a:solidFill>
                            <a:schemeClr val="tx1"/>
                          </a:solidFill>
                          <a:effectLst/>
                          <a:latin typeface="Calibri" panose="020F0502020204030204" pitchFamily="34" charset="0"/>
                          <a:ea typeface="Times New Roman"/>
                          <a:cs typeface="Times New Roman"/>
                        </a:rPr>
                        <a:t>Roberto</a:t>
                      </a:r>
                      <a:r>
                        <a:rPr lang="en-US" sz="1200" kern="1200" baseline="0" dirty="0">
                          <a:solidFill>
                            <a:schemeClr val="tx1"/>
                          </a:solidFill>
                          <a:effectLst/>
                          <a:latin typeface="Calibri" panose="020F0502020204030204" pitchFamily="34" charset="0"/>
                          <a:ea typeface="Times New Roman"/>
                          <a:cs typeface="Times New Roman"/>
                        </a:rPr>
                        <a:t> Cardarelli, DO, MPH</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chemeClr val="tx1"/>
                          </a:solidFill>
                          <a:effectLst/>
                          <a:latin typeface="Calibri" panose="020F0502020204030204" pitchFamily="34" charset="0"/>
                          <a:ea typeface="Times New Roman"/>
                          <a:cs typeface="Times New Roman"/>
                        </a:rPr>
                        <a:t>Professor, Department of Family and Community Medicine, University of Kentucky</a:t>
                      </a:r>
                      <a:r>
                        <a:rPr lang="en-US" sz="1200" kern="1200" baseline="0" dirty="0">
                          <a:solidFill>
                            <a:schemeClr val="tx1"/>
                          </a:solidFill>
                          <a:effectLst/>
                          <a:latin typeface="Calibri" panose="020F0502020204030204" pitchFamily="34" charset="0"/>
                          <a:ea typeface="Times New Roman"/>
                          <a:cs typeface="Times New Roman"/>
                        </a:rPr>
                        <a:t> College </a:t>
                      </a:r>
                      <a:r>
                        <a:rPr lang="en-US" sz="1200" kern="1200" baseline="0">
                          <a:solidFill>
                            <a:schemeClr val="tx1"/>
                          </a:solidFill>
                          <a:effectLst/>
                          <a:latin typeface="Calibri" panose="020F0502020204030204" pitchFamily="34" charset="0"/>
                          <a:ea typeface="Times New Roman"/>
                          <a:cs typeface="Times New Roman"/>
                        </a:rPr>
                        <a:t>of Medicine</a:t>
                      </a:r>
                      <a:endParaRPr lang="en-US" sz="1200" kern="1200" baseline="0" dirty="0">
                        <a:solidFill>
                          <a:schemeClr val="tx1"/>
                        </a:solidFill>
                        <a:effectLst/>
                        <a:latin typeface="Calibri" panose="020F0502020204030204" pitchFamily="34" charset="0"/>
                        <a:ea typeface="Times New Roman"/>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81247">
                <a:tc>
                  <a:txBody>
                    <a:bodyPr/>
                    <a:lstStyle/>
                    <a:p>
                      <a:pPr marL="0" marR="0">
                        <a:lnSpc>
                          <a:spcPct val="115000"/>
                        </a:lnSpc>
                        <a:spcBef>
                          <a:spcPts val="0"/>
                        </a:spcBef>
                        <a:spcAft>
                          <a:spcPts val="0"/>
                        </a:spcAft>
                      </a:pPr>
                      <a:r>
                        <a:rPr lang="en-US" sz="1200" kern="1200" dirty="0">
                          <a:solidFill>
                            <a:schemeClr val="tx1"/>
                          </a:solidFill>
                          <a:effectLst/>
                          <a:latin typeface="Calibri" panose="020F0502020204030204" pitchFamily="34" charset="0"/>
                          <a:ea typeface="Times New Roman"/>
                          <a:cs typeface="Times New Roman"/>
                        </a:rPr>
                        <a:t>Ronald Crossno, MD</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chemeClr val="tx1"/>
                          </a:solidFill>
                          <a:effectLst/>
                          <a:latin typeface="Calibri" panose="020F0502020204030204" pitchFamily="34" charset="0"/>
                          <a:ea typeface="Calibri"/>
                          <a:cs typeface="Times New Roman"/>
                        </a:rPr>
                        <a:t>Senior</a:t>
                      </a:r>
                      <a:r>
                        <a:rPr lang="en-US" sz="1200" kern="1200" baseline="0" dirty="0">
                          <a:solidFill>
                            <a:schemeClr val="tx1"/>
                          </a:solidFill>
                          <a:effectLst/>
                          <a:latin typeface="Calibri" panose="020F0502020204030204" pitchFamily="34" charset="0"/>
                          <a:ea typeface="Calibri"/>
                          <a:cs typeface="Times New Roman"/>
                        </a:rPr>
                        <a:t> National Medical Director, Gentiva Health Services, Rockdale, TX</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81247">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Katherine Galluzzi, DO</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Professor and Chair, Department of</a:t>
                      </a:r>
                      <a:r>
                        <a:rPr lang="en-US" sz="1200" baseline="0" dirty="0">
                          <a:solidFill>
                            <a:schemeClr val="tx1"/>
                          </a:solidFill>
                          <a:effectLst/>
                          <a:latin typeface="Calibri" panose="020F0502020204030204" pitchFamily="34" charset="0"/>
                          <a:ea typeface="Calibri"/>
                          <a:cs typeface="Times New Roman"/>
                        </a:rPr>
                        <a:t> Geriatrics, Philadelphia College if Osteopathic Medicine, Philadelphia, PA</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81247">
                <a:tc>
                  <a:txBody>
                    <a:bodyPr/>
                    <a:lstStyle/>
                    <a:p>
                      <a:pPr marL="0" marR="0">
                        <a:lnSpc>
                          <a:spcPct val="115000"/>
                        </a:lnSpc>
                        <a:spcBef>
                          <a:spcPts val="0"/>
                        </a:spcBef>
                        <a:spcAft>
                          <a:spcPts val="0"/>
                        </a:spcAft>
                      </a:pPr>
                      <a:r>
                        <a:rPr lang="en-US" sz="1200" kern="1200" dirty="0">
                          <a:solidFill>
                            <a:schemeClr val="tx1"/>
                          </a:solidFill>
                          <a:effectLst/>
                          <a:latin typeface="Calibri" panose="020F0502020204030204" pitchFamily="34" charset="0"/>
                          <a:ea typeface="Times New Roman"/>
                          <a:cs typeface="Times New Roman"/>
                        </a:rPr>
                        <a:t>Carol Havens, MD</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chemeClr val="tx1"/>
                          </a:solidFill>
                          <a:effectLst/>
                          <a:latin typeface="Calibri" panose="020F0502020204030204" pitchFamily="34" charset="0"/>
                          <a:ea typeface="Times New Roman"/>
                          <a:cs typeface="Times New Roman"/>
                        </a:rPr>
                        <a:t>Family physician and addiction medicine specialist, The Permanente Medical Group, Sacramento, CA</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66968">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Randall</a:t>
                      </a:r>
                      <a:r>
                        <a:rPr lang="en-US" sz="1200" baseline="0" dirty="0">
                          <a:solidFill>
                            <a:schemeClr val="tx1"/>
                          </a:solidFill>
                          <a:effectLst/>
                          <a:latin typeface="Calibri" panose="020F0502020204030204" pitchFamily="34" charset="0"/>
                          <a:ea typeface="Calibri"/>
                          <a:cs typeface="Times New Roman"/>
                        </a:rPr>
                        <a:t> Hudspeth PhD, APRN-CNP, FRE, FAANP</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Practice and Regulation Consultant in Advanced</a:t>
                      </a:r>
                      <a:r>
                        <a:rPr lang="en-US" sz="1200" baseline="0" dirty="0">
                          <a:solidFill>
                            <a:schemeClr val="tx1"/>
                          </a:solidFill>
                          <a:effectLst/>
                          <a:latin typeface="Calibri" panose="020F0502020204030204" pitchFamily="34" charset="0"/>
                          <a:ea typeface="Calibri"/>
                          <a:cs typeface="Times New Roman"/>
                        </a:rPr>
                        <a:t> Practice Pain Management and Palliative Care</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77268">
                <a:tc>
                  <a:txBody>
                    <a:bodyPr/>
                    <a:lstStyle/>
                    <a:p>
                      <a:pPr marL="0" marR="0">
                        <a:lnSpc>
                          <a:spcPct val="115000"/>
                        </a:lnSpc>
                        <a:spcBef>
                          <a:spcPts val="0"/>
                        </a:spcBef>
                        <a:spcAft>
                          <a:spcPts val="0"/>
                        </a:spcAft>
                      </a:pPr>
                      <a:r>
                        <a:rPr lang="en-US" sz="1200" kern="1200" dirty="0">
                          <a:solidFill>
                            <a:schemeClr val="tx1"/>
                          </a:solidFill>
                          <a:effectLst/>
                          <a:latin typeface="Calibri" panose="020F0502020204030204" pitchFamily="34" charset="0"/>
                          <a:ea typeface="Times New Roman"/>
                          <a:cs typeface="Times New Roman"/>
                        </a:rPr>
                        <a:t>Edwi</a:t>
                      </a:r>
                      <a:r>
                        <a:rPr lang="en-US" sz="1200" kern="1200" baseline="0" dirty="0">
                          <a:solidFill>
                            <a:schemeClr val="tx1"/>
                          </a:solidFill>
                          <a:effectLst/>
                          <a:latin typeface="Calibri" panose="020F0502020204030204" pitchFamily="34" charset="0"/>
                          <a:ea typeface="Times New Roman"/>
                          <a:cs typeface="Times New Roman"/>
                        </a:rPr>
                        <a:t>n A. Salsitz,</a:t>
                      </a:r>
                      <a:r>
                        <a:rPr lang="en-US" sz="1200" kern="1200" dirty="0">
                          <a:solidFill>
                            <a:schemeClr val="tx1"/>
                          </a:solidFill>
                          <a:effectLst/>
                          <a:latin typeface="Calibri" panose="020F0502020204030204" pitchFamily="34" charset="0"/>
                          <a:ea typeface="Times New Roman"/>
                          <a:cs typeface="Times New Roman"/>
                        </a:rPr>
                        <a:t> MD, FASM</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chemeClr val="tx1"/>
                          </a:solidFill>
                          <a:effectLst/>
                          <a:latin typeface="Calibri" panose="020F0502020204030204" pitchFamily="34" charset="0"/>
                          <a:ea typeface="Times New Roman"/>
                          <a:cs typeface="Times New Roman"/>
                        </a:rPr>
                        <a:t>Beth Israel Medical Center, Division of Chemical Dependency; Assistant Professor</a:t>
                      </a:r>
                      <a:r>
                        <a:rPr lang="en-US" sz="1200" kern="1200" baseline="0" dirty="0">
                          <a:solidFill>
                            <a:schemeClr val="tx1"/>
                          </a:solidFill>
                          <a:effectLst/>
                          <a:latin typeface="Calibri" panose="020F0502020204030204" pitchFamily="34" charset="0"/>
                          <a:ea typeface="Times New Roman"/>
                          <a:cs typeface="Times New Roman"/>
                        </a:rPr>
                        <a:t>, Albert Einstein College of Medicine</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77268">
                <a:tc>
                  <a:txBody>
                    <a:bodyPr/>
                    <a:lstStyle/>
                    <a:p>
                      <a:pPr marL="0" marR="0">
                        <a:lnSpc>
                          <a:spcPct val="115000"/>
                        </a:lnSpc>
                        <a:spcBef>
                          <a:spcPts val="0"/>
                        </a:spcBef>
                        <a:spcAft>
                          <a:spcPts val="0"/>
                        </a:spcAft>
                      </a:pPr>
                      <a:r>
                        <a:rPr lang="en-US" sz="1200" kern="1200" dirty="0">
                          <a:solidFill>
                            <a:schemeClr val="tx1"/>
                          </a:solidFill>
                          <a:effectLst/>
                          <a:latin typeface="Calibri" panose="020F0502020204030204" pitchFamily="34" charset="0"/>
                          <a:ea typeface="Times New Roman"/>
                          <a:cs typeface="Times New Roman"/>
                        </a:rPr>
                        <a:t>Barbara St. Marie, PhD, ANP-BC</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chemeClr val="tx1"/>
                          </a:solidFill>
                          <a:effectLst/>
                          <a:latin typeface="Calibri" panose="020F0502020204030204" pitchFamily="34" charset="0"/>
                          <a:ea typeface="Times New Roman"/>
                          <a:cs typeface="Times New Roman"/>
                        </a:rPr>
                        <a:t>Supervisor, Pain and Palliative Care; Adult and Gerontology Nurse Practitioner, Pain Management, Associate Faculty, University of Iowa College of Nursing, Iowa City, IA</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563055">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Cynthia Kear, CHCP, MDiv</a:t>
                      </a:r>
                    </a:p>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Jerri</a:t>
                      </a:r>
                      <a:r>
                        <a:rPr lang="en-US" sz="1200" baseline="0" dirty="0">
                          <a:solidFill>
                            <a:schemeClr val="tx1"/>
                          </a:solidFill>
                          <a:effectLst/>
                          <a:latin typeface="Calibri" panose="020F0502020204030204" pitchFamily="34" charset="0"/>
                          <a:ea typeface="Calibri"/>
                          <a:cs typeface="Times New Roman"/>
                        </a:rPr>
                        <a:t> Davis, CHCP</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Senior Vice President,</a:t>
                      </a:r>
                      <a:r>
                        <a:rPr lang="en-US" sz="1200" baseline="0" dirty="0">
                          <a:solidFill>
                            <a:schemeClr val="tx1"/>
                          </a:solidFill>
                          <a:effectLst/>
                          <a:latin typeface="Calibri" panose="020F0502020204030204" pitchFamily="34" charset="0"/>
                          <a:ea typeface="Calibri"/>
                          <a:cs typeface="Times New Roman"/>
                        </a:rPr>
                        <a:t> California Academy of Family Physicians, San Francisco, CA</a:t>
                      </a:r>
                    </a:p>
                    <a:p>
                      <a:pPr marL="0" marR="0">
                        <a:lnSpc>
                          <a:spcPct val="115000"/>
                        </a:lnSpc>
                        <a:spcBef>
                          <a:spcPts val="0"/>
                        </a:spcBef>
                        <a:spcAft>
                          <a:spcPts val="0"/>
                        </a:spcAft>
                      </a:pPr>
                      <a:r>
                        <a:rPr lang="en-US" sz="1200" baseline="0" dirty="0">
                          <a:solidFill>
                            <a:schemeClr val="tx1"/>
                          </a:solidFill>
                          <a:effectLst/>
                          <a:latin typeface="Calibri" panose="020F0502020204030204" pitchFamily="34" charset="0"/>
                          <a:ea typeface="Calibri"/>
                          <a:cs typeface="Times New Roman"/>
                        </a:rPr>
                        <a:t>Director, Continuing Professional Development, California Academy of Family Physicians</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81247">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Robin</a:t>
                      </a:r>
                      <a:r>
                        <a:rPr lang="en-US" sz="1200" baseline="0" dirty="0">
                          <a:solidFill>
                            <a:schemeClr val="tx1"/>
                          </a:solidFill>
                          <a:effectLst/>
                          <a:latin typeface="Calibri" panose="020F0502020204030204" pitchFamily="34" charset="0"/>
                          <a:ea typeface="Calibri"/>
                          <a:cs typeface="Times New Roman"/>
                        </a:rPr>
                        <a:t> and Neil Heyden</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Staff, CO*RE Operations Team, Heyden TY, Alameda, CA</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281247">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Julie Bruno,  MSW LCSW</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Director, Education and Training, American Academy</a:t>
                      </a:r>
                      <a:r>
                        <a:rPr lang="en-US" sz="1200" baseline="0" dirty="0">
                          <a:solidFill>
                            <a:schemeClr val="tx1"/>
                          </a:solidFill>
                          <a:effectLst/>
                          <a:latin typeface="Calibri" panose="020F0502020204030204" pitchFamily="34" charset="0"/>
                          <a:ea typeface="Calibri"/>
                          <a:cs typeface="Times New Roman"/>
                        </a:rPr>
                        <a:t> of Hospice and Palliative Medicine, Chicago, IL</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477268">
                <a:tc>
                  <a:txBody>
                    <a:bodyPr/>
                    <a:lstStyle/>
                    <a:p>
                      <a:pPr marL="0" marR="0">
                        <a:lnSpc>
                          <a:spcPct val="115000"/>
                        </a:lnSpc>
                        <a:spcBef>
                          <a:spcPts val="0"/>
                        </a:spcBef>
                        <a:spcAft>
                          <a:spcPts val="0"/>
                        </a:spcAft>
                      </a:pPr>
                      <a:r>
                        <a:rPr lang="en-US" sz="1200" kern="1200" dirty="0">
                          <a:solidFill>
                            <a:schemeClr val="tx1"/>
                          </a:solidFill>
                          <a:effectLst/>
                          <a:latin typeface="Calibri" panose="020F0502020204030204" pitchFamily="34" charset="0"/>
                          <a:ea typeface="Times New Roman"/>
                          <a:cs typeface="Times New Roman"/>
                        </a:rPr>
                        <a:t>Anne</a:t>
                      </a:r>
                      <a:r>
                        <a:rPr lang="en-US" sz="1200" kern="1200" baseline="0" dirty="0">
                          <a:solidFill>
                            <a:schemeClr val="tx1"/>
                          </a:solidFill>
                          <a:effectLst/>
                          <a:latin typeface="Calibri" panose="020F0502020204030204" pitchFamily="34" charset="0"/>
                          <a:ea typeface="Times New Roman"/>
                          <a:cs typeface="Times New Roman"/>
                        </a:rPr>
                        <a:t> Norman, </a:t>
                      </a:r>
                      <a:r>
                        <a:rPr lang="en-US" sz="1200" b="0" i="0" kern="1200" dirty="0">
                          <a:solidFill>
                            <a:schemeClr val="tx1"/>
                          </a:solidFill>
                          <a:effectLst/>
                          <a:latin typeface="Calibri" panose="020F0502020204030204" pitchFamily="34" charset="0"/>
                          <a:ea typeface="+mn-ea"/>
                          <a:cs typeface="+mn-cs"/>
                        </a:rPr>
                        <a:t>DNP, APRN, FNP-BC</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chemeClr val="tx1"/>
                          </a:solidFill>
                          <a:effectLst/>
                          <a:latin typeface="Calibri" panose="020F0502020204030204" pitchFamily="34" charset="0"/>
                          <a:ea typeface="Times New Roman"/>
                          <a:cs typeface="Times New Roman"/>
                        </a:rPr>
                        <a:t>Associate</a:t>
                      </a:r>
                      <a:r>
                        <a:rPr lang="en-US" sz="1200" kern="1200" baseline="0" dirty="0">
                          <a:solidFill>
                            <a:schemeClr val="tx1"/>
                          </a:solidFill>
                          <a:effectLst/>
                          <a:latin typeface="Calibri" panose="020F0502020204030204" pitchFamily="34" charset="0"/>
                          <a:ea typeface="Times New Roman"/>
                          <a:cs typeface="Times New Roman"/>
                        </a:rPr>
                        <a:t> </a:t>
                      </a:r>
                      <a:r>
                        <a:rPr lang="en-US" sz="1200" kern="1200" dirty="0">
                          <a:solidFill>
                            <a:schemeClr val="tx1"/>
                          </a:solidFill>
                          <a:effectLst/>
                          <a:latin typeface="Calibri" panose="020F0502020204030204" pitchFamily="34" charset="0"/>
                          <a:ea typeface="Times New Roman"/>
                          <a:cs typeface="Times New Roman"/>
                        </a:rPr>
                        <a:t>Vice President of Education, American Association of Nurse Practitioners</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850549">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Marie-</a:t>
                      </a:r>
                      <a:r>
                        <a:rPr lang="en-US" sz="1200" baseline="0" dirty="0">
                          <a:solidFill>
                            <a:schemeClr val="tx1"/>
                          </a:solidFill>
                          <a:effectLst/>
                          <a:latin typeface="Calibri" panose="020F0502020204030204" pitchFamily="34" charset="0"/>
                          <a:ea typeface="Calibri"/>
                          <a:cs typeface="Times New Roman"/>
                        </a:rPr>
                        <a:t> Michele Leger, MPH, PA-C</a:t>
                      </a:r>
                    </a:p>
                    <a:p>
                      <a:pPr marL="0" marR="0">
                        <a:lnSpc>
                          <a:spcPct val="115000"/>
                        </a:lnSpc>
                        <a:spcBef>
                          <a:spcPts val="0"/>
                        </a:spcBef>
                        <a:spcAft>
                          <a:spcPts val="0"/>
                        </a:spcAft>
                      </a:pPr>
                      <a:r>
                        <a:rPr lang="en-US" sz="1200" b="0" i="0" kern="1200" dirty="0">
                          <a:solidFill>
                            <a:schemeClr val="tx1"/>
                          </a:solidFill>
                          <a:effectLst/>
                          <a:latin typeface="Calibri" panose="020F0502020204030204" pitchFamily="34" charset="0"/>
                          <a:ea typeface="+mn-ea"/>
                          <a:cs typeface="+mn-cs"/>
                        </a:rPr>
                        <a:t>Eric D. Peterson, EdM, FACEHP</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Director, Clinical Education</a:t>
                      </a:r>
                      <a:r>
                        <a:rPr lang="en-US" sz="1200" baseline="0" dirty="0">
                          <a:solidFill>
                            <a:schemeClr val="tx1"/>
                          </a:solidFill>
                          <a:effectLst/>
                          <a:latin typeface="Calibri" panose="020F0502020204030204" pitchFamily="34" charset="0"/>
                          <a:ea typeface="Calibri"/>
                          <a:cs typeface="Times New Roman"/>
                        </a:rPr>
                        <a:t>, </a:t>
                      </a:r>
                      <a:r>
                        <a:rPr lang="en-US" sz="1200" dirty="0">
                          <a:solidFill>
                            <a:schemeClr val="tx1"/>
                          </a:solidFill>
                          <a:effectLst/>
                          <a:latin typeface="Calibri" panose="020F0502020204030204" pitchFamily="34" charset="0"/>
                          <a:ea typeface="Calibri"/>
                          <a:cs typeface="Times New Roman"/>
                        </a:rPr>
                        <a:t>American Academy of Physician Assistants, Alexandria, VA</a:t>
                      </a:r>
                    </a:p>
                    <a:p>
                      <a:pPr marL="0" marR="0">
                        <a:lnSpc>
                          <a:spcPct val="115000"/>
                        </a:lnSpc>
                        <a:spcBef>
                          <a:spcPts val="0"/>
                        </a:spcBef>
                        <a:spcAft>
                          <a:spcPts val="0"/>
                        </a:spcAft>
                      </a:pPr>
                      <a:r>
                        <a:rPr lang="en-US" sz="1200" b="0" i="0" kern="1200" dirty="0">
                          <a:solidFill>
                            <a:schemeClr val="tx1"/>
                          </a:solidFill>
                          <a:effectLst/>
                          <a:latin typeface="Calibri" panose="020F0502020204030204" pitchFamily="34" charset="0"/>
                          <a:ea typeface="+mn-ea"/>
                          <a:cs typeface="+mn-cs"/>
                        </a:rPr>
                        <a:t>Senior Director, Performance Improvement CME,</a:t>
                      </a:r>
                      <a:r>
                        <a:rPr lang="en-US" sz="1200" b="0" i="0" kern="1200" baseline="0" dirty="0">
                          <a:solidFill>
                            <a:schemeClr val="tx1"/>
                          </a:solidFill>
                          <a:effectLst/>
                          <a:latin typeface="Calibri" panose="020F0502020204030204" pitchFamily="34" charset="0"/>
                          <a:ea typeface="+mn-ea"/>
                          <a:cs typeface="+mn-cs"/>
                        </a:rPr>
                        <a:t> American Academy of Physician Assistants</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10" name="TextBox 9"/>
          <p:cNvSpPr txBox="1"/>
          <p:nvPr/>
        </p:nvSpPr>
        <p:spPr>
          <a:xfrm>
            <a:off x="562968" y="447560"/>
            <a:ext cx="7924800" cy="609600"/>
          </a:xfrm>
          <a:prstGeom prst="rect">
            <a:avLst/>
          </a:prstGeom>
          <a:noFill/>
        </p:spPr>
        <p:txBody>
          <a:bodyPr wrap="square" rtlCol="0">
            <a:noAutofit/>
          </a:bodyPr>
          <a:lstStyle/>
          <a:p>
            <a:r>
              <a:rPr lang="en-US" b="1" dirty="0">
                <a:latin typeface="Segoe UI" pitchFamily="34" charset="0"/>
                <a:ea typeface="Segoe UI" pitchFamily="34" charset="0"/>
                <a:cs typeface="Segoe UI" pitchFamily="34" charset="0"/>
              </a:rPr>
              <a:t>The following individuals disclose no relevant financial relationships:</a:t>
            </a:r>
          </a:p>
        </p:txBody>
      </p:sp>
    </p:spTree>
    <p:extLst>
      <p:ext uri="{BB962C8B-B14F-4D97-AF65-F5344CB8AC3E}">
        <p14:creationId xmlns:p14="http://schemas.microsoft.com/office/powerpoint/2010/main" val="79869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Prescription Drug Monitoring Programs (PDMPs)</a:t>
            </a:r>
          </a:p>
        </p:txBody>
      </p:sp>
      <p:sp>
        <p:nvSpPr>
          <p:cNvPr id="5" name="Slide Number Placeholder 4"/>
          <p:cNvSpPr>
            <a:spLocks noGrp="1"/>
          </p:cNvSpPr>
          <p:nvPr>
            <p:ph type="sldNum" sz="quarter" idx="12"/>
          </p:nvPr>
        </p:nvSpPr>
        <p:spPr/>
        <p:txBody>
          <a:bodyPr/>
          <a:lstStyle/>
          <a:p>
            <a:fld id="{AC93B9EA-9F07-41CA-8155-9C9A9F70FA14}" type="slidenum">
              <a:rPr lang="en-US" smtClean="0"/>
              <a:pPr/>
              <a:t>70</a:t>
            </a:fld>
            <a:r>
              <a:rPr lang="en-US" dirty="0"/>
              <a:t>   |   © CO*RE 2015 </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2895600"/>
            <a:ext cx="3122801" cy="1927593"/>
          </a:xfrm>
          <a:prstGeom prst="rect">
            <a:avLst/>
          </a:prstGeom>
        </p:spPr>
      </p:pic>
      <p:sp>
        <p:nvSpPr>
          <p:cNvPr id="9" name="TextBox 8"/>
          <p:cNvSpPr txBox="1"/>
          <p:nvPr/>
        </p:nvSpPr>
        <p:spPr>
          <a:xfrm>
            <a:off x="457200" y="1462314"/>
            <a:ext cx="9601200" cy="700314"/>
          </a:xfrm>
          <a:prstGeom prst="rect">
            <a:avLst/>
          </a:prstGeom>
          <a:noFill/>
        </p:spPr>
        <p:txBody>
          <a:bodyPr wrap="square" rtlCol="0">
            <a:noAutofit/>
          </a:bodyPr>
          <a:lstStyle/>
          <a:p>
            <a:pPr lvl="0"/>
            <a:r>
              <a:rPr lang="en-US" sz="2100" b="1" i="1" dirty="0">
                <a:latin typeface="Segoe UI" pitchFamily="34" charset="0"/>
                <a:ea typeface="Segoe UI" pitchFamily="34" charset="0"/>
                <a:cs typeface="Segoe UI" pitchFamily="34" charset="0"/>
              </a:rPr>
              <a:t>49 states have an operational PDMP</a:t>
            </a:r>
          </a:p>
        </p:txBody>
      </p:sp>
      <p:sp>
        <p:nvSpPr>
          <p:cNvPr id="10" name="Rounded Rectangle 9"/>
          <p:cNvSpPr/>
          <p:nvPr/>
        </p:nvSpPr>
        <p:spPr>
          <a:xfrm>
            <a:off x="3886200" y="2819400"/>
            <a:ext cx="5029200" cy="3200400"/>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marL="228600" lvl="1" indent="-228600">
              <a:spcBef>
                <a:spcPts val="600"/>
              </a:spcBef>
              <a:buClr>
                <a:srgbClr val="836581"/>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Who has access to PDMP information</a:t>
            </a:r>
          </a:p>
          <a:p>
            <a:pPr marL="228600" lvl="1" indent="-228600">
              <a:spcBef>
                <a:spcPts val="600"/>
              </a:spcBef>
              <a:buClr>
                <a:srgbClr val="836581"/>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Which drug schedules are monitored</a:t>
            </a:r>
          </a:p>
          <a:p>
            <a:pPr marL="228600" lvl="1" indent="-228600">
              <a:spcBef>
                <a:spcPts val="600"/>
              </a:spcBef>
              <a:buClr>
                <a:srgbClr val="836581"/>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Which agency administers the PDMP</a:t>
            </a:r>
          </a:p>
          <a:p>
            <a:pPr marL="228600" lvl="1" indent="-228600">
              <a:spcBef>
                <a:spcPts val="600"/>
              </a:spcBef>
              <a:buClr>
                <a:srgbClr val="836581"/>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Whether prescribers are required to register w/ the PDMP</a:t>
            </a:r>
          </a:p>
          <a:p>
            <a:pPr marL="228600" lvl="1" indent="-228600">
              <a:spcBef>
                <a:spcPts val="600"/>
              </a:spcBef>
              <a:buClr>
                <a:srgbClr val="836581"/>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Whether prescribers are required to access PDMP information in certain circumstances</a:t>
            </a:r>
          </a:p>
          <a:p>
            <a:pPr marL="228600" lvl="1" indent="-228600">
              <a:spcBef>
                <a:spcPts val="600"/>
              </a:spcBef>
              <a:buClr>
                <a:srgbClr val="836581"/>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Whether unsolicited PDMP reports </a:t>
            </a:r>
            <a:b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are sent to prescribers</a:t>
            </a:r>
          </a:p>
        </p:txBody>
      </p:sp>
      <p:sp>
        <p:nvSpPr>
          <p:cNvPr id="11" name="Round Single Corner Rectangle 10"/>
          <p:cNvSpPr/>
          <p:nvPr/>
        </p:nvSpPr>
        <p:spPr>
          <a:xfrm flipH="1">
            <a:off x="3886200" y="2286001"/>
            <a:ext cx="4343400" cy="5334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egoe UI" pitchFamily="34" charset="0"/>
                <a:ea typeface="Segoe UI" pitchFamily="34" charset="0"/>
                <a:cs typeface="Segoe UI" pitchFamily="34" charset="0"/>
              </a:rPr>
              <a:t>Individual state laws determine</a:t>
            </a:r>
          </a:p>
        </p:txBody>
      </p:sp>
      <p:sp>
        <p:nvSpPr>
          <p:cNvPr id="13" name="TextBox 12"/>
          <p:cNvSpPr txBox="1"/>
          <p:nvPr/>
        </p:nvSpPr>
        <p:spPr>
          <a:xfrm>
            <a:off x="457199" y="1803056"/>
            <a:ext cx="8458201" cy="700314"/>
          </a:xfrm>
          <a:prstGeom prst="rect">
            <a:avLst/>
          </a:prstGeom>
          <a:noFill/>
        </p:spPr>
        <p:txBody>
          <a:bodyPr wrap="square" rtlCol="0">
            <a:noAutofit/>
          </a:bodyPr>
          <a:lstStyle/>
          <a:p>
            <a:pPr lvl="0"/>
            <a:r>
              <a:rPr lang="en-US" sz="2100" b="1" i="1" dirty="0">
                <a:latin typeface="Segoe UI" pitchFamily="34" charset="0"/>
                <a:ea typeface="Segoe UI" pitchFamily="34" charset="0"/>
                <a:cs typeface="Segoe UI" pitchFamily="34" charset="0"/>
              </a:rPr>
              <a:t>DC has enacted PDMP legislation, not yet operational</a:t>
            </a:r>
          </a:p>
          <a:p>
            <a:pPr lvl="0"/>
            <a:r>
              <a:rPr lang="en-US" sz="2100" b="1" i="1" dirty="0">
                <a:latin typeface="Segoe UI" pitchFamily="34" charset="0"/>
                <a:ea typeface="Segoe UI" pitchFamily="34" charset="0"/>
                <a:cs typeface="Segoe UI" pitchFamily="34" charset="0"/>
              </a:rPr>
              <a:t>1 state has no legislation</a:t>
            </a:r>
          </a:p>
        </p:txBody>
      </p:sp>
    </p:spTree>
    <p:extLst>
      <p:ext uri="{BB962C8B-B14F-4D97-AF65-F5344CB8AC3E}">
        <p14:creationId xmlns:p14="http://schemas.microsoft.com/office/powerpoint/2010/main" val="241913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PDMP Benefits</a:t>
            </a:r>
          </a:p>
        </p:txBody>
      </p:sp>
      <p:sp>
        <p:nvSpPr>
          <p:cNvPr id="5" name="Slide Number Placeholder 4"/>
          <p:cNvSpPr>
            <a:spLocks noGrp="1"/>
          </p:cNvSpPr>
          <p:nvPr>
            <p:ph type="sldNum" sz="quarter" idx="12"/>
          </p:nvPr>
        </p:nvSpPr>
        <p:spPr/>
        <p:txBody>
          <a:bodyPr/>
          <a:lstStyle/>
          <a:p>
            <a:fld id="{AC93B9EA-9F07-41CA-8155-9C9A9F70FA14}" type="slidenum">
              <a:rPr lang="en-US" smtClean="0"/>
              <a:pPr/>
              <a:t>71</a:t>
            </a:fld>
            <a:r>
              <a:rPr lang="en-US" dirty="0"/>
              <a:t>   |   © CO*RE 2015 </a:t>
            </a:r>
          </a:p>
        </p:txBody>
      </p:sp>
      <p:sp>
        <p:nvSpPr>
          <p:cNvPr id="8" name="Rectangle 7"/>
          <p:cNvSpPr/>
          <p:nvPr/>
        </p:nvSpPr>
        <p:spPr>
          <a:xfrm>
            <a:off x="228600" y="2514600"/>
            <a:ext cx="3303630" cy="29572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182880" bIns="45720" rtlCol="0" anchor="t" anchorCtr="0"/>
          <a:lstStyle/>
          <a:p>
            <a:pPr marL="171450" lvl="1" indent="-171450">
              <a:spcBef>
                <a:spcPts val="900"/>
              </a:spcBef>
              <a:buClr>
                <a:srgbClr val="836581"/>
              </a:buClr>
              <a:buSzPct val="85000"/>
              <a:buFont typeface="Arial" pitchFamily="34" charset="0"/>
              <a:buChar char="•"/>
            </a:pPr>
            <a:r>
              <a:rPr lang="en-US" sz="2000" dirty="0">
                <a:solidFill>
                  <a:schemeClr val="tx1"/>
                </a:solidFill>
                <a:latin typeface="Segoe UI" pitchFamily="34" charset="0"/>
                <a:ea typeface="Segoe UI" pitchFamily="34" charset="0"/>
                <a:cs typeface="Segoe UI" pitchFamily="34" charset="0"/>
              </a:rPr>
              <a:t>Some are available </a:t>
            </a:r>
            <a:br>
              <a:rPr lang="en-US" sz="2000" dirty="0">
                <a:solidFill>
                  <a:schemeClr val="tx1"/>
                </a:solidFill>
                <a:latin typeface="Segoe UI" pitchFamily="34" charset="0"/>
                <a:ea typeface="Segoe UI" pitchFamily="34" charset="0"/>
                <a:cs typeface="Segoe UI" pitchFamily="34" charset="0"/>
              </a:rPr>
            </a:br>
            <a:r>
              <a:rPr lang="en-US" sz="2000" dirty="0">
                <a:solidFill>
                  <a:schemeClr val="tx1"/>
                </a:solidFill>
                <a:latin typeface="Segoe UI" pitchFamily="34" charset="0"/>
                <a:ea typeface="Segoe UI" pitchFamily="34" charset="0"/>
                <a:cs typeface="Segoe UI" pitchFamily="34" charset="0"/>
              </a:rPr>
              <a:t>online 24/7</a:t>
            </a:r>
          </a:p>
          <a:p>
            <a:pPr marL="171450" lvl="1" indent="-171450">
              <a:spcBef>
                <a:spcPts val="900"/>
              </a:spcBef>
              <a:buClr>
                <a:srgbClr val="836581"/>
              </a:buClr>
              <a:buSzPct val="85000"/>
              <a:buFont typeface="Arial" pitchFamily="34" charset="0"/>
              <a:buChar char="•"/>
            </a:pPr>
            <a:r>
              <a:rPr lang="en-US" sz="2000" dirty="0">
                <a:solidFill>
                  <a:schemeClr val="tx1"/>
                </a:solidFill>
                <a:latin typeface="Segoe UI" pitchFamily="34" charset="0"/>
                <a:ea typeface="Segoe UI" pitchFamily="34" charset="0"/>
                <a:cs typeface="Segoe UI" pitchFamily="34" charset="0"/>
              </a:rPr>
              <a:t>Opportunity to discuss </a:t>
            </a:r>
            <a:br>
              <a:rPr lang="en-US" sz="2000" dirty="0">
                <a:solidFill>
                  <a:schemeClr val="tx1"/>
                </a:solidFill>
                <a:latin typeface="Segoe UI" pitchFamily="34" charset="0"/>
                <a:ea typeface="Segoe UI" pitchFamily="34" charset="0"/>
                <a:cs typeface="Segoe UI" pitchFamily="34" charset="0"/>
              </a:rPr>
            </a:br>
            <a:r>
              <a:rPr lang="en-US" sz="2000" dirty="0">
                <a:solidFill>
                  <a:schemeClr val="tx1"/>
                </a:solidFill>
                <a:latin typeface="Segoe UI" pitchFamily="34" charset="0"/>
                <a:ea typeface="Segoe UI" pitchFamily="34" charset="0"/>
                <a:cs typeface="Segoe UI" pitchFamily="34" charset="0"/>
              </a:rPr>
              <a:t>w/ patient</a:t>
            </a:r>
          </a:p>
        </p:txBody>
      </p:sp>
      <p:sp>
        <p:nvSpPr>
          <p:cNvPr id="9" name="Round Same Side Corner Rectangle 8"/>
          <p:cNvSpPr/>
          <p:nvPr/>
        </p:nvSpPr>
        <p:spPr>
          <a:xfrm>
            <a:off x="228600" y="1055052"/>
            <a:ext cx="3303630" cy="145954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itchFamily="34" charset="0"/>
                <a:ea typeface="Segoe UI" pitchFamily="34" charset="0"/>
                <a:cs typeface="Segoe UI" pitchFamily="34" charset="0"/>
              </a:rPr>
              <a:t>Record of a patient’s controlled substance prescriptions</a:t>
            </a:r>
          </a:p>
        </p:txBody>
      </p:sp>
      <p:sp>
        <p:nvSpPr>
          <p:cNvPr id="10" name="Rectangle 9"/>
          <p:cNvSpPr/>
          <p:nvPr/>
        </p:nvSpPr>
        <p:spPr>
          <a:xfrm>
            <a:off x="3657600" y="2514600"/>
            <a:ext cx="3962400" cy="29572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t" anchorCtr="0" forceAA="0" compatLnSpc="1">
            <a:prstTxWarp prst="textNoShape">
              <a:avLst/>
            </a:prstTxWarp>
            <a:noAutofit/>
          </a:bodyPr>
          <a:lstStyle/>
          <a:p>
            <a:pPr marL="171450" lvl="1" indent="-171450">
              <a:spcBef>
                <a:spcPts val="900"/>
              </a:spcBef>
              <a:buClr>
                <a:schemeClr val="accent2"/>
              </a:buClr>
              <a:buSzPct val="85000"/>
              <a:buFont typeface="Arial" pitchFamily="34" charset="0"/>
              <a:buChar char="•"/>
            </a:pPr>
            <a:r>
              <a:rPr lang="en-US" sz="2000" dirty="0">
                <a:solidFill>
                  <a:schemeClr val="tx1"/>
                </a:solidFill>
                <a:latin typeface="Segoe UI" pitchFamily="34" charset="0"/>
                <a:ea typeface="Segoe UI" pitchFamily="34" charset="0"/>
                <a:cs typeface="Segoe UI" pitchFamily="34" charset="0"/>
              </a:rPr>
              <a:t>Existing prescriptions not reported by patient</a:t>
            </a:r>
          </a:p>
          <a:p>
            <a:pPr marL="171450" lvl="1" indent="-171450">
              <a:spcBef>
                <a:spcPts val="900"/>
              </a:spcBef>
              <a:buClr>
                <a:schemeClr val="accent2"/>
              </a:buClr>
              <a:buSzPct val="85000"/>
              <a:buFont typeface="Arial" pitchFamily="34" charset="0"/>
              <a:buChar char="•"/>
            </a:pPr>
            <a:r>
              <a:rPr lang="en-US" sz="2000" dirty="0">
                <a:solidFill>
                  <a:schemeClr val="tx1"/>
                </a:solidFill>
                <a:latin typeface="Segoe UI" pitchFamily="34" charset="0"/>
                <a:ea typeface="Segoe UI" pitchFamily="34" charset="0"/>
                <a:cs typeface="Segoe UI" pitchFamily="34" charset="0"/>
              </a:rPr>
              <a:t>Multiple prescribers/pharmacies</a:t>
            </a:r>
          </a:p>
          <a:p>
            <a:pPr marL="171450" lvl="1" indent="-171450">
              <a:spcBef>
                <a:spcPts val="900"/>
              </a:spcBef>
              <a:buClr>
                <a:schemeClr val="accent2"/>
              </a:buClr>
              <a:buSzPct val="85000"/>
              <a:buFont typeface="Arial" pitchFamily="34" charset="0"/>
              <a:buChar char="•"/>
            </a:pPr>
            <a:r>
              <a:rPr lang="en-US" sz="2000" dirty="0">
                <a:solidFill>
                  <a:schemeClr val="tx1"/>
                </a:solidFill>
                <a:latin typeface="Segoe UI" pitchFamily="34" charset="0"/>
                <a:ea typeface="Segoe UI" pitchFamily="34" charset="0"/>
                <a:cs typeface="Segoe UI" pitchFamily="34" charset="0"/>
              </a:rPr>
              <a:t>Drugs that increase overdose risk when taken together</a:t>
            </a:r>
          </a:p>
          <a:p>
            <a:pPr marL="171450" lvl="1" indent="-171450">
              <a:spcBef>
                <a:spcPts val="900"/>
              </a:spcBef>
              <a:buClr>
                <a:schemeClr val="accent2"/>
              </a:buClr>
              <a:buSzPct val="85000"/>
              <a:buFont typeface="Arial" pitchFamily="34" charset="0"/>
              <a:buChar char="•"/>
            </a:pPr>
            <a:r>
              <a:rPr lang="en-US" sz="2000" dirty="0">
                <a:solidFill>
                  <a:schemeClr val="tx1"/>
                </a:solidFill>
                <a:latin typeface="Segoe UI" pitchFamily="34" charset="0"/>
                <a:ea typeface="Segoe UI" pitchFamily="34" charset="0"/>
                <a:cs typeface="Segoe UI" pitchFamily="34" charset="0"/>
              </a:rPr>
              <a:t>Patient pays for drugs of  </a:t>
            </a:r>
            <a:br>
              <a:rPr lang="en-US" sz="2000" dirty="0">
                <a:solidFill>
                  <a:schemeClr val="tx1"/>
                </a:solidFill>
                <a:latin typeface="Segoe UI" pitchFamily="34" charset="0"/>
                <a:ea typeface="Segoe UI" pitchFamily="34" charset="0"/>
                <a:cs typeface="Segoe UI" pitchFamily="34" charset="0"/>
              </a:rPr>
            </a:br>
            <a:r>
              <a:rPr lang="en-US" sz="2000" dirty="0">
                <a:solidFill>
                  <a:schemeClr val="tx1"/>
                </a:solidFill>
                <a:latin typeface="Segoe UI" pitchFamily="34" charset="0"/>
                <a:ea typeface="Segoe UI" pitchFamily="34" charset="0"/>
                <a:cs typeface="Segoe UI" pitchFamily="34" charset="0"/>
              </a:rPr>
              <a:t>abuse w/ cash</a:t>
            </a:r>
          </a:p>
        </p:txBody>
      </p:sp>
      <p:sp>
        <p:nvSpPr>
          <p:cNvPr id="11" name="Round Same Side Corner Rectangle 10"/>
          <p:cNvSpPr/>
          <p:nvPr/>
        </p:nvSpPr>
        <p:spPr>
          <a:xfrm>
            <a:off x="3657600" y="1055052"/>
            <a:ext cx="3962400" cy="145954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itchFamily="34" charset="0"/>
                <a:ea typeface="Segoe UI" pitchFamily="34" charset="0"/>
                <a:cs typeface="Segoe UI" pitchFamily="34" charset="0"/>
              </a:rPr>
              <a:t>Provide warnings of potential misuse/abuse</a:t>
            </a:r>
          </a:p>
        </p:txBody>
      </p:sp>
      <p:grpSp>
        <p:nvGrpSpPr>
          <p:cNvPr id="25" name="Group 24"/>
          <p:cNvGrpSpPr/>
          <p:nvPr/>
        </p:nvGrpSpPr>
        <p:grpSpPr>
          <a:xfrm>
            <a:off x="7772400" y="250044"/>
            <a:ext cx="1075143" cy="892956"/>
            <a:chOff x="7230657" y="0"/>
            <a:chExt cx="1820400" cy="1511926"/>
          </a:xfrm>
        </p:grpSpPr>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1605" y="0"/>
              <a:ext cx="1033314" cy="1511926"/>
            </a:xfrm>
            <a:prstGeom prst="rect">
              <a:avLst/>
            </a:prstGeom>
          </p:spPr>
        </p:pic>
        <p:pic>
          <p:nvPicPr>
            <p:cNvPr id="20" name="Picture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700000">
              <a:off x="7405617" y="87693"/>
              <a:ext cx="1465290" cy="164446"/>
            </a:xfrm>
            <a:prstGeom prst="rect">
              <a:avLst/>
            </a:prstGeom>
          </p:spPr>
        </p:pic>
        <p:pic>
          <p:nvPicPr>
            <p:cNvPr id="21" name="Picture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30657" y="425136"/>
              <a:ext cx="508066" cy="733872"/>
            </a:xfrm>
            <a:prstGeom prst="rect">
              <a:avLst/>
            </a:prstGeom>
          </p:spPr>
        </p:pic>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42991" y="61660"/>
              <a:ext cx="508066" cy="733872"/>
            </a:xfrm>
            <a:prstGeom prst="rect">
              <a:avLst/>
            </a:prstGeom>
          </p:spPr>
        </p:pic>
      </p:grpSp>
      <p:sp>
        <p:nvSpPr>
          <p:cNvPr id="23" name="TextBox 22"/>
          <p:cNvSpPr txBox="1"/>
          <p:nvPr/>
        </p:nvSpPr>
        <p:spPr>
          <a:xfrm>
            <a:off x="371475" y="5471886"/>
            <a:ext cx="8610600" cy="700314"/>
          </a:xfrm>
          <a:prstGeom prst="rect">
            <a:avLst/>
          </a:prstGeom>
          <a:noFill/>
        </p:spPr>
        <p:txBody>
          <a:bodyPr wrap="square" rtlCol="0">
            <a:noAutofit/>
          </a:bodyPr>
          <a:lstStyle/>
          <a:p>
            <a:pPr lvl="0"/>
            <a:r>
              <a:rPr lang="en-US" sz="2800" b="1" i="1" dirty="0">
                <a:solidFill>
                  <a:schemeClr val="accent3"/>
                </a:solidFill>
                <a:latin typeface="Segoe UI" pitchFamily="34" charset="0"/>
                <a:ea typeface="Segoe UI" pitchFamily="34" charset="0"/>
                <a:cs typeface="Segoe UI" pitchFamily="34" charset="0"/>
              </a:rPr>
              <a:t>Prescribers can check their own prescribing Hx</a:t>
            </a:r>
          </a:p>
        </p:txBody>
      </p:sp>
      <p:pic>
        <p:nvPicPr>
          <p:cNvPr id="24" name="Picture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96860" y="2784329"/>
            <a:ext cx="1131937" cy="1178071"/>
          </a:xfrm>
          <a:prstGeom prst="rect">
            <a:avLst/>
          </a:prstGeom>
          <a:ln>
            <a:noFill/>
          </a:ln>
        </p:spPr>
      </p:pic>
    </p:spTree>
    <p:extLst>
      <p:ext uri="{BB962C8B-B14F-4D97-AF65-F5344CB8AC3E}">
        <p14:creationId xmlns:p14="http://schemas.microsoft.com/office/powerpoint/2010/main" val="122136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PDMP Unsolicited Patient </a:t>
            </a:r>
            <a:br>
              <a:rPr lang="en-US" dirty="0"/>
            </a:br>
            <a:r>
              <a:rPr lang="en-US" dirty="0"/>
              <a:t>Threshold Reports</a:t>
            </a:r>
          </a:p>
        </p:txBody>
      </p:sp>
      <p:sp>
        <p:nvSpPr>
          <p:cNvPr id="5" name="Slide Number Placeholder 4"/>
          <p:cNvSpPr>
            <a:spLocks noGrp="1"/>
          </p:cNvSpPr>
          <p:nvPr>
            <p:ph type="sldNum" sz="quarter" idx="12"/>
          </p:nvPr>
        </p:nvSpPr>
        <p:spPr>
          <a:xfrm>
            <a:off x="344714" y="6324600"/>
            <a:ext cx="1600200" cy="235400"/>
          </a:xfrm>
        </p:spPr>
        <p:txBody>
          <a:bodyPr/>
          <a:lstStyle/>
          <a:p>
            <a:fld id="{AC93B9EA-9F07-41CA-8155-9C9A9F70FA14}" type="slidenum">
              <a:rPr lang="en-US" smtClean="0"/>
              <a:pPr/>
              <a:t>72</a:t>
            </a:fld>
            <a:r>
              <a:rPr lang="en-US" dirty="0"/>
              <a:t>   |   © CO*RE 2015 </a:t>
            </a:r>
          </a:p>
        </p:txBody>
      </p:sp>
      <p:sp>
        <p:nvSpPr>
          <p:cNvPr id="6" name="TextBox 5"/>
          <p:cNvSpPr txBox="1"/>
          <p:nvPr/>
        </p:nvSpPr>
        <p:spPr>
          <a:xfrm>
            <a:off x="477520" y="1540329"/>
            <a:ext cx="8610600" cy="700314"/>
          </a:xfrm>
          <a:prstGeom prst="rect">
            <a:avLst/>
          </a:prstGeom>
          <a:noFill/>
        </p:spPr>
        <p:txBody>
          <a:bodyPr wrap="square" rtlCol="0">
            <a:noAutofit/>
          </a:bodyPr>
          <a:lstStyle/>
          <a:p>
            <a:pPr lvl="0"/>
            <a:r>
              <a:rPr lang="en-US" sz="2200" b="1" i="1" dirty="0">
                <a:solidFill>
                  <a:schemeClr val="accent6"/>
                </a:solidFill>
                <a:latin typeface="Segoe UI" pitchFamily="34" charset="0"/>
                <a:ea typeface="Segoe UI" pitchFamily="34" charset="0"/>
                <a:cs typeface="Segoe UI" pitchFamily="34" charset="0"/>
              </a:rPr>
              <a:t>Reports automatically generated on patients who cross certain thresholds when filling prescriptions. Available in some states.</a:t>
            </a:r>
          </a:p>
        </p:txBody>
      </p:sp>
      <p:sp>
        <p:nvSpPr>
          <p:cNvPr id="7" name="Rounded Rectangle 6"/>
          <p:cNvSpPr/>
          <p:nvPr/>
        </p:nvSpPr>
        <p:spPr>
          <a:xfrm>
            <a:off x="381000" y="2438400"/>
            <a:ext cx="3100614" cy="1625600"/>
          </a:xfrm>
          <a:prstGeom prst="roundRect">
            <a:avLst>
              <a:gd name="adj" fmla="val 125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itchFamily="34" charset="0"/>
                <a:ea typeface="Segoe UI" pitchFamily="34" charset="0"/>
                <a:cs typeface="Segoe UI" pitchFamily="34" charset="0"/>
              </a:rPr>
              <a:t>E-mailed to prescribers to whom prescriptions were attributed</a:t>
            </a:r>
          </a:p>
        </p:txBody>
      </p:sp>
      <p:sp>
        <p:nvSpPr>
          <p:cNvPr id="14" name="Rounded Rectangle 13"/>
          <p:cNvSpPr/>
          <p:nvPr/>
        </p:nvSpPr>
        <p:spPr>
          <a:xfrm>
            <a:off x="3634014" y="2438400"/>
            <a:ext cx="5105400" cy="1625600"/>
          </a:xfrm>
          <a:prstGeom prst="roundRect">
            <a:avLst>
              <a:gd name="adj" fmla="val 102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itchFamily="34" charset="0"/>
                <a:ea typeface="Segoe UI" pitchFamily="34" charset="0"/>
                <a:cs typeface="Segoe UI" pitchFamily="34" charset="0"/>
              </a:rPr>
              <a:t>Prescribers review records to confirm it is your patient &amp; you wrote the prescription(s) attributed to you</a:t>
            </a:r>
          </a:p>
        </p:txBody>
      </p:sp>
      <p:sp>
        <p:nvSpPr>
          <p:cNvPr id="15" name="Rounded Rectangle 14"/>
          <p:cNvSpPr/>
          <p:nvPr/>
        </p:nvSpPr>
        <p:spPr>
          <a:xfrm>
            <a:off x="381000" y="4165600"/>
            <a:ext cx="3100614" cy="1625600"/>
          </a:xfrm>
          <a:prstGeom prst="roundRect">
            <a:avLst>
              <a:gd name="adj" fmla="val 96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itchFamily="34" charset="0"/>
                <a:ea typeface="Segoe UI" pitchFamily="34" charset="0"/>
                <a:cs typeface="Segoe UI" pitchFamily="34" charset="0"/>
              </a:rPr>
              <a:t>If inaccurate, contact PDMP</a:t>
            </a:r>
          </a:p>
        </p:txBody>
      </p:sp>
      <p:sp>
        <p:nvSpPr>
          <p:cNvPr id="16" name="Rounded Rectangle 15"/>
          <p:cNvSpPr/>
          <p:nvPr/>
        </p:nvSpPr>
        <p:spPr>
          <a:xfrm>
            <a:off x="3634014" y="4165600"/>
            <a:ext cx="5105400" cy="1625600"/>
          </a:xfrm>
          <a:prstGeom prst="roundRect">
            <a:avLst>
              <a:gd name="adj" fmla="val 78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itchFamily="34" charset="0"/>
                <a:ea typeface="Segoe UI" pitchFamily="34" charset="0"/>
                <a:cs typeface="Segoe UI" pitchFamily="34" charset="0"/>
              </a:rPr>
              <a:t>If you wrote the prescription(s), patient safety may dictate need to discuss the patient w/ other prescribers listed on report</a:t>
            </a:r>
          </a:p>
          <a:p>
            <a:pPr marL="285750" indent="-171450">
              <a:spcBef>
                <a:spcPts val="600"/>
              </a:spcBef>
              <a:buFont typeface="Arial" pitchFamily="34" charset="0"/>
              <a:buChar char="•"/>
            </a:pPr>
            <a:r>
              <a:rPr lang="en-US" sz="1400" dirty="0">
                <a:latin typeface="Segoe UI" pitchFamily="34" charset="0"/>
                <a:ea typeface="Segoe UI" pitchFamily="34" charset="0"/>
                <a:cs typeface="Segoe UI" pitchFamily="34" charset="0"/>
              </a:rPr>
              <a:t>Decide who will continue to prescribe for the patient &amp; who might address drug abuse concerns.</a:t>
            </a:r>
          </a:p>
        </p:txBody>
      </p:sp>
    </p:spTree>
    <p:extLst>
      <p:ext uri="{BB962C8B-B14F-4D97-AF65-F5344CB8AC3E}">
        <p14:creationId xmlns:p14="http://schemas.microsoft.com/office/powerpoint/2010/main" val="34178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990601"/>
            <a:ext cx="9144000" cy="2514600"/>
          </a:xfrm>
          <a:prstGeom prst="rect">
            <a:avLst/>
          </a:prstGeom>
          <a:solidFill>
            <a:schemeClr val="accent3">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457200" y="141514"/>
            <a:ext cx="8991600" cy="990600"/>
          </a:xfrm>
        </p:spPr>
        <p:txBody>
          <a:bodyPr/>
          <a:lstStyle/>
          <a:p>
            <a:r>
              <a:rPr lang="en-US" dirty="0"/>
              <a:t>Rationale for Urine Drug Testing (UDT)</a:t>
            </a:r>
          </a:p>
        </p:txBody>
      </p:sp>
      <p:sp>
        <p:nvSpPr>
          <p:cNvPr id="4" name="Slide Number Placeholder 3"/>
          <p:cNvSpPr>
            <a:spLocks noGrp="1"/>
          </p:cNvSpPr>
          <p:nvPr>
            <p:ph type="sldNum" sz="quarter" idx="12"/>
          </p:nvPr>
        </p:nvSpPr>
        <p:spPr/>
        <p:txBody>
          <a:bodyPr/>
          <a:lstStyle/>
          <a:p>
            <a:fld id="{AC93B9EA-9F07-41CA-8155-9C9A9F70FA14}" type="slidenum">
              <a:rPr lang="en-US" smtClean="0"/>
              <a:pPr/>
              <a:t>73</a:t>
            </a:fld>
            <a:r>
              <a:rPr lang="en-US" dirty="0"/>
              <a:t>   |   © CO*RE 2015 </a:t>
            </a:r>
          </a:p>
        </p:txBody>
      </p:sp>
      <p:pic>
        <p:nvPicPr>
          <p:cNvPr id="5" name="Picture 2" descr="S:\000 ARCHIVES\Photo collection\urine test cup container.pn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91400" y="3632200"/>
            <a:ext cx="1657350" cy="2209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28600" y="1219200"/>
            <a:ext cx="8915400" cy="2078182"/>
          </a:xfrm>
          <a:prstGeom prst="rect">
            <a:avLst/>
          </a:prstGeom>
          <a:noFill/>
        </p:spPr>
        <p:txBody>
          <a:bodyPr wrap="square" rtlCol="0" anchor="ctr">
            <a:noAutofit/>
          </a:bodyPr>
          <a:lstStyle/>
          <a:p>
            <a:pPr lvl="0">
              <a:spcBef>
                <a:spcPct val="20000"/>
              </a:spcBef>
              <a:buClr>
                <a:srgbClr val="836581"/>
              </a:buClr>
              <a:buSzPct val="85000"/>
            </a:pPr>
            <a:r>
              <a:rPr lang="en-US" sz="28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Help to identify drug misuse/addiction</a:t>
            </a:r>
          </a:p>
          <a:p>
            <a:pPr lvl="1" indent="-182880">
              <a:spcBef>
                <a:spcPct val="20000"/>
              </a:spcBef>
              <a:buClr>
                <a:schemeClr val="accent3"/>
              </a:buClr>
              <a:buSzPct val="85000"/>
              <a:buFont typeface="Arial" pitchFamily="34" charset="0"/>
              <a:buChar char="•"/>
            </a:pPr>
            <a:r>
              <a:rPr lang="en-US" sz="2200" dirty="0">
                <a:latin typeface="Segoe UI" panose="020B0502040204020203" pitchFamily="34" charset="0"/>
                <a:ea typeface="Segoe UI" panose="020B0502040204020203" pitchFamily="34" charset="0"/>
                <a:cs typeface="Segoe UI" panose="020B0502040204020203" pitchFamily="34" charset="0"/>
              </a:rPr>
              <a:t>Prior to starting opioid treatment </a:t>
            </a:r>
          </a:p>
          <a:p>
            <a:pPr marL="0" lvl="1">
              <a:spcBef>
                <a:spcPct val="20000"/>
              </a:spcBef>
              <a:buClr>
                <a:schemeClr val="accent3"/>
              </a:buClr>
              <a:buSzPct val="85000"/>
            </a:pPr>
            <a:r>
              <a:rPr lang="en-US" sz="28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Assist in assessing adherence during opioid therapy</a:t>
            </a:r>
          </a:p>
          <a:p>
            <a:pPr lvl="1" indent="-182880">
              <a:spcBef>
                <a:spcPct val="20000"/>
              </a:spcBef>
              <a:buClr>
                <a:schemeClr val="accent3"/>
              </a:buClr>
              <a:buSzPct val="85000"/>
              <a:buFont typeface="Arial" pitchFamily="34" charset="0"/>
              <a:buChar char="•"/>
            </a:pPr>
            <a:r>
              <a:rPr lang="en-US" sz="2200" dirty="0">
                <a:latin typeface="Segoe UI" panose="020B0502040204020203" pitchFamily="34" charset="0"/>
                <a:ea typeface="Segoe UI" panose="020B0502040204020203" pitchFamily="34" charset="0"/>
                <a:cs typeface="Segoe UI" panose="020B0502040204020203" pitchFamily="34" charset="0"/>
              </a:rPr>
              <a:t>As requirement of therapy w/ an opioid</a:t>
            </a:r>
          </a:p>
          <a:p>
            <a:pPr lvl="1" indent="-182880">
              <a:spcBef>
                <a:spcPct val="20000"/>
              </a:spcBef>
              <a:buClr>
                <a:schemeClr val="accent3"/>
              </a:buClr>
              <a:buSzPct val="85000"/>
              <a:buFont typeface="Arial" pitchFamily="34" charset="0"/>
              <a:buChar char="•"/>
            </a:pPr>
            <a:r>
              <a:rPr lang="en-US" sz="2200" dirty="0">
                <a:latin typeface="Segoe UI" panose="020B0502040204020203" pitchFamily="34" charset="0"/>
                <a:ea typeface="Segoe UI" panose="020B0502040204020203" pitchFamily="34" charset="0"/>
                <a:cs typeface="Segoe UI" panose="020B0502040204020203" pitchFamily="34" charset="0"/>
              </a:rPr>
              <a:t>Support decision to refer</a:t>
            </a:r>
          </a:p>
        </p:txBody>
      </p:sp>
      <p:sp>
        <p:nvSpPr>
          <p:cNvPr id="11" name="Rectangle 10"/>
          <p:cNvSpPr/>
          <p:nvPr/>
        </p:nvSpPr>
        <p:spPr>
          <a:xfrm>
            <a:off x="431800" y="4191000"/>
            <a:ext cx="3200400" cy="14807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lvl="1" algn="ctr">
              <a:spcBef>
                <a:spcPts val="400"/>
              </a:spcBef>
            </a:pPr>
            <a:r>
              <a:rPr lang="en-US" sz="1600" b="1" dirty="0">
                <a:latin typeface="Segoe UI" pitchFamily="34" charset="0"/>
                <a:ea typeface="Segoe UI" pitchFamily="34" charset="0"/>
                <a:cs typeface="Segoe UI" pitchFamily="34" charset="0"/>
              </a:rPr>
              <a:t>Depending on patient’s display of aberrant behavior and whether it is sufficient to document adherence to treatment plan</a:t>
            </a:r>
          </a:p>
        </p:txBody>
      </p:sp>
      <p:sp>
        <p:nvSpPr>
          <p:cNvPr id="12" name="Rectangle 11"/>
          <p:cNvSpPr/>
          <p:nvPr/>
        </p:nvSpPr>
        <p:spPr>
          <a:xfrm>
            <a:off x="3860800" y="4191000"/>
            <a:ext cx="3200400" cy="14807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lvl="1" algn="ctr">
              <a:spcBef>
                <a:spcPts val="400"/>
              </a:spcBef>
            </a:pPr>
            <a:r>
              <a:rPr lang="en-US" sz="1600" b="1" dirty="0">
                <a:latin typeface="Segoe UI" pitchFamily="34" charset="0"/>
                <a:ea typeface="Segoe UI" pitchFamily="34" charset="0"/>
                <a:cs typeface="Segoe UI" pitchFamily="34" charset="0"/>
              </a:rPr>
              <a:t>Check state regulations for requirements</a:t>
            </a:r>
          </a:p>
        </p:txBody>
      </p:sp>
      <p:sp>
        <p:nvSpPr>
          <p:cNvPr id="16" name="TextBox 15"/>
          <p:cNvSpPr txBox="1"/>
          <p:nvPr/>
        </p:nvSpPr>
        <p:spPr>
          <a:xfrm>
            <a:off x="431800" y="3683000"/>
            <a:ext cx="6629400" cy="700314"/>
          </a:xfrm>
          <a:prstGeom prst="rect">
            <a:avLst/>
          </a:prstGeom>
          <a:noFill/>
        </p:spPr>
        <p:txBody>
          <a:bodyPr wrap="square" rtlCol="0">
            <a:noAutofit/>
          </a:bodyPr>
          <a:lstStyle/>
          <a:p>
            <a:r>
              <a:rPr lang="en-US" sz="2400" b="1" i="1" dirty="0">
                <a:solidFill>
                  <a:schemeClr val="accent1"/>
                </a:solidFill>
                <a:latin typeface="Segoe UI" pitchFamily="34" charset="0"/>
                <a:ea typeface="Segoe UI" pitchFamily="34" charset="0"/>
                <a:cs typeface="Segoe UI" pitchFamily="34" charset="0"/>
              </a:rPr>
              <a:t>UDT frequency is based on clinical judgment</a:t>
            </a:r>
          </a:p>
        </p:txBody>
      </p:sp>
    </p:spTree>
    <p:extLst>
      <p:ext uri="{BB962C8B-B14F-4D97-AF65-F5344CB8AC3E}">
        <p14:creationId xmlns:p14="http://schemas.microsoft.com/office/powerpoint/2010/main" val="208928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276600"/>
            <a:ext cx="9144000" cy="28956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itchFamily="34" charset="0"/>
            </a:endParaRPr>
          </a:p>
        </p:txBody>
      </p:sp>
      <p:sp>
        <p:nvSpPr>
          <p:cNvPr id="2" name="Title 1"/>
          <p:cNvSpPr>
            <a:spLocks noGrp="1"/>
          </p:cNvSpPr>
          <p:nvPr>
            <p:ph type="title"/>
          </p:nvPr>
        </p:nvSpPr>
        <p:spPr/>
        <p:txBody>
          <a:bodyPr/>
          <a:lstStyle/>
          <a:p>
            <a:r>
              <a:rPr lang="en-US" dirty="0"/>
              <a:t>Main Types of UDT Methods</a:t>
            </a:r>
          </a:p>
        </p:txBody>
      </p:sp>
      <p:sp>
        <p:nvSpPr>
          <p:cNvPr id="6" name="Slide Number Placeholder 5"/>
          <p:cNvSpPr>
            <a:spLocks noGrp="1"/>
          </p:cNvSpPr>
          <p:nvPr>
            <p:ph type="sldNum" sz="quarter" idx="12"/>
          </p:nvPr>
        </p:nvSpPr>
        <p:spPr/>
        <p:txBody>
          <a:bodyPr/>
          <a:lstStyle/>
          <a:p>
            <a:fld id="{AC93B9EA-9F07-41CA-8155-9C9A9F70FA14}" type="slidenum">
              <a:rPr lang="en-US" smtClean="0"/>
              <a:pPr/>
              <a:t>74</a:t>
            </a:fld>
            <a:r>
              <a:rPr lang="en-US" dirty="0"/>
              <a:t>   |   © CO*RE 2015</a:t>
            </a:r>
          </a:p>
        </p:txBody>
      </p:sp>
      <p:sp>
        <p:nvSpPr>
          <p:cNvPr id="4" name="TextBox 3"/>
          <p:cNvSpPr txBox="1"/>
          <p:nvPr/>
        </p:nvSpPr>
        <p:spPr>
          <a:xfrm>
            <a:off x="6019800" y="5638800"/>
            <a:ext cx="3124200" cy="424732"/>
          </a:xfrm>
          <a:prstGeom prst="rect">
            <a:avLst/>
          </a:prstGeom>
          <a:noFill/>
        </p:spPr>
        <p:txBody>
          <a:bodyPr wrap="square" rtlCol="0">
            <a:spAutoFit/>
          </a:bodyPr>
          <a:lstStyle/>
          <a:p>
            <a:pPr>
              <a:lnSpc>
                <a:spcPct val="80000"/>
              </a:lnSpc>
              <a:tabLst>
                <a:tab pos="117475" algn="l"/>
              </a:tabLst>
            </a:pPr>
            <a:r>
              <a:rPr lang="en-US" sz="900" b="1" dirty="0">
                <a:solidFill>
                  <a:schemeClr val="accent4"/>
                </a:solidFill>
                <a:latin typeface="Segoe UI" pitchFamily="34" charset="0"/>
                <a:ea typeface="Segoe UI" pitchFamily="34" charset="0"/>
                <a:cs typeface="Segoe UI" pitchFamily="34" charset="0"/>
              </a:rPr>
              <a:t>*	GC/MS=gas chromatography/ mass spectrometry    	IA=immunoassay      </a:t>
            </a:r>
            <a:br>
              <a:rPr lang="en-US" sz="900" b="1" dirty="0">
                <a:solidFill>
                  <a:schemeClr val="accent4"/>
                </a:solidFill>
                <a:latin typeface="Segoe UI" pitchFamily="34" charset="0"/>
                <a:ea typeface="Segoe UI" pitchFamily="34" charset="0"/>
                <a:cs typeface="Segoe UI" pitchFamily="34" charset="0"/>
              </a:rPr>
            </a:br>
            <a:r>
              <a:rPr lang="en-US" sz="900" b="1" dirty="0">
                <a:solidFill>
                  <a:schemeClr val="accent4"/>
                </a:solidFill>
                <a:latin typeface="Segoe UI" pitchFamily="34" charset="0"/>
                <a:ea typeface="Segoe UI" pitchFamily="34" charset="0"/>
                <a:cs typeface="Segoe UI" pitchFamily="34" charset="0"/>
              </a:rPr>
              <a:t>	LC/MS=liquid chromatography/ mass spectrometry</a:t>
            </a:r>
          </a:p>
        </p:txBody>
      </p:sp>
      <p:sp>
        <p:nvSpPr>
          <p:cNvPr id="9" name="Rectangle 8"/>
          <p:cNvSpPr/>
          <p:nvPr/>
        </p:nvSpPr>
        <p:spPr>
          <a:xfrm>
            <a:off x="0" y="1004237"/>
            <a:ext cx="9144000" cy="2119963"/>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11" name="TextBox 10"/>
          <p:cNvSpPr txBox="1"/>
          <p:nvPr/>
        </p:nvSpPr>
        <p:spPr>
          <a:xfrm>
            <a:off x="1600200" y="1004237"/>
            <a:ext cx="7539179" cy="2043763"/>
          </a:xfrm>
          <a:prstGeom prst="rect">
            <a:avLst/>
          </a:prstGeom>
          <a:noFill/>
        </p:spPr>
        <p:txBody>
          <a:bodyPr wrap="square" rtlCol="0" anchor="ctr">
            <a:noAutofit/>
          </a:bodyPr>
          <a:lstStyle/>
          <a:p>
            <a:pPr lvl="0">
              <a:spcBef>
                <a:spcPct val="20000"/>
              </a:spcBef>
              <a:buClr>
                <a:srgbClr val="836581"/>
              </a:buClr>
              <a:buSzPct val="85000"/>
            </a:pPr>
            <a:r>
              <a:rPr lang="en-US" sz="28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Initial testing </a:t>
            </a:r>
            <a:r>
              <a:rPr lang="en-US" sz="2400" dirty="0">
                <a:solidFill>
                  <a:schemeClr val="accent3"/>
                </a:solidFill>
                <a:latin typeface="Segoe UI" panose="020B0502040204020203" pitchFamily="34" charset="0"/>
                <a:ea typeface="Segoe UI" panose="020B0502040204020203" pitchFamily="34" charset="0"/>
                <a:cs typeface="Segoe UI" panose="020B0502040204020203" pitchFamily="34" charset="0"/>
              </a:rPr>
              <a:t>w/ IA drug panels:</a:t>
            </a:r>
          </a:p>
          <a:p>
            <a:pPr lvl="1" indent="-182880">
              <a:spcBef>
                <a:spcPts val="600"/>
              </a:spcBef>
              <a:buClr>
                <a:schemeClr val="accent3"/>
              </a:buClr>
              <a:buSzPct val="85000"/>
              <a:buFont typeface="Arial"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Classify substance as present or absent according to cutoff</a:t>
            </a:r>
          </a:p>
          <a:p>
            <a:pPr lvl="1" indent="-182880">
              <a:spcBef>
                <a:spcPts val="600"/>
              </a:spcBef>
              <a:buClr>
                <a:schemeClr val="accent3"/>
              </a:buClr>
              <a:buSzPct val="85000"/>
              <a:buFont typeface="Arial"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Many do not identify individual drugs within a class</a:t>
            </a:r>
          </a:p>
          <a:p>
            <a:pPr lvl="1" indent="-182880">
              <a:spcBef>
                <a:spcPts val="600"/>
              </a:spcBef>
              <a:buClr>
                <a:schemeClr val="accent3"/>
              </a:buClr>
              <a:buSzPct val="85000"/>
              <a:buFont typeface="Arial"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Subject to cross-reactivity</a:t>
            </a:r>
          </a:p>
          <a:p>
            <a:pPr lvl="1" indent="-182880">
              <a:spcBef>
                <a:spcPts val="600"/>
              </a:spcBef>
              <a:buClr>
                <a:schemeClr val="accent3"/>
              </a:buClr>
              <a:buSzPct val="85000"/>
              <a:buFont typeface="Arial"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Either lab based or at POC</a:t>
            </a:r>
          </a:p>
        </p:txBody>
      </p:sp>
      <p:sp>
        <p:nvSpPr>
          <p:cNvPr id="12" name="TextBox 11"/>
          <p:cNvSpPr txBox="1"/>
          <p:nvPr/>
        </p:nvSpPr>
        <p:spPr>
          <a:xfrm>
            <a:off x="1604821" y="3352800"/>
            <a:ext cx="7539179" cy="2590799"/>
          </a:xfrm>
          <a:prstGeom prst="rect">
            <a:avLst/>
          </a:prstGeom>
          <a:noFill/>
        </p:spPr>
        <p:txBody>
          <a:bodyPr wrap="square" rtlCol="0" anchor="ctr">
            <a:noAutofit/>
          </a:bodyPr>
          <a:lstStyle/>
          <a:p>
            <a:pPr lvl="0">
              <a:spcBef>
                <a:spcPct val="20000"/>
              </a:spcBef>
              <a:buClr>
                <a:srgbClr val="836581"/>
              </a:buClr>
              <a:buSzPct val="85000"/>
            </a:pPr>
            <a:r>
              <a:rPr lang="en-US" sz="28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Identify specific drugs </a:t>
            </a:r>
            <a:r>
              <a:rPr lang="en-US" sz="2400" dirty="0">
                <a:solidFill>
                  <a:schemeClr val="accent4"/>
                </a:solidFill>
                <a:latin typeface="Segoe UI" panose="020B0502040204020203" pitchFamily="34" charset="0"/>
                <a:ea typeface="Segoe UI" panose="020B0502040204020203" pitchFamily="34" charset="0"/>
                <a:cs typeface="Segoe UI" panose="020B0502040204020203" pitchFamily="34" charset="0"/>
              </a:rPr>
              <a:t>&amp;/or metabolites w/ </a:t>
            </a:r>
            <a:br>
              <a:rPr lang="en-US" sz="2400" dirty="0">
                <a:solidFill>
                  <a:schemeClr val="accent4"/>
                </a:solidFill>
                <a:latin typeface="Segoe UI" panose="020B0502040204020203" pitchFamily="34" charset="0"/>
                <a:ea typeface="Segoe UI" panose="020B0502040204020203" pitchFamily="34" charset="0"/>
                <a:cs typeface="Segoe UI" panose="020B0502040204020203" pitchFamily="34" charset="0"/>
              </a:rPr>
            </a:br>
            <a:r>
              <a:rPr lang="en-US" sz="2400" dirty="0">
                <a:solidFill>
                  <a:schemeClr val="accent4"/>
                </a:solidFill>
                <a:latin typeface="Segoe UI" panose="020B0502040204020203" pitchFamily="34" charset="0"/>
                <a:ea typeface="Segoe UI" panose="020B0502040204020203" pitchFamily="34" charset="0"/>
                <a:cs typeface="Segoe UI" panose="020B0502040204020203" pitchFamily="34" charset="0"/>
              </a:rPr>
              <a:t>sophisticated lab-based testing; e.g., </a:t>
            </a:r>
            <a:br>
              <a:rPr lang="en-US" sz="2400" dirty="0">
                <a:solidFill>
                  <a:schemeClr val="accent4"/>
                </a:solidFill>
                <a:latin typeface="Segoe UI" panose="020B0502040204020203" pitchFamily="34" charset="0"/>
                <a:ea typeface="Segoe UI" panose="020B0502040204020203" pitchFamily="34" charset="0"/>
                <a:cs typeface="Segoe UI" panose="020B0502040204020203" pitchFamily="34" charset="0"/>
              </a:rPr>
            </a:br>
            <a:r>
              <a:rPr lang="en-US" sz="2400" dirty="0">
                <a:solidFill>
                  <a:schemeClr val="accent4"/>
                </a:solidFill>
                <a:latin typeface="Segoe UI" panose="020B0502040204020203" pitchFamily="34" charset="0"/>
                <a:ea typeface="Segoe UI" panose="020B0502040204020203" pitchFamily="34" charset="0"/>
                <a:cs typeface="Segoe UI" panose="020B0502040204020203" pitchFamily="34" charset="0"/>
              </a:rPr>
              <a:t>GC/MS or LC/MS</a:t>
            </a:r>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a:t>
            </a:r>
          </a:p>
          <a:p>
            <a:pPr lvl="1" indent="-182880">
              <a:spcBef>
                <a:spcPts val="600"/>
              </a:spcBef>
              <a:buClr>
                <a:schemeClr val="accent4"/>
              </a:buClr>
              <a:buSzPct val="85000"/>
              <a:buFont typeface="Arial"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Specifically confirm the presence of a given drug</a:t>
            </a:r>
          </a:p>
          <a:p>
            <a:pPr marL="628650" lvl="1" indent="-171450">
              <a:spcBef>
                <a:spcPct val="20000"/>
              </a:spcBef>
              <a:buClr>
                <a:schemeClr val="accent4"/>
              </a:buClr>
              <a:buSzPct val="85000"/>
              <a:buFont typeface="Segoe UI"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e.g.,  morphine is the opiate causing a positive IA*</a:t>
            </a:r>
          </a:p>
          <a:p>
            <a:pPr lvl="1" indent="-182880">
              <a:spcBef>
                <a:spcPts val="600"/>
              </a:spcBef>
              <a:buClr>
                <a:schemeClr val="accent4"/>
              </a:buClr>
              <a:buSzPct val="85000"/>
              <a:buFont typeface="Arial"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Identify drugs not included in IA tests</a:t>
            </a:r>
          </a:p>
          <a:p>
            <a:pPr lvl="1" indent="-182880">
              <a:spcBef>
                <a:spcPts val="600"/>
              </a:spcBef>
              <a:buClr>
                <a:schemeClr val="accent4"/>
              </a:buClr>
              <a:buSzPct val="85000"/>
              <a:buFont typeface="Arial"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When results are contested</a:t>
            </a:r>
          </a:p>
        </p:txBody>
      </p:sp>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0427" y="4248190"/>
            <a:ext cx="977246" cy="1200764"/>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4800" y="1600200"/>
            <a:ext cx="1169398" cy="1059274"/>
          </a:xfrm>
          <a:prstGeom prst="rect">
            <a:avLst/>
          </a:prstGeom>
        </p:spPr>
      </p:pic>
    </p:spTree>
    <p:extLst>
      <p:ext uri="{BB962C8B-B14F-4D97-AF65-F5344CB8AC3E}">
        <p14:creationId xmlns:p14="http://schemas.microsoft.com/office/powerpoint/2010/main" val="158370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Detecting Opioids by UDT</a:t>
            </a:r>
          </a:p>
        </p:txBody>
      </p:sp>
      <p:sp>
        <p:nvSpPr>
          <p:cNvPr id="5" name="Slide Number Placeholder 4"/>
          <p:cNvSpPr>
            <a:spLocks noGrp="1"/>
          </p:cNvSpPr>
          <p:nvPr>
            <p:ph type="sldNum" sz="quarter" idx="12"/>
          </p:nvPr>
        </p:nvSpPr>
        <p:spPr/>
        <p:txBody>
          <a:bodyPr/>
          <a:lstStyle/>
          <a:p>
            <a:fld id="{AC93B9EA-9F07-41CA-8155-9C9A9F70FA14}" type="slidenum">
              <a:rPr lang="en-US" smtClean="0"/>
              <a:pPr/>
              <a:t>75</a:t>
            </a:fld>
            <a:r>
              <a:rPr lang="en-US" dirty="0"/>
              <a:t>   |   © CO*RE 2015</a:t>
            </a:r>
          </a:p>
        </p:txBody>
      </p:sp>
      <p:sp>
        <p:nvSpPr>
          <p:cNvPr id="24" name="Rectangle 23"/>
          <p:cNvSpPr/>
          <p:nvPr/>
        </p:nvSpPr>
        <p:spPr>
          <a:xfrm>
            <a:off x="235663" y="2286000"/>
            <a:ext cx="4134701" cy="3733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rtlCol="0" anchor="t" anchorCtr="0"/>
          <a:lstStyle/>
          <a:p>
            <a:pPr marL="171450" lvl="1" indent="-171450">
              <a:spcBef>
                <a:spcPts val="900"/>
              </a:spcBef>
              <a:buClr>
                <a:srgbClr val="836581"/>
              </a:buClr>
              <a:buSzPct val="85000"/>
              <a:buFont typeface="Arial" pitchFamily="34" charset="0"/>
              <a:buChar char="•"/>
            </a:pPr>
            <a:r>
              <a:rPr lang="en-US" sz="2000" dirty="0">
                <a:solidFill>
                  <a:schemeClr val="tx1"/>
                </a:solidFill>
                <a:latin typeface="Segoe UI" pitchFamily="34" charset="0"/>
                <a:ea typeface="Segoe UI" pitchFamily="34" charset="0"/>
                <a:cs typeface="Segoe UI" pitchFamily="34" charset="0"/>
              </a:rPr>
              <a:t>Detect “opiates” morphine &amp; </a:t>
            </a:r>
            <a:br>
              <a:rPr lang="en-US" sz="2000" dirty="0">
                <a:solidFill>
                  <a:schemeClr val="tx1"/>
                </a:solidFill>
                <a:latin typeface="Segoe UI" pitchFamily="34" charset="0"/>
                <a:ea typeface="Segoe UI" pitchFamily="34" charset="0"/>
                <a:cs typeface="Segoe UI" pitchFamily="34" charset="0"/>
              </a:rPr>
            </a:br>
            <a:r>
              <a:rPr lang="en-US" sz="2000" dirty="0">
                <a:solidFill>
                  <a:schemeClr val="tx1"/>
                </a:solidFill>
                <a:latin typeface="Segoe UI" pitchFamily="34" charset="0"/>
                <a:ea typeface="Segoe UI" pitchFamily="34" charset="0"/>
                <a:cs typeface="Segoe UI" pitchFamily="34" charset="0"/>
              </a:rPr>
              <a:t>codeine, but doesn’t distinguish</a:t>
            </a:r>
          </a:p>
          <a:p>
            <a:pPr marL="171450" lvl="1" indent="-171450">
              <a:spcBef>
                <a:spcPts val="900"/>
              </a:spcBef>
              <a:buClr>
                <a:srgbClr val="836581"/>
              </a:buClr>
              <a:buSzPct val="85000"/>
              <a:buFont typeface="Arial" pitchFamily="34" charset="0"/>
              <a:buChar char="•"/>
            </a:pPr>
            <a:r>
              <a:rPr lang="en-US" sz="2000" dirty="0">
                <a:solidFill>
                  <a:schemeClr val="tx1"/>
                </a:solidFill>
                <a:latin typeface="Segoe UI" pitchFamily="34" charset="0"/>
                <a:ea typeface="Segoe UI" pitchFamily="34" charset="0"/>
                <a:cs typeface="Segoe UI" pitchFamily="34" charset="0"/>
              </a:rPr>
              <a:t>Do not reliably detect </a:t>
            </a:r>
            <a:br>
              <a:rPr lang="en-US" sz="2000" dirty="0">
                <a:solidFill>
                  <a:schemeClr val="tx1"/>
                </a:solidFill>
                <a:latin typeface="Segoe UI" pitchFamily="34" charset="0"/>
                <a:ea typeface="Segoe UI" pitchFamily="34" charset="0"/>
                <a:cs typeface="Segoe UI" pitchFamily="34" charset="0"/>
              </a:rPr>
            </a:br>
            <a:r>
              <a:rPr lang="en-US" sz="2000" dirty="0">
                <a:solidFill>
                  <a:schemeClr val="tx1"/>
                </a:solidFill>
                <a:latin typeface="Segoe UI" pitchFamily="34" charset="0"/>
                <a:ea typeface="Segoe UI" pitchFamily="34" charset="0"/>
                <a:cs typeface="Segoe UI" pitchFamily="34" charset="0"/>
              </a:rPr>
              <a:t>semisynthetic opioids</a:t>
            </a:r>
          </a:p>
          <a:p>
            <a:pPr marL="347663" lvl="1" indent="-173038">
              <a:spcBef>
                <a:spcPts val="900"/>
              </a:spcBef>
              <a:buClr>
                <a:srgbClr val="836581"/>
              </a:buClr>
              <a:buSzPct val="85000"/>
              <a:buFont typeface="Segoe UI" panose="020B0502040204020203" pitchFamily="34" charset="0"/>
              <a:buChar char="–"/>
            </a:pPr>
            <a:r>
              <a:rPr lang="en-US" dirty="0">
                <a:solidFill>
                  <a:schemeClr val="tx1"/>
                </a:solidFill>
                <a:latin typeface="Segoe UI" pitchFamily="34" charset="0"/>
                <a:ea typeface="Segoe UI" pitchFamily="34" charset="0"/>
                <a:cs typeface="Segoe UI" pitchFamily="34" charset="0"/>
              </a:rPr>
              <a:t>Specific IA panels can be ordered for some</a:t>
            </a:r>
          </a:p>
          <a:p>
            <a:pPr marL="171450" lvl="1" indent="-171450">
              <a:spcBef>
                <a:spcPts val="900"/>
              </a:spcBef>
              <a:buClr>
                <a:srgbClr val="836581"/>
              </a:buClr>
              <a:buSzPct val="85000"/>
              <a:buFont typeface="Arial" pitchFamily="34" charset="0"/>
              <a:buChar char="•"/>
            </a:pPr>
            <a:r>
              <a:rPr lang="en-US" sz="2000" dirty="0">
                <a:solidFill>
                  <a:schemeClr val="tx1"/>
                </a:solidFill>
                <a:latin typeface="Segoe UI" pitchFamily="34" charset="0"/>
                <a:ea typeface="Segoe UI" pitchFamily="34" charset="0"/>
                <a:cs typeface="Segoe UI" pitchFamily="34" charset="0"/>
              </a:rPr>
              <a:t>Do not detect synthetic opioids (e.g., methadone, fentanyl)</a:t>
            </a:r>
          </a:p>
          <a:p>
            <a:pPr marL="347663" lvl="1" indent="-173038">
              <a:spcBef>
                <a:spcPts val="900"/>
              </a:spcBef>
              <a:buClr>
                <a:srgbClr val="836581"/>
              </a:buClr>
              <a:buSzPct val="85000"/>
              <a:buFont typeface="Segoe UI" panose="020B0502040204020203" pitchFamily="34" charset="0"/>
              <a:buChar char="–"/>
            </a:pPr>
            <a:r>
              <a:rPr lang="en-US" dirty="0">
                <a:solidFill>
                  <a:schemeClr val="tx1"/>
                </a:solidFill>
                <a:latin typeface="Segoe UI" pitchFamily="34" charset="0"/>
                <a:ea typeface="Segoe UI" pitchFamily="34" charset="0"/>
                <a:cs typeface="Segoe UI" pitchFamily="34" charset="0"/>
              </a:rPr>
              <a:t>Only a specifically directed IA panel will detect synthetics</a:t>
            </a:r>
          </a:p>
          <a:p>
            <a:pPr marL="171450" lvl="1" indent="-171450">
              <a:spcBef>
                <a:spcPts val="900"/>
              </a:spcBef>
              <a:buClr>
                <a:srgbClr val="836581"/>
              </a:buClr>
              <a:buSzPct val="85000"/>
              <a:buFont typeface="Arial" pitchFamily="34" charset="0"/>
              <a:buChar char="•"/>
            </a:pPr>
            <a:endParaRPr lang="en-US" sz="2000" dirty="0">
              <a:solidFill>
                <a:schemeClr val="tx1"/>
              </a:solidFill>
              <a:latin typeface="Segoe UI" pitchFamily="34" charset="0"/>
              <a:ea typeface="Segoe UI" pitchFamily="34" charset="0"/>
              <a:cs typeface="Segoe UI" pitchFamily="34" charset="0"/>
            </a:endParaRPr>
          </a:p>
        </p:txBody>
      </p:sp>
      <p:sp>
        <p:nvSpPr>
          <p:cNvPr id="25" name="Round Same Side Corner Rectangle 24"/>
          <p:cNvSpPr/>
          <p:nvPr/>
        </p:nvSpPr>
        <p:spPr>
          <a:xfrm>
            <a:off x="235663" y="1055053"/>
            <a:ext cx="4134701" cy="1230948"/>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itchFamily="34" charset="0"/>
                <a:ea typeface="Segoe UI" pitchFamily="34" charset="0"/>
                <a:cs typeface="Segoe UI" pitchFamily="34" charset="0"/>
              </a:rPr>
              <a:t>Most common opiate IA </a:t>
            </a:r>
            <a:br>
              <a:rPr lang="en-US" sz="2400" b="1" dirty="0">
                <a:latin typeface="Segoe UI" pitchFamily="34" charset="0"/>
                <a:ea typeface="Segoe UI" pitchFamily="34" charset="0"/>
                <a:cs typeface="Segoe UI" pitchFamily="34" charset="0"/>
              </a:rPr>
            </a:br>
            <a:r>
              <a:rPr lang="en-US" sz="2400" b="1" dirty="0">
                <a:latin typeface="Segoe UI" pitchFamily="34" charset="0"/>
                <a:ea typeface="Segoe UI" pitchFamily="34" charset="0"/>
                <a:cs typeface="Segoe UI" pitchFamily="34" charset="0"/>
              </a:rPr>
              <a:t>drug panels</a:t>
            </a:r>
          </a:p>
        </p:txBody>
      </p:sp>
      <p:sp>
        <p:nvSpPr>
          <p:cNvPr id="36" name="Rectangle 35"/>
          <p:cNvSpPr/>
          <p:nvPr/>
        </p:nvSpPr>
        <p:spPr>
          <a:xfrm>
            <a:off x="4773636" y="2286000"/>
            <a:ext cx="4134701" cy="3733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45720" numCol="1" spcCol="0" rtlCol="0" fromWordArt="0" anchor="t" anchorCtr="0" forceAA="0" compatLnSpc="1">
            <a:prstTxWarp prst="textNoShape">
              <a:avLst/>
            </a:prstTxWarp>
            <a:noAutofit/>
          </a:bodyPr>
          <a:lstStyle/>
          <a:p>
            <a:pPr marL="171450" lvl="1" indent="-171450">
              <a:spcBef>
                <a:spcPts val="900"/>
              </a:spcBef>
              <a:buClr>
                <a:schemeClr val="accent2"/>
              </a:buClr>
              <a:buSzPct val="85000"/>
              <a:buFont typeface="Arial" pitchFamily="34" charset="0"/>
              <a:buChar char="•"/>
            </a:pPr>
            <a:r>
              <a:rPr lang="en-US" sz="2000" dirty="0">
                <a:solidFill>
                  <a:schemeClr val="tx1"/>
                </a:solidFill>
                <a:latin typeface="Segoe UI" pitchFamily="34" charset="0"/>
                <a:ea typeface="Segoe UI" pitchFamily="34" charset="0"/>
                <a:cs typeface="Segoe UI" pitchFamily="34" charset="0"/>
              </a:rPr>
              <a:t>Confirm presence of </a:t>
            </a:r>
            <a:br>
              <a:rPr lang="en-US" sz="2000" dirty="0">
                <a:solidFill>
                  <a:schemeClr val="tx1"/>
                </a:solidFill>
                <a:latin typeface="Segoe UI" pitchFamily="34" charset="0"/>
                <a:ea typeface="Segoe UI" pitchFamily="34" charset="0"/>
                <a:cs typeface="Segoe UI" pitchFamily="34" charset="0"/>
              </a:rPr>
            </a:br>
            <a:r>
              <a:rPr lang="en-US" sz="2000" dirty="0">
                <a:solidFill>
                  <a:schemeClr val="tx1"/>
                </a:solidFill>
                <a:latin typeface="Segoe UI" pitchFamily="34" charset="0"/>
                <a:ea typeface="Segoe UI" pitchFamily="34" charset="0"/>
                <a:cs typeface="Segoe UI" pitchFamily="34" charset="0"/>
              </a:rPr>
              <a:t>a drug causing a positive IA</a:t>
            </a:r>
          </a:p>
          <a:p>
            <a:pPr marL="171450" lvl="1" indent="-171450">
              <a:spcBef>
                <a:spcPts val="900"/>
              </a:spcBef>
              <a:buClr>
                <a:schemeClr val="accent2"/>
              </a:buClr>
              <a:buSzPct val="85000"/>
              <a:buFont typeface="Arial" pitchFamily="34" charset="0"/>
              <a:buChar char="•"/>
            </a:pPr>
            <a:r>
              <a:rPr lang="en-US" sz="2000" dirty="0">
                <a:solidFill>
                  <a:schemeClr val="tx1"/>
                </a:solidFill>
                <a:latin typeface="Segoe UI" pitchFamily="34" charset="0"/>
                <a:ea typeface="Segoe UI" pitchFamily="34" charset="0"/>
                <a:cs typeface="Segoe UI" pitchFamily="34" charset="0"/>
              </a:rPr>
              <a:t>Identify opioids not included in IA drug panels, including semisynthetic &amp; synthetic opioids</a:t>
            </a:r>
          </a:p>
          <a:p>
            <a:pPr marL="171450" lvl="1" indent="-171450">
              <a:spcBef>
                <a:spcPts val="900"/>
              </a:spcBef>
              <a:buClr>
                <a:schemeClr val="accent2"/>
              </a:buClr>
              <a:buSzPct val="85000"/>
              <a:buFont typeface="Arial" pitchFamily="34" charset="0"/>
              <a:buChar char="•"/>
            </a:pPr>
            <a:r>
              <a:rPr lang="en-US" sz="2000" dirty="0">
                <a:solidFill>
                  <a:schemeClr val="tx1"/>
                </a:solidFill>
                <a:latin typeface="Segoe UI" pitchFamily="34" charset="0"/>
                <a:ea typeface="Segoe UI" pitchFamily="34" charset="0"/>
                <a:cs typeface="Segoe UI" pitchFamily="34" charset="0"/>
              </a:rPr>
              <a:t>Identify opioids not included in IA drug panels, including semisynthetic &amp; synthetic opioids</a:t>
            </a:r>
          </a:p>
        </p:txBody>
      </p:sp>
      <p:sp>
        <p:nvSpPr>
          <p:cNvPr id="37" name="Round Same Side Corner Rectangle 36"/>
          <p:cNvSpPr/>
          <p:nvPr/>
        </p:nvSpPr>
        <p:spPr>
          <a:xfrm>
            <a:off x="4773636" y="1055053"/>
            <a:ext cx="4134701" cy="1230948"/>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itchFamily="34" charset="0"/>
                <a:ea typeface="Segoe UI" pitchFamily="34" charset="0"/>
                <a:cs typeface="Segoe UI" pitchFamily="34" charset="0"/>
              </a:rPr>
              <a:t>GC/MS or LC/MS will identify specific opioids</a:t>
            </a:r>
          </a:p>
        </p:txBody>
      </p:sp>
    </p:spTree>
    <p:extLst>
      <p:ext uri="{BB962C8B-B14F-4D97-AF65-F5344CB8AC3E}">
        <p14:creationId xmlns:p14="http://schemas.microsoft.com/office/powerpoint/2010/main" val="90264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66800"/>
            <a:ext cx="9144000" cy="266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Interpretation of UDT Results</a:t>
            </a:r>
          </a:p>
        </p:txBody>
      </p:sp>
      <p:sp>
        <p:nvSpPr>
          <p:cNvPr id="5" name="Slide Number Placeholder 4"/>
          <p:cNvSpPr>
            <a:spLocks noGrp="1"/>
          </p:cNvSpPr>
          <p:nvPr>
            <p:ph type="sldNum" sz="quarter" idx="12"/>
          </p:nvPr>
        </p:nvSpPr>
        <p:spPr/>
        <p:txBody>
          <a:bodyPr/>
          <a:lstStyle/>
          <a:p>
            <a:fld id="{AC93B9EA-9F07-41CA-8155-9C9A9F70FA14}" type="slidenum">
              <a:rPr lang="en-US" smtClean="0"/>
              <a:pPr/>
              <a:t>76</a:t>
            </a:fld>
            <a:r>
              <a:rPr lang="en-US" dirty="0"/>
              <a:t>   |   © CO*RE 2015 </a:t>
            </a:r>
          </a:p>
        </p:txBody>
      </p:sp>
      <p:sp>
        <p:nvSpPr>
          <p:cNvPr id="3" name="Content Placeholder 2"/>
          <p:cNvSpPr>
            <a:spLocks noGrp="1"/>
          </p:cNvSpPr>
          <p:nvPr>
            <p:ph idx="1"/>
          </p:nvPr>
        </p:nvSpPr>
        <p:spPr>
          <a:xfrm>
            <a:off x="1676400" y="1143000"/>
            <a:ext cx="7467600" cy="2362200"/>
          </a:xfrm>
        </p:spPr>
        <p:txBody>
          <a:bodyPr>
            <a:normAutofit lnSpcReduction="10000"/>
          </a:bodyPr>
          <a:lstStyle/>
          <a:p>
            <a:pPr marL="274320" lvl="1" indent="0">
              <a:buNone/>
            </a:pPr>
            <a:r>
              <a:rPr lang="en-US" sz="2000" b="1" dirty="0">
                <a:solidFill>
                  <a:schemeClr val="accent1"/>
                </a:solidFill>
              </a:rPr>
              <a:t>Demonstrates recent use</a:t>
            </a:r>
          </a:p>
          <a:p>
            <a:pPr lvl="2"/>
            <a:r>
              <a:rPr lang="en-US" sz="1800" dirty="0">
                <a:solidFill>
                  <a:schemeClr val="tx1"/>
                </a:solidFill>
              </a:rPr>
              <a:t>Most drugs in urine have detection times of 1-3 d</a:t>
            </a:r>
          </a:p>
          <a:p>
            <a:pPr lvl="2"/>
            <a:r>
              <a:rPr lang="en-US" sz="1800" dirty="0">
                <a:solidFill>
                  <a:schemeClr val="tx1"/>
                </a:solidFill>
              </a:rPr>
              <a:t>Chronic use of lipid-soluble drugs: test positive for ≥1 wk</a:t>
            </a:r>
          </a:p>
          <a:p>
            <a:pPr marL="274320" lvl="1" indent="0">
              <a:buNone/>
            </a:pPr>
            <a:r>
              <a:rPr lang="en-US" sz="2000" b="1" dirty="0">
                <a:solidFill>
                  <a:schemeClr val="accent1"/>
                </a:solidFill>
              </a:rPr>
              <a:t>Does not diagnose</a:t>
            </a:r>
          </a:p>
          <a:p>
            <a:pPr lvl="2"/>
            <a:r>
              <a:rPr lang="en-US" sz="1800" dirty="0">
                <a:solidFill>
                  <a:schemeClr val="tx1"/>
                </a:solidFill>
              </a:rPr>
              <a:t>Drug addiction, physical dependence, or impairment</a:t>
            </a:r>
          </a:p>
          <a:p>
            <a:pPr marL="274320" lvl="1" indent="0">
              <a:buNone/>
            </a:pPr>
            <a:r>
              <a:rPr lang="en-US" sz="2000" b="1" dirty="0">
                <a:solidFill>
                  <a:schemeClr val="accent1"/>
                </a:solidFill>
              </a:rPr>
              <a:t>Does not provide enough information to determine</a:t>
            </a:r>
          </a:p>
          <a:p>
            <a:pPr lvl="2"/>
            <a:r>
              <a:rPr lang="en-US" sz="1800" dirty="0">
                <a:solidFill>
                  <a:schemeClr val="tx1"/>
                </a:solidFill>
              </a:rPr>
              <a:t>Exposure time, dose, or frequency of use</a:t>
            </a:r>
          </a:p>
        </p:txBody>
      </p:sp>
      <p:sp>
        <p:nvSpPr>
          <p:cNvPr id="22" name="Content Placeholder 2"/>
          <p:cNvSpPr txBox="1">
            <a:spLocks/>
          </p:cNvSpPr>
          <p:nvPr/>
        </p:nvSpPr>
        <p:spPr>
          <a:xfrm>
            <a:off x="1676400" y="3962400"/>
            <a:ext cx="7467600" cy="21336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0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182880" algn="l" defTabSz="914400" rtl="0" eaLnBrk="1" latinLnBrk="0" hangingPunct="1">
              <a:spcBef>
                <a:spcPct val="20000"/>
              </a:spcBef>
              <a:buClr>
                <a:schemeClr val="accent1"/>
              </a:buClr>
              <a:buSzPct val="85000"/>
              <a:buFont typeface="Arial" pitchFamily="34" charset="0"/>
              <a:buChar char="•"/>
              <a:defRPr sz="1800" b="0" i="0" u="none"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3pPr>
            <a:lvl4pPr marL="1005840" indent="-182880" algn="l" defTabSz="914400" rtl="0" eaLnBrk="1" latinLnBrk="0" hangingPunct="1">
              <a:spcBef>
                <a:spcPct val="20000"/>
              </a:spcBef>
              <a:buClr>
                <a:schemeClr val="accent1"/>
              </a:buClr>
              <a:buFont typeface="Arial" pitchFamily="34" charset="0"/>
              <a:buChar char="•"/>
              <a:defRPr sz="14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200"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74320" lvl="1" indent="0">
              <a:buNone/>
            </a:pPr>
            <a:r>
              <a:rPr lang="en-US" sz="2000" b="1" dirty="0">
                <a:solidFill>
                  <a:schemeClr val="accent3"/>
                </a:solidFill>
              </a:rPr>
              <a:t>Does not diagnose diversion</a:t>
            </a:r>
          </a:p>
          <a:p>
            <a:pPr lvl="2"/>
            <a:r>
              <a:rPr lang="en-US" sz="1800" dirty="0">
                <a:solidFill>
                  <a:schemeClr val="tx1"/>
                </a:solidFill>
              </a:rPr>
              <a:t>More complex than presence or absence of a drug in urine</a:t>
            </a:r>
          </a:p>
          <a:p>
            <a:pPr marL="274320" lvl="1" indent="0">
              <a:buNone/>
            </a:pPr>
            <a:r>
              <a:rPr lang="en-US" sz="2000" b="1" dirty="0">
                <a:solidFill>
                  <a:schemeClr val="accent3"/>
                </a:solidFill>
              </a:rPr>
              <a:t>May be due to maladaptive drug-taking behavior</a:t>
            </a:r>
          </a:p>
          <a:p>
            <a:pPr lvl="2"/>
            <a:r>
              <a:rPr lang="en-US" sz="1800" dirty="0">
                <a:solidFill>
                  <a:schemeClr val="tx1"/>
                </a:solidFill>
              </a:rPr>
              <a:t>Bingeing, running out early</a:t>
            </a:r>
          </a:p>
          <a:p>
            <a:pPr lvl="2"/>
            <a:r>
              <a:rPr lang="en-US" sz="1800" dirty="0">
                <a:solidFill>
                  <a:schemeClr val="tx1"/>
                </a:solidFill>
              </a:rPr>
              <a:t>Other factors: eg, cessation of insurance, financial difficulties</a:t>
            </a:r>
          </a:p>
        </p:txBody>
      </p:sp>
      <p:sp>
        <p:nvSpPr>
          <p:cNvPr id="6" name="Rectangle 5"/>
          <p:cNvSpPr/>
          <p:nvPr/>
        </p:nvSpPr>
        <p:spPr>
          <a:xfrm>
            <a:off x="533400" y="2590800"/>
            <a:ext cx="990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rot="16200000">
            <a:off x="533400" y="2590800"/>
            <a:ext cx="990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ntent Placeholder 2"/>
          <p:cNvSpPr txBox="1">
            <a:spLocks/>
          </p:cNvSpPr>
          <p:nvPr/>
        </p:nvSpPr>
        <p:spPr>
          <a:xfrm>
            <a:off x="33867" y="1447800"/>
            <a:ext cx="1752600" cy="9144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0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182880" algn="l" defTabSz="914400" rtl="0" eaLnBrk="1" latinLnBrk="0" hangingPunct="1">
              <a:spcBef>
                <a:spcPct val="20000"/>
              </a:spcBef>
              <a:buClr>
                <a:schemeClr val="accent1"/>
              </a:buClr>
              <a:buSzPct val="85000"/>
              <a:buFont typeface="Arial" pitchFamily="34" charset="0"/>
              <a:buChar char="•"/>
              <a:defRPr sz="1800" b="0" i="0" u="none"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3pPr>
            <a:lvl4pPr marL="1005840" indent="-182880" algn="l" defTabSz="914400" rtl="0" eaLnBrk="1" latinLnBrk="0" hangingPunct="1">
              <a:spcBef>
                <a:spcPct val="20000"/>
              </a:spcBef>
              <a:buClr>
                <a:schemeClr val="accent1"/>
              </a:buClr>
              <a:buFont typeface="Arial" pitchFamily="34" charset="0"/>
              <a:buChar char="•"/>
              <a:defRPr sz="14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200"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74320" lvl="1" indent="0" algn="ctr">
              <a:buFont typeface="Arial" pitchFamily="34" charset="0"/>
              <a:buNone/>
            </a:pPr>
            <a:r>
              <a:rPr lang="en-US" sz="2000" b="1" dirty="0">
                <a:solidFill>
                  <a:schemeClr val="accent1"/>
                </a:solidFill>
              </a:rPr>
              <a:t>Positive Result</a:t>
            </a:r>
            <a:endParaRPr lang="en-US" sz="1800" dirty="0">
              <a:solidFill>
                <a:schemeClr val="tx1"/>
              </a:solidFill>
            </a:endParaRPr>
          </a:p>
        </p:txBody>
      </p:sp>
      <p:sp>
        <p:nvSpPr>
          <p:cNvPr id="25" name="Rectangle 24"/>
          <p:cNvSpPr/>
          <p:nvPr/>
        </p:nvSpPr>
        <p:spPr>
          <a:xfrm>
            <a:off x="575733" y="5029200"/>
            <a:ext cx="99060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p:cNvSpPr txBox="1">
            <a:spLocks/>
          </p:cNvSpPr>
          <p:nvPr/>
        </p:nvSpPr>
        <p:spPr>
          <a:xfrm>
            <a:off x="76200" y="4191000"/>
            <a:ext cx="1752600" cy="9144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0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182880" algn="l" defTabSz="914400" rtl="0" eaLnBrk="1" latinLnBrk="0" hangingPunct="1">
              <a:spcBef>
                <a:spcPct val="20000"/>
              </a:spcBef>
              <a:buClr>
                <a:schemeClr val="accent1"/>
              </a:buClr>
              <a:buSzPct val="85000"/>
              <a:buFont typeface="Arial" pitchFamily="34" charset="0"/>
              <a:buChar char="•"/>
              <a:defRPr sz="1800" b="0" i="0" u="none"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3pPr>
            <a:lvl4pPr marL="1005840" indent="-182880" algn="l" defTabSz="914400" rtl="0" eaLnBrk="1" latinLnBrk="0" hangingPunct="1">
              <a:spcBef>
                <a:spcPct val="20000"/>
              </a:spcBef>
              <a:buClr>
                <a:schemeClr val="accent1"/>
              </a:buClr>
              <a:buFont typeface="Arial" pitchFamily="34" charset="0"/>
              <a:buChar char="•"/>
              <a:defRPr sz="14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200"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74320" lvl="1" indent="0" algn="ctr">
              <a:buFont typeface="Arial" pitchFamily="34" charset="0"/>
              <a:buNone/>
            </a:pPr>
            <a:r>
              <a:rPr lang="en-US" sz="2000" b="1" dirty="0">
                <a:solidFill>
                  <a:schemeClr val="accent3"/>
                </a:solidFill>
              </a:rPr>
              <a:t>Negative Result</a:t>
            </a:r>
            <a:endParaRPr lang="en-US" sz="1800" dirty="0">
              <a:solidFill>
                <a:schemeClr val="accent3"/>
              </a:solidFill>
            </a:endParaRPr>
          </a:p>
        </p:txBody>
      </p:sp>
    </p:spTree>
    <p:extLst>
      <p:ext uri="{BB962C8B-B14F-4D97-AF65-F5344CB8AC3E}">
        <p14:creationId xmlns:p14="http://schemas.microsoft.com/office/powerpoint/2010/main" val="17249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of UDT Results, </a:t>
            </a:r>
            <a:r>
              <a:rPr lang="en-US" sz="2400" dirty="0"/>
              <a:t>cont’d</a:t>
            </a:r>
          </a:p>
        </p:txBody>
      </p:sp>
      <p:sp>
        <p:nvSpPr>
          <p:cNvPr id="5" name="Slide Number Placeholder 4"/>
          <p:cNvSpPr>
            <a:spLocks noGrp="1"/>
          </p:cNvSpPr>
          <p:nvPr>
            <p:ph type="sldNum" sz="quarter" idx="12"/>
          </p:nvPr>
        </p:nvSpPr>
        <p:spPr/>
        <p:txBody>
          <a:bodyPr/>
          <a:lstStyle/>
          <a:p>
            <a:fld id="{AC93B9EA-9F07-41CA-8155-9C9A9F70FA14}" type="slidenum">
              <a:rPr lang="en-US" smtClean="0"/>
              <a:pPr/>
              <a:t>77</a:t>
            </a:fld>
            <a:r>
              <a:rPr lang="en-US" dirty="0"/>
              <a:t>   |   © CO*RE 2015</a:t>
            </a:r>
          </a:p>
        </p:txBody>
      </p:sp>
      <p:pic>
        <p:nvPicPr>
          <p:cNvPr id="8" name="Picture 7"/>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91236" y="212693"/>
            <a:ext cx="1024164" cy="915933"/>
          </a:xfrm>
          <a:prstGeom prst="rect">
            <a:avLst/>
          </a:prstGeom>
        </p:spPr>
      </p:pic>
      <p:sp>
        <p:nvSpPr>
          <p:cNvPr id="9" name="Rectangle 8"/>
          <p:cNvSpPr/>
          <p:nvPr/>
        </p:nvSpPr>
        <p:spPr>
          <a:xfrm>
            <a:off x="0" y="1304317"/>
            <a:ext cx="9144000" cy="4823810"/>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10" name="TextBox 9"/>
          <p:cNvSpPr txBox="1"/>
          <p:nvPr/>
        </p:nvSpPr>
        <p:spPr>
          <a:xfrm>
            <a:off x="514350" y="1304317"/>
            <a:ext cx="8610600" cy="600683"/>
          </a:xfrm>
          <a:prstGeom prst="rect">
            <a:avLst/>
          </a:prstGeom>
          <a:noFill/>
        </p:spPr>
        <p:txBody>
          <a:bodyPr wrap="square" rtlCol="0">
            <a:noAutofit/>
          </a:bodyPr>
          <a:lstStyle/>
          <a:p>
            <a:pPr lvl="0"/>
            <a:r>
              <a:rPr lang="en-US" sz="3200" b="1" i="1" dirty="0">
                <a:solidFill>
                  <a:schemeClr val="accent6"/>
                </a:solidFill>
                <a:latin typeface="Segoe UI" pitchFamily="34" charset="0"/>
                <a:ea typeface="Segoe UI" pitchFamily="34" charset="0"/>
                <a:cs typeface="Segoe UI" pitchFamily="34" charset="0"/>
              </a:rPr>
              <a:t>Be aware </a:t>
            </a:r>
          </a:p>
        </p:txBody>
      </p:sp>
      <p:sp>
        <p:nvSpPr>
          <p:cNvPr id="12" name="Rounded Rectangle 11"/>
          <p:cNvSpPr/>
          <p:nvPr/>
        </p:nvSpPr>
        <p:spPr>
          <a:xfrm>
            <a:off x="4762500" y="1905000"/>
            <a:ext cx="3862614" cy="1991723"/>
          </a:xfrm>
          <a:prstGeom prst="roundRect">
            <a:avLst>
              <a:gd name="adj" fmla="val 8566"/>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pPr marL="0" lvl="2">
              <a:buClr>
                <a:schemeClr val="bg1"/>
              </a:buClr>
              <a:buSzPct val="90000"/>
            </a:pPr>
            <a:r>
              <a:rPr lang="en-US" sz="2000" b="1" dirty="0">
                <a:latin typeface="Segoe UI" pitchFamily="34" charset="0"/>
                <a:ea typeface="Segoe UI" pitchFamily="34" charset="0"/>
                <a:cs typeface="Segoe UI" pitchFamily="34" charset="0"/>
              </a:rPr>
              <a:t>Differences exist between IA test menu panels vary</a:t>
            </a:r>
          </a:p>
          <a:p>
            <a:pPr marL="400050" lvl="2" indent="-171450">
              <a:buClr>
                <a:schemeClr val="bg1"/>
              </a:buClr>
              <a:buSzPct val="90000"/>
              <a:buFont typeface="Arial" pitchFamily="34" charset="0"/>
              <a:buChar char="•"/>
            </a:pPr>
            <a:r>
              <a:rPr lang="en-US" sz="1600" dirty="0">
                <a:solidFill>
                  <a:schemeClr val="bg1"/>
                </a:solidFill>
                <a:latin typeface="Segoe UI" pitchFamily="34" charset="0"/>
                <a:ea typeface="Segoe UI" pitchFamily="34" charset="0"/>
                <a:cs typeface="Segoe UI" pitchFamily="34" charset="0"/>
              </a:rPr>
              <a:t>Cross-reactivity patterns</a:t>
            </a:r>
          </a:p>
          <a:p>
            <a:pPr marL="571500" lvl="2" indent="-171450">
              <a:spcBef>
                <a:spcPts val="400"/>
              </a:spcBef>
              <a:buClr>
                <a:schemeClr val="bg1"/>
              </a:buClr>
              <a:buSzPct val="90000"/>
              <a:buFont typeface="Segoe UI"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Maintain list of all patient’s prescribed </a:t>
            </a:r>
            <a:b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&amp; OTC drugs </a:t>
            </a:r>
          </a:p>
          <a:p>
            <a:pPr marL="742950" lvl="2" indent="-171450">
              <a:spcBef>
                <a:spcPts val="200"/>
              </a:spcBef>
              <a:buClr>
                <a:schemeClr val="bg1"/>
              </a:buClr>
              <a:buSzPct val="90000"/>
              <a:buFont typeface="Segoe UI" pitchFamily="34" charset="0"/>
              <a:buChar char="–"/>
            </a:pP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Assist to identify false-positive result</a:t>
            </a:r>
          </a:p>
          <a:p>
            <a:pPr marL="400050" lvl="2" indent="-171450">
              <a:spcBef>
                <a:spcPts val="400"/>
              </a:spcBef>
              <a:buClr>
                <a:schemeClr val="bg1"/>
              </a:buClr>
              <a:buSzPct val="90000"/>
              <a:buFont typeface="Arial" pitchFamily="34" charset="0"/>
              <a:buChar char="•"/>
            </a:pPr>
            <a:r>
              <a:rPr lang="en-US" sz="1600" dirty="0">
                <a:solidFill>
                  <a:schemeClr val="bg1"/>
                </a:solidFill>
                <a:latin typeface="Segoe UI" pitchFamily="34" charset="0"/>
                <a:ea typeface="Segoe UI" pitchFamily="34" charset="0"/>
                <a:cs typeface="Segoe UI" pitchFamily="34" charset="0"/>
              </a:rPr>
              <a:t>Cutoff levels</a:t>
            </a:r>
          </a:p>
        </p:txBody>
      </p:sp>
      <p:sp>
        <p:nvSpPr>
          <p:cNvPr id="18" name="Rounded Rectangle 17"/>
          <p:cNvSpPr/>
          <p:nvPr/>
        </p:nvSpPr>
        <p:spPr>
          <a:xfrm>
            <a:off x="4762500" y="4002411"/>
            <a:ext cx="3862614" cy="1991723"/>
          </a:xfrm>
          <a:prstGeom prst="roundRect">
            <a:avLst>
              <a:gd name="adj" fmla="val 798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pPr marL="0" lvl="2" algn="ctr">
              <a:spcBef>
                <a:spcPct val="20000"/>
              </a:spcBef>
              <a:buClr>
                <a:schemeClr val="bg1"/>
              </a:buClr>
              <a:buSzPct val="90000"/>
            </a:pPr>
            <a:r>
              <a:rPr lang="en-US" sz="2000" b="1" dirty="0">
                <a:latin typeface="Segoe UI" pitchFamily="34" charset="0"/>
                <a:ea typeface="Segoe UI" pitchFamily="34" charset="0"/>
                <a:cs typeface="Segoe UI" pitchFamily="34" charset="0"/>
              </a:rPr>
              <a:t>Opioid metabolism may explain presence </a:t>
            </a:r>
            <a:br>
              <a:rPr lang="en-US" sz="2000" b="1" dirty="0">
                <a:latin typeface="Segoe UI" pitchFamily="34" charset="0"/>
                <a:ea typeface="Segoe UI" pitchFamily="34" charset="0"/>
                <a:cs typeface="Segoe UI" pitchFamily="34" charset="0"/>
              </a:rPr>
            </a:br>
            <a:r>
              <a:rPr lang="en-US" sz="2000" b="1" dirty="0">
                <a:latin typeface="Segoe UI" pitchFamily="34" charset="0"/>
                <a:ea typeface="Segoe UI" pitchFamily="34" charset="0"/>
                <a:cs typeface="Segoe UI" pitchFamily="34" charset="0"/>
              </a:rPr>
              <a:t>of apparently </a:t>
            </a:r>
            <a:br>
              <a:rPr lang="en-US" sz="2000" b="1" dirty="0">
                <a:latin typeface="Segoe UI" pitchFamily="34" charset="0"/>
                <a:ea typeface="Segoe UI" pitchFamily="34" charset="0"/>
                <a:cs typeface="Segoe UI" pitchFamily="34" charset="0"/>
              </a:rPr>
            </a:br>
            <a:r>
              <a:rPr lang="en-US" sz="2000" b="1" dirty="0">
                <a:latin typeface="Segoe UI" pitchFamily="34" charset="0"/>
                <a:ea typeface="Segoe UI" pitchFamily="34" charset="0"/>
                <a:cs typeface="Segoe UI" pitchFamily="34" charset="0"/>
              </a:rPr>
              <a:t>unprescribed drugs</a:t>
            </a:r>
          </a:p>
        </p:txBody>
      </p:sp>
      <p:sp>
        <p:nvSpPr>
          <p:cNvPr id="19" name="Rounded Rectangle 18"/>
          <p:cNvSpPr/>
          <p:nvPr/>
        </p:nvSpPr>
        <p:spPr>
          <a:xfrm>
            <a:off x="533400" y="1905000"/>
            <a:ext cx="3862614" cy="1991723"/>
          </a:xfrm>
          <a:prstGeom prst="roundRect">
            <a:avLst>
              <a:gd name="adj" fmla="val 914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lvl="2" algn="ctr">
              <a:spcBef>
                <a:spcPct val="20000"/>
              </a:spcBef>
              <a:buClr>
                <a:schemeClr val="bg1"/>
              </a:buClr>
              <a:buSzPct val="90000"/>
            </a:pPr>
            <a:r>
              <a:rPr lang="en-US" sz="2000" b="1" dirty="0">
                <a:latin typeface="Segoe UI" pitchFamily="34" charset="0"/>
                <a:ea typeface="Segoe UI" pitchFamily="34" charset="0"/>
                <a:cs typeface="Segoe UI" pitchFamily="34" charset="0"/>
              </a:rPr>
              <a:t>Testing technologies &amp; methodologies evolve</a:t>
            </a:r>
          </a:p>
        </p:txBody>
      </p:sp>
      <p:sp>
        <p:nvSpPr>
          <p:cNvPr id="20" name="Rounded Rectangle 19"/>
          <p:cNvSpPr/>
          <p:nvPr/>
        </p:nvSpPr>
        <p:spPr>
          <a:xfrm>
            <a:off x="533400" y="4002411"/>
            <a:ext cx="3862614" cy="1991723"/>
          </a:xfrm>
          <a:prstGeom prst="roundRect">
            <a:avLst>
              <a:gd name="adj" fmla="val 8566"/>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lvl="1" algn="ctr"/>
            <a:r>
              <a:rPr lang="en-US" sz="2000" b="1" dirty="0">
                <a:latin typeface="Segoe UI" pitchFamily="34" charset="0"/>
                <a:ea typeface="Segoe UI" pitchFamily="34" charset="0"/>
                <a:cs typeface="Segoe UI" pitchFamily="34" charset="0"/>
              </a:rPr>
              <a:t>Time taken to </a:t>
            </a:r>
            <a:br>
              <a:rPr lang="en-US" sz="2000" b="1" dirty="0">
                <a:latin typeface="Segoe UI" pitchFamily="34" charset="0"/>
                <a:ea typeface="Segoe UI" pitchFamily="34" charset="0"/>
                <a:cs typeface="Segoe UI" pitchFamily="34" charset="0"/>
              </a:rPr>
            </a:br>
            <a:r>
              <a:rPr lang="en-US" sz="2000" b="1" dirty="0">
                <a:latin typeface="Segoe UI" pitchFamily="34" charset="0"/>
                <a:ea typeface="Segoe UI" pitchFamily="34" charset="0"/>
                <a:cs typeface="Segoe UI" pitchFamily="34" charset="0"/>
              </a:rPr>
              <a:t>eliminate drugs</a:t>
            </a:r>
          </a:p>
          <a:p>
            <a:pPr lvl="1" indent="-171450">
              <a:spcBef>
                <a:spcPts val="600"/>
              </a:spcBef>
              <a:spcAft>
                <a:spcPts val="600"/>
              </a:spcAft>
              <a:buClr>
                <a:schemeClr val="bg1"/>
              </a:buClr>
              <a:buFont typeface="Arial" panose="020B0604020202020204" pitchFamily="34" charset="0"/>
              <a:buChar char="•"/>
            </a:pPr>
            <a:r>
              <a:rPr lang="en-US" sz="1600" dirty="0">
                <a:latin typeface="Segoe UI" pitchFamily="34" charset="0"/>
                <a:ea typeface="Segoe UI" pitchFamily="34" charset="0"/>
                <a:cs typeface="Segoe UI" pitchFamily="34" charset="0"/>
              </a:rPr>
              <a:t>Document time of last use &amp;    quantity of drug(s) taken</a:t>
            </a:r>
            <a:endParaRPr lang="en-US" sz="24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8425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1397508"/>
            <a:ext cx="9144000" cy="439369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Examples of Metabolism of Opioids</a:t>
            </a:r>
          </a:p>
        </p:txBody>
      </p:sp>
      <p:sp>
        <p:nvSpPr>
          <p:cNvPr id="7" name="Slide Number Placeholder 6"/>
          <p:cNvSpPr>
            <a:spLocks noGrp="1"/>
          </p:cNvSpPr>
          <p:nvPr>
            <p:ph type="sldNum" sz="quarter" idx="12"/>
          </p:nvPr>
        </p:nvSpPr>
        <p:spPr/>
        <p:txBody>
          <a:bodyPr/>
          <a:lstStyle/>
          <a:p>
            <a:fld id="{AC93B9EA-9F07-41CA-8155-9C9A9F70FA14}" type="slidenum">
              <a:rPr lang="en-US" smtClean="0"/>
              <a:pPr/>
              <a:t>78</a:t>
            </a:fld>
            <a:r>
              <a:rPr lang="en-US" dirty="0"/>
              <a:t>   |   © CO*RE 2015 </a:t>
            </a:r>
          </a:p>
        </p:txBody>
      </p:sp>
      <p:sp>
        <p:nvSpPr>
          <p:cNvPr id="23" name="Rectangle 22"/>
          <p:cNvSpPr/>
          <p:nvPr/>
        </p:nvSpPr>
        <p:spPr>
          <a:xfrm>
            <a:off x="652563" y="5791200"/>
            <a:ext cx="2090637" cy="246221"/>
          </a:xfrm>
          <a:prstGeom prst="rect">
            <a:avLst/>
          </a:prstGeom>
        </p:spPr>
        <p:txBody>
          <a:bodyPr wrap="none">
            <a:spAutoFit/>
          </a:bodyPr>
          <a:lstStyle/>
          <a:p>
            <a:pPr algn="r"/>
            <a:r>
              <a:rPr lang="en-US" sz="1000" dirty="0">
                <a:solidFill>
                  <a:schemeClr val="accent3"/>
                </a:solidFill>
                <a:latin typeface="Segoe UI" pitchFamily="34" charset="0"/>
                <a:ea typeface="Segoe UI" pitchFamily="34" charset="0"/>
                <a:cs typeface="Segoe UI" pitchFamily="34" charset="0"/>
              </a:rPr>
              <a:t>*6-MAM=6-monoacetylmorphine</a:t>
            </a:r>
          </a:p>
        </p:txBody>
      </p:sp>
      <p:grpSp>
        <p:nvGrpSpPr>
          <p:cNvPr id="8" name="Group 7"/>
          <p:cNvGrpSpPr/>
          <p:nvPr/>
        </p:nvGrpSpPr>
        <p:grpSpPr>
          <a:xfrm>
            <a:off x="319314" y="1752600"/>
            <a:ext cx="8626112" cy="3595878"/>
            <a:chOff x="762000" y="1752600"/>
            <a:chExt cx="8183747" cy="2819400"/>
          </a:xfrm>
        </p:grpSpPr>
        <p:sp>
          <p:nvSpPr>
            <p:cNvPr id="3" name="Rectangle 2"/>
            <p:cNvSpPr/>
            <p:nvPr/>
          </p:nvSpPr>
          <p:spPr>
            <a:xfrm>
              <a:off x="762000" y="1752600"/>
              <a:ext cx="1371600" cy="381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Segoe UI" pitchFamily="34" charset="0"/>
                  <a:ea typeface="Segoe UI" pitchFamily="34" charset="0"/>
                  <a:cs typeface="Segoe UI" pitchFamily="34" charset="0"/>
                </a:rPr>
                <a:t>Codeine</a:t>
              </a:r>
            </a:p>
          </p:txBody>
        </p:sp>
        <p:sp>
          <p:nvSpPr>
            <p:cNvPr id="4" name="Rectangle 3"/>
            <p:cNvSpPr/>
            <p:nvPr/>
          </p:nvSpPr>
          <p:spPr>
            <a:xfrm>
              <a:off x="3124200" y="1752600"/>
              <a:ext cx="1447800" cy="381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Segoe UI" pitchFamily="34" charset="0"/>
                  <a:ea typeface="Segoe UI" pitchFamily="34" charset="0"/>
                  <a:cs typeface="Segoe UI" pitchFamily="34" charset="0"/>
                </a:rPr>
                <a:t>Morphine</a:t>
              </a:r>
            </a:p>
          </p:txBody>
        </p:sp>
        <p:sp>
          <p:nvSpPr>
            <p:cNvPr id="5" name="Rectangle 4"/>
            <p:cNvSpPr/>
            <p:nvPr/>
          </p:nvSpPr>
          <p:spPr>
            <a:xfrm>
              <a:off x="5410200" y="1752600"/>
              <a:ext cx="1447800" cy="381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Segoe UI" pitchFamily="34" charset="0"/>
                  <a:ea typeface="Segoe UI" pitchFamily="34" charset="0"/>
                  <a:cs typeface="Segoe UI" pitchFamily="34" charset="0"/>
                </a:rPr>
                <a:t>6-MAM*</a:t>
              </a:r>
            </a:p>
          </p:txBody>
        </p:sp>
        <p:sp>
          <p:nvSpPr>
            <p:cNvPr id="6" name="Rectangle 5"/>
            <p:cNvSpPr/>
            <p:nvPr/>
          </p:nvSpPr>
          <p:spPr>
            <a:xfrm>
              <a:off x="7622052" y="1752600"/>
              <a:ext cx="1143000" cy="381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Segoe UI" pitchFamily="34" charset="0"/>
                  <a:ea typeface="Segoe UI" pitchFamily="34" charset="0"/>
                  <a:cs typeface="Segoe UI" pitchFamily="34" charset="0"/>
                </a:rPr>
                <a:t>Heroin</a:t>
              </a:r>
            </a:p>
          </p:txBody>
        </p:sp>
        <p:sp>
          <p:nvSpPr>
            <p:cNvPr id="9" name="Rectangle 8"/>
            <p:cNvSpPr/>
            <p:nvPr/>
          </p:nvSpPr>
          <p:spPr>
            <a:xfrm>
              <a:off x="762000" y="2971800"/>
              <a:ext cx="1905000" cy="381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Segoe UI" pitchFamily="34" charset="0"/>
                  <a:ea typeface="Segoe UI" pitchFamily="34" charset="0"/>
                  <a:cs typeface="Segoe UI" pitchFamily="34" charset="0"/>
                </a:rPr>
                <a:t>Hydrocodone</a:t>
              </a:r>
            </a:p>
          </p:txBody>
        </p:sp>
        <p:sp>
          <p:nvSpPr>
            <p:cNvPr id="10" name="Rectangle 9"/>
            <p:cNvSpPr/>
            <p:nvPr/>
          </p:nvSpPr>
          <p:spPr>
            <a:xfrm>
              <a:off x="3657600" y="2971800"/>
              <a:ext cx="2286000" cy="381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Segoe UI" pitchFamily="34" charset="0"/>
                  <a:ea typeface="Segoe UI" pitchFamily="34" charset="0"/>
                  <a:cs typeface="Segoe UI" pitchFamily="34" charset="0"/>
                </a:rPr>
                <a:t>Hydromorphone</a:t>
              </a:r>
            </a:p>
          </p:txBody>
        </p:sp>
        <p:sp>
          <p:nvSpPr>
            <p:cNvPr id="19" name="Rectangle 18"/>
            <p:cNvSpPr/>
            <p:nvPr/>
          </p:nvSpPr>
          <p:spPr>
            <a:xfrm>
              <a:off x="762000" y="4191000"/>
              <a:ext cx="1905000" cy="381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Segoe UI" pitchFamily="34" charset="0"/>
                  <a:ea typeface="Segoe UI" pitchFamily="34" charset="0"/>
                  <a:cs typeface="Segoe UI" pitchFamily="34" charset="0"/>
                </a:rPr>
                <a:t>Oxycodone</a:t>
              </a:r>
            </a:p>
          </p:txBody>
        </p:sp>
        <p:sp>
          <p:nvSpPr>
            <p:cNvPr id="20" name="Rectangle 19"/>
            <p:cNvSpPr/>
            <p:nvPr/>
          </p:nvSpPr>
          <p:spPr>
            <a:xfrm>
              <a:off x="3657600" y="4191000"/>
              <a:ext cx="2209800" cy="381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Segoe UI" pitchFamily="34" charset="0"/>
                  <a:ea typeface="Segoe UI" pitchFamily="34" charset="0"/>
                  <a:cs typeface="Segoe UI" pitchFamily="34" charset="0"/>
                </a:rPr>
                <a:t>Oxymorphone</a:t>
              </a:r>
            </a:p>
          </p:txBody>
        </p:sp>
        <p:sp>
          <p:nvSpPr>
            <p:cNvPr id="25" name="Rectangle 24"/>
            <p:cNvSpPr/>
            <p:nvPr/>
          </p:nvSpPr>
          <p:spPr>
            <a:xfrm>
              <a:off x="5355610" y="2209800"/>
              <a:ext cx="1679265" cy="301646"/>
            </a:xfrm>
            <a:prstGeom prst="rect">
              <a:avLst/>
            </a:prstGeom>
          </p:spPr>
          <p:txBody>
            <a:bodyPr wrap="none">
              <a:spAutoFit/>
            </a:bodyPr>
            <a:lstStyle/>
            <a:p>
              <a:r>
                <a:rPr lang="en-US" sz="1900" b="1" dirty="0">
                  <a:solidFill>
                    <a:schemeClr val="accent1"/>
                  </a:solidFill>
                  <a:latin typeface="Segoe UI" pitchFamily="34" charset="0"/>
                  <a:ea typeface="Segoe UI" pitchFamily="34" charset="0"/>
                  <a:cs typeface="Segoe UI" pitchFamily="34" charset="0"/>
                </a:rPr>
                <a:t>t</a:t>
              </a:r>
              <a:r>
                <a:rPr lang="en-US" sz="1900" b="1" baseline="-25000" dirty="0">
                  <a:solidFill>
                    <a:schemeClr val="accent1"/>
                  </a:solidFill>
                  <a:latin typeface="Segoe UI" pitchFamily="34" charset="0"/>
                  <a:ea typeface="Segoe UI" pitchFamily="34" charset="0"/>
                  <a:cs typeface="Segoe UI" pitchFamily="34" charset="0"/>
                </a:rPr>
                <a:t>½</a:t>
              </a:r>
              <a:r>
                <a:rPr lang="en-US" sz="1900" b="1" dirty="0">
                  <a:solidFill>
                    <a:schemeClr val="accent1"/>
                  </a:solidFill>
                  <a:latin typeface="Segoe UI" pitchFamily="34" charset="0"/>
                  <a:ea typeface="Segoe UI" pitchFamily="34" charset="0"/>
                  <a:cs typeface="Segoe UI" pitchFamily="34" charset="0"/>
                </a:rPr>
                <a:t>=25-30 min</a:t>
              </a:r>
            </a:p>
          </p:txBody>
        </p:sp>
        <p:sp>
          <p:nvSpPr>
            <p:cNvPr id="26" name="Rectangle 25"/>
            <p:cNvSpPr/>
            <p:nvPr/>
          </p:nvSpPr>
          <p:spPr>
            <a:xfrm>
              <a:off x="7531100" y="2209800"/>
              <a:ext cx="1414647" cy="301646"/>
            </a:xfrm>
            <a:prstGeom prst="rect">
              <a:avLst/>
            </a:prstGeom>
          </p:spPr>
          <p:txBody>
            <a:bodyPr wrap="none">
              <a:spAutoFit/>
            </a:bodyPr>
            <a:lstStyle/>
            <a:p>
              <a:r>
                <a:rPr lang="en-US" sz="1900" b="1" dirty="0">
                  <a:solidFill>
                    <a:schemeClr val="accent1"/>
                  </a:solidFill>
                  <a:latin typeface="Segoe UI" pitchFamily="34" charset="0"/>
                  <a:ea typeface="Segoe UI" pitchFamily="34" charset="0"/>
                  <a:cs typeface="Segoe UI" pitchFamily="34" charset="0"/>
                </a:rPr>
                <a:t>t</a:t>
              </a:r>
              <a:r>
                <a:rPr lang="en-US" sz="1900" b="1" baseline="-25000" dirty="0">
                  <a:solidFill>
                    <a:schemeClr val="accent1"/>
                  </a:solidFill>
                  <a:latin typeface="Segoe UI" pitchFamily="34" charset="0"/>
                  <a:ea typeface="Segoe UI" pitchFamily="34" charset="0"/>
                  <a:cs typeface="Segoe UI" pitchFamily="34" charset="0"/>
                </a:rPr>
                <a:t>½</a:t>
              </a:r>
              <a:r>
                <a:rPr lang="en-US" sz="1900" b="1" dirty="0">
                  <a:solidFill>
                    <a:schemeClr val="accent1"/>
                  </a:solidFill>
                  <a:latin typeface="Segoe UI" pitchFamily="34" charset="0"/>
                  <a:ea typeface="Segoe UI" pitchFamily="34" charset="0"/>
                  <a:cs typeface="Segoe UI" pitchFamily="34" charset="0"/>
                </a:rPr>
                <a:t>=3-5 min</a:t>
              </a:r>
            </a:p>
          </p:txBody>
        </p:sp>
        <p:sp>
          <p:nvSpPr>
            <p:cNvPr id="27" name="Right Arrow 26"/>
            <p:cNvSpPr/>
            <p:nvPr/>
          </p:nvSpPr>
          <p:spPr>
            <a:xfrm>
              <a:off x="2349500" y="1778508"/>
              <a:ext cx="609600" cy="355092"/>
            </a:xfrm>
            <a:prstGeom prst="rightArrow">
              <a:avLst/>
            </a:prstGeom>
            <a:gradFill flip="none" rotWithShape="1">
              <a:gsLst>
                <a:gs pos="0">
                  <a:schemeClr val="accent1">
                    <a:alpha val="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8" name="Right Arrow 27"/>
            <p:cNvSpPr/>
            <p:nvPr/>
          </p:nvSpPr>
          <p:spPr>
            <a:xfrm rot="5400000">
              <a:off x="1174342" y="2331113"/>
              <a:ext cx="609600" cy="417776"/>
            </a:xfrm>
            <a:prstGeom prst="rightArrow">
              <a:avLst/>
            </a:prstGeom>
            <a:gradFill flip="none" rotWithShape="1">
              <a:gsLst>
                <a:gs pos="0">
                  <a:schemeClr val="accent1">
                    <a:alpha val="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 name="Right Arrow 28"/>
            <p:cNvSpPr/>
            <p:nvPr/>
          </p:nvSpPr>
          <p:spPr>
            <a:xfrm>
              <a:off x="2882900" y="2997708"/>
              <a:ext cx="609600" cy="355092"/>
            </a:xfrm>
            <a:prstGeom prst="rightArrow">
              <a:avLst/>
            </a:prstGeom>
            <a:gradFill flip="none" rotWithShape="1">
              <a:gsLst>
                <a:gs pos="0">
                  <a:schemeClr val="accent1">
                    <a:alpha val="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 name="Right Arrow 30"/>
            <p:cNvSpPr/>
            <p:nvPr/>
          </p:nvSpPr>
          <p:spPr>
            <a:xfrm rot="10800000">
              <a:off x="4648200" y="1778762"/>
              <a:ext cx="609600" cy="355092"/>
            </a:xfrm>
            <a:prstGeom prst="rightArrow">
              <a:avLst/>
            </a:prstGeom>
            <a:gradFill flip="none" rotWithShape="1">
              <a:gsLst>
                <a:gs pos="0">
                  <a:schemeClr val="accent1">
                    <a:alpha val="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Right Arrow 31"/>
            <p:cNvSpPr/>
            <p:nvPr/>
          </p:nvSpPr>
          <p:spPr>
            <a:xfrm rot="10800000">
              <a:off x="6921500" y="1778762"/>
              <a:ext cx="609600" cy="355092"/>
            </a:xfrm>
            <a:prstGeom prst="rightArrow">
              <a:avLst/>
            </a:prstGeom>
            <a:gradFill flip="none" rotWithShape="1">
              <a:gsLst>
                <a:gs pos="0">
                  <a:schemeClr val="accent1">
                    <a:alpha val="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4" name="Right Arrow 33"/>
            <p:cNvSpPr/>
            <p:nvPr/>
          </p:nvSpPr>
          <p:spPr>
            <a:xfrm>
              <a:off x="2882900" y="4216908"/>
              <a:ext cx="609600" cy="355092"/>
            </a:xfrm>
            <a:prstGeom prst="rightArrow">
              <a:avLst/>
            </a:prstGeom>
            <a:gradFill flip="none" rotWithShape="1">
              <a:gsLst>
                <a:gs pos="0">
                  <a:schemeClr val="accent1">
                    <a:alpha val="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 name="Right Arrow 32"/>
            <p:cNvSpPr/>
            <p:nvPr/>
          </p:nvSpPr>
          <p:spPr>
            <a:xfrm rot="5400000">
              <a:off x="3567315" y="2338441"/>
              <a:ext cx="609600" cy="403122"/>
            </a:xfrm>
            <a:prstGeom prst="rightArrow">
              <a:avLst/>
            </a:prstGeom>
            <a:gradFill flip="none" rotWithShape="1">
              <a:gsLst>
                <a:gs pos="0">
                  <a:schemeClr val="accent1">
                    <a:alpha val="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Tree>
    <p:extLst>
      <p:ext uri="{BB962C8B-B14F-4D97-AF65-F5344CB8AC3E}">
        <p14:creationId xmlns:p14="http://schemas.microsoft.com/office/powerpoint/2010/main" val="204910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of UDT Results</a:t>
            </a:r>
          </a:p>
        </p:txBody>
      </p:sp>
      <p:sp>
        <p:nvSpPr>
          <p:cNvPr id="5" name="Slide Number Placeholder 4"/>
          <p:cNvSpPr>
            <a:spLocks noGrp="1"/>
          </p:cNvSpPr>
          <p:nvPr>
            <p:ph type="sldNum" sz="quarter" idx="12"/>
          </p:nvPr>
        </p:nvSpPr>
        <p:spPr/>
        <p:txBody>
          <a:bodyPr/>
          <a:lstStyle/>
          <a:p>
            <a:fld id="{AC93B9EA-9F07-41CA-8155-9C9A9F70FA14}" type="slidenum">
              <a:rPr lang="en-US" smtClean="0"/>
              <a:pPr/>
              <a:t>79</a:t>
            </a:fld>
            <a:r>
              <a:rPr lang="en-US" dirty="0"/>
              <a:t>   |   © CO*RE 2015 </a:t>
            </a:r>
          </a:p>
        </p:txBody>
      </p:sp>
      <p:sp>
        <p:nvSpPr>
          <p:cNvPr id="8" name="Rounded Rectangle 7"/>
          <p:cNvSpPr/>
          <p:nvPr/>
        </p:nvSpPr>
        <p:spPr>
          <a:xfrm>
            <a:off x="457198" y="3533232"/>
            <a:ext cx="7620001" cy="70995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000" b="1" dirty="0">
                <a:latin typeface="Segoe UI" pitchFamily="34" charset="0"/>
                <a:ea typeface="Segoe UI" pitchFamily="34" charset="0"/>
                <a:cs typeface="Segoe UI" pitchFamily="34" charset="0"/>
              </a:rPr>
              <a:t>Chart results, interpretation, &amp; action </a:t>
            </a:r>
          </a:p>
        </p:txBody>
      </p:sp>
      <p:sp>
        <p:nvSpPr>
          <p:cNvPr id="9" name="Rounded Rectangle 8"/>
          <p:cNvSpPr/>
          <p:nvPr/>
        </p:nvSpPr>
        <p:spPr>
          <a:xfrm>
            <a:off x="457198" y="4306234"/>
            <a:ext cx="7620001" cy="70995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000" b="1" dirty="0">
                <a:latin typeface="Segoe UI" pitchFamily="34" charset="0"/>
                <a:ea typeface="Segoe UI" pitchFamily="34" charset="0"/>
                <a:cs typeface="Segoe UI" pitchFamily="34" charset="0"/>
              </a:rPr>
              <a:t>Do not ignore the </a:t>
            </a:r>
            <a:r>
              <a:rPr lang="en-US" sz="2000" b="1" i="1" dirty="0">
                <a:latin typeface="Segoe UI" pitchFamily="34" charset="0"/>
                <a:ea typeface="Segoe UI" pitchFamily="34" charset="0"/>
                <a:cs typeface="Segoe UI" pitchFamily="34" charset="0"/>
              </a:rPr>
              <a:t>unexpected</a:t>
            </a:r>
            <a:r>
              <a:rPr lang="en-US" sz="2000" b="1" dirty="0">
                <a:latin typeface="Segoe UI" pitchFamily="34" charset="0"/>
                <a:ea typeface="Segoe UI" pitchFamily="34" charset="0"/>
                <a:cs typeface="Segoe UI" pitchFamily="34" charset="0"/>
              </a:rPr>
              <a:t> positive result</a:t>
            </a:r>
          </a:p>
        </p:txBody>
      </p:sp>
      <p:sp>
        <p:nvSpPr>
          <p:cNvPr id="11" name="Rounded Rectangle 10"/>
          <p:cNvSpPr/>
          <p:nvPr/>
        </p:nvSpPr>
        <p:spPr>
          <a:xfrm>
            <a:off x="457198" y="1869470"/>
            <a:ext cx="7620001" cy="7099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000" b="1" dirty="0">
                <a:latin typeface="Segoe UI" pitchFamily="34" charset="0"/>
                <a:ea typeface="Segoe UI" pitchFamily="34" charset="0"/>
                <a:cs typeface="Segoe UI" pitchFamily="34" charset="0"/>
              </a:rPr>
              <a:t>Investigate unexpected results</a:t>
            </a:r>
          </a:p>
        </p:txBody>
      </p:sp>
      <p:sp>
        <p:nvSpPr>
          <p:cNvPr id="14" name="Rectangle 13"/>
          <p:cNvSpPr/>
          <p:nvPr/>
        </p:nvSpPr>
        <p:spPr>
          <a:xfrm>
            <a:off x="4038600" y="2638976"/>
            <a:ext cx="3352800" cy="838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itchFamily="34" charset="0"/>
                <a:ea typeface="Segoe UI" pitchFamily="34" charset="0"/>
                <a:cs typeface="Segoe UI" pitchFamily="34" charset="0"/>
              </a:rPr>
              <a:t>Schedule appointment </a:t>
            </a:r>
            <a:br>
              <a:rPr lang="en-US" sz="1600" dirty="0">
                <a:solidFill>
                  <a:schemeClr val="tx1"/>
                </a:solidFill>
                <a:latin typeface="Segoe UI" pitchFamily="34" charset="0"/>
                <a:ea typeface="Segoe UI" pitchFamily="34" charset="0"/>
                <a:cs typeface="Segoe UI" pitchFamily="34" charset="0"/>
              </a:rPr>
            </a:br>
            <a:r>
              <a:rPr lang="en-US" sz="1600" dirty="0">
                <a:solidFill>
                  <a:schemeClr val="tx1"/>
                </a:solidFill>
                <a:latin typeface="Segoe UI" pitchFamily="34" charset="0"/>
                <a:ea typeface="Segoe UI" pitchFamily="34" charset="0"/>
                <a:cs typeface="Segoe UI" pitchFamily="34" charset="0"/>
              </a:rPr>
              <a:t>w/ patient to discuss unexpected/abnormal results</a:t>
            </a:r>
          </a:p>
        </p:txBody>
      </p:sp>
      <p:sp>
        <p:nvSpPr>
          <p:cNvPr id="15" name="Rectangle 14"/>
          <p:cNvSpPr/>
          <p:nvPr/>
        </p:nvSpPr>
        <p:spPr>
          <a:xfrm>
            <a:off x="533400" y="2638976"/>
            <a:ext cx="3352800" cy="838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itchFamily="34" charset="0"/>
                <a:ea typeface="Segoe UI" pitchFamily="34" charset="0"/>
                <a:cs typeface="Segoe UI" pitchFamily="34" charset="0"/>
              </a:rPr>
              <a:t>Discuss w/ the lab</a:t>
            </a:r>
          </a:p>
        </p:txBody>
      </p:sp>
      <p:sp>
        <p:nvSpPr>
          <p:cNvPr id="18" name="Rectangle 17"/>
          <p:cNvSpPr/>
          <p:nvPr/>
        </p:nvSpPr>
        <p:spPr>
          <a:xfrm>
            <a:off x="533400" y="5071532"/>
            <a:ext cx="3352800" cy="838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itchFamily="34" charset="0"/>
                <a:ea typeface="Segoe UI" pitchFamily="34" charset="0"/>
                <a:cs typeface="Segoe UI" pitchFamily="34" charset="0"/>
              </a:rPr>
              <a:t>May necessitate closer monitoring &amp;/or referral to a specialist</a:t>
            </a:r>
          </a:p>
        </p:txBody>
      </p:sp>
      <p:pic>
        <p:nvPicPr>
          <p:cNvPr id="19" name="Picture 2" descr="S:\000 ARCHIVES\Photo collection\urine test cup container.pn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00056" y="4419600"/>
            <a:ext cx="1328737" cy="17716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7200" y="228600"/>
            <a:ext cx="718937" cy="914400"/>
          </a:xfrm>
          <a:prstGeom prst="rect">
            <a:avLst/>
          </a:prstGeom>
        </p:spPr>
      </p:pic>
      <p:sp>
        <p:nvSpPr>
          <p:cNvPr id="17" name="Footer Placeholder 4"/>
          <p:cNvSpPr txBox="1">
            <a:spLocks/>
          </p:cNvSpPr>
          <p:nvPr/>
        </p:nvSpPr>
        <p:spPr>
          <a:xfrm>
            <a:off x="228600" y="6248400"/>
            <a:ext cx="8839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2">
                    <a:lumMod val="50000"/>
                  </a:schemeClr>
                </a:solidFill>
              </a:rPr>
              <a:t>Gourlay DL, et al. </a:t>
            </a:r>
            <a:r>
              <a:rPr lang="en-US" sz="800" i="1" dirty="0">
                <a:solidFill>
                  <a:schemeClr val="bg2">
                    <a:lumMod val="50000"/>
                  </a:schemeClr>
                </a:solidFill>
              </a:rPr>
              <a:t>Urine Drug Testing in Clinical Practice. The Art &amp; Science of Patient Care. </a:t>
            </a:r>
            <a:r>
              <a:rPr lang="en-US" sz="800" dirty="0">
                <a:solidFill>
                  <a:schemeClr val="bg2">
                    <a:lumMod val="50000"/>
                  </a:schemeClr>
                </a:solidFill>
              </a:rPr>
              <a:t>Ed 4.</a:t>
            </a:r>
            <a:r>
              <a:rPr lang="en-US" sz="800" i="1" dirty="0">
                <a:solidFill>
                  <a:schemeClr val="bg2">
                    <a:lumMod val="50000"/>
                  </a:schemeClr>
                </a:solidFill>
              </a:rPr>
              <a:t> </a:t>
            </a:r>
            <a:r>
              <a:rPr lang="en-US" sz="800" dirty="0">
                <a:solidFill>
                  <a:schemeClr val="bg2">
                    <a:lumMod val="50000"/>
                  </a:schemeClr>
                </a:solidFill>
              </a:rPr>
              <a:t>2010. </a:t>
            </a:r>
          </a:p>
        </p:txBody>
      </p:sp>
      <p:sp>
        <p:nvSpPr>
          <p:cNvPr id="16" name="Rounded Rectangle 15"/>
          <p:cNvSpPr/>
          <p:nvPr/>
        </p:nvSpPr>
        <p:spPr>
          <a:xfrm>
            <a:off x="457198" y="1103459"/>
            <a:ext cx="7620002" cy="70995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000" b="1" dirty="0">
                <a:latin typeface="Segoe UI" pitchFamily="34" charset="0"/>
                <a:ea typeface="Segoe UI" pitchFamily="34" charset="0"/>
                <a:cs typeface="Segoe UI" pitchFamily="34" charset="0"/>
              </a:rPr>
              <a:t>Use UDT results in conjunction w/ other clinical information</a:t>
            </a:r>
          </a:p>
        </p:txBody>
      </p:sp>
    </p:spTree>
    <p:extLst>
      <p:ext uri="{BB962C8B-B14F-4D97-AF65-F5344CB8AC3E}">
        <p14:creationId xmlns:p14="http://schemas.microsoft.com/office/powerpoint/2010/main" val="120444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CO*RE Staff Disclosures</a:t>
            </a:r>
          </a:p>
        </p:txBody>
      </p:sp>
      <p:sp>
        <p:nvSpPr>
          <p:cNvPr id="4" name="Slide Number Placeholder 3"/>
          <p:cNvSpPr>
            <a:spLocks noGrp="1"/>
          </p:cNvSpPr>
          <p:nvPr>
            <p:ph type="sldNum" sz="quarter" idx="12"/>
          </p:nvPr>
        </p:nvSpPr>
        <p:spPr>
          <a:xfrm>
            <a:off x="228600" y="6441172"/>
            <a:ext cx="1600200" cy="235400"/>
          </a:xfrm>
        </p:spPr>
        <p:txBody>
          <a:bodyPr/>
          <a:lstStyle/>
          <a:p>
            <a:fld id="{AC93B9EA-9F07-41CA-8155-9C9A9F70FA14}" type="slidenum">
              <a:rPr lang="en-US" smtClean="0">
                <a:solidFill>
                  <a:prstClr val="white">
                    <a:lumMod val="65000"/>
                  </a:prstClr>
                </a:solidFill>
              </a:rPr>
              <a:pPr/>
              <a:t>8</a:t>
            </a:fld>
            <a:r>
              <a:rPr lang="en-US" dirty="0">
                <a:solidFill>
                  <a:prstClr val="white">
                    <a:lumMod val="65000"/>
                  </a:prstClr>
                </a:solidFill>
              </a:rPr>
              <a:t>   |   © CO*RE 2015</a:t>
            </a:r>
          </a:p>
        </p:txBody>
      </p:sp>
      <p:sp>
        <p:nvSpPr>
          <p:cNvPr id="5" name="TextBox 4"/>
          <p:cNvSpPr txBox="1"/>
          <p:nvPr/>
        </p:nvSpPr>
        <p:spPr>
          <a:xfrm>
            <a:off x="457200" y="623047"/>
            <a:ext cx="7924800" cy="609600"/>
          </a:xfrm>
          <a:prstGeom prst="rect">
            <a:avLst/>
          </a:prstGeom>
          <a:noFill/>
        </p:spPr>
        <p:txBody>
          <a:bodyPr wrap="square" rtlCol="0">
            <a:noAutofit/>
          </a:bodyPr>
          <a:lstStyle/>
          <a:p>
            <a:r>
              <a:rPr lang="en-US" b="1" dirty="0">
                <a:latin typeface="Segoe UI" pitchFamily="34" charset="0"/>
                <a:ea typeface="Segoe UI" pitchFamily="34" charset="0"/>
                <a:cs typeface="Segoe UI" pitchFamily="34" charset="0"/>
              </a:rPr>
              <a:t>The following individuals disclose no relevant financial relationships:</a:t>
            </a:r>
          </a:p>
        </p:txBody>
      </p:sp>
      <p:graphicFrame>
        <p:nvGraphicFramePr>
          <p:cNvPr id="6" name="Table 5"/>
          <p:cNvGraphicFramePr>
            <a:graphicFrameLocks noGrp="1"/>
          </p:cNvGraphicFramePr>
          <p:nvPr>
            <p:extLst/>
          </p:nvPr>
        </p:nvGraphicFramePr>
        <p:xfrm>
          <a:off x="228600" y="1066796"/>
          <a:ext cx="8763000" cy="5326911"/>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xmlns="" val="20000"/>
                    </a:ext>
                  </a:extLst>
                </a:gridCol>
                <a:gridCol w="6324600">
                  <a:extLst>
                    <a:ext uri="{9D8B030D-6E8A-4147-A177-3AD203B41FA5}">
                      <a16:colId xmlns:a16="http://schemas.microsoft.com/office/drawing/2014/main" xmlns="" val="20001"/>
                    </a:ext>
                  </a:extLst>
                </a:gridCol>
              </a:tblGrid>
              <a:tr h="771956">
                <a:tc>
                  <a:txBody>
                    <a:bodyPr/>
                    <a:lstStyle/>
                    <a:p>
                      <a:pPr marL="0" marR="0">
                        <a:lnSpc>
                          <a:spcPct val="115000"/>
                        </a:lnSpc>
                        <a:spcBef>
                          <a:spcPts val="0"/>
                        </a:spcBef>
                        <a:spcAft>
                          <a:spcPts val="0"/>
                        </a:spcAft>
                      </a:pPr>
                      <a:r>
                        <a:rPr lang="en-US" sz="1200" baseline="0" dirty="0">
                          <a:solidFill>
                            <a:schemeClr val="tx1"/>
                          </a:solidFill>
                          <a:effectLst/>
                          <a:latin typeface="Calibri" panose="020F0502020204030204" pitchFamily="34" charset="0"/>
                          <a:ea typeface="Calibri"/>
                          <a:cs typeface="Times New Roman"/>
                        </a:rPr>
                        <a:t>Stephanie </a:t>
                      </a:r>
                      <a:r>
                        <a:rPr lang="en-US" sz="1200" baseline="0" dirty="0" err="1">
                          <a:solidFill>
                            <a:schemeClr val="tx1"/>
                          </a:solidFill>
                          <a:effectLst/>
                          <a:latin typeface="Calibri" panose="020F0502020204030204" pitchFamily="34" charset="0"/>
                          <a:ea typeface="Calibri"/>
                          <a:cs typeface="Times New Roman"/>
                        </a:rPr>
                        <a:t>Townsell</a:t>
                      </a:r>
                      <a:r>
                        <a:rPr lang="en-US" sz="1200" baseline="0" dirty="0">
                          <a:solidFill>
                            <a:schemeClr val="tx1"/>
                          </a:solidFill>
                          <a:effectLst/>
                          <a:latin typeface="Calibri" panose="020F0502020204030204" pitchFamily="34" charset="0"/>
                          <a:ea typeface="Calibri"/>
                          <a:cs typeface="Times New Roman"/>
                        </a:rPr>
                        <a:t>, MPH</a:t>
                      </a:r>
                    </a:p>
                    <a:p>
                      <a:pPr marL="0" marR="0">
                        <a:lnSpc>
                          <a:spcPct val="115000"/>
                        </a:lnSpc>
                        <a:spcBef>
                          <a:spcPts val="0"/>
                        </a:spcBef>
                        <a:spcAft>
                          <a:spcPts val="0"/>
                        </a:spcAft>
                      </a:pPr>
                      <a:r>
                        <a:rPr lang="en-US" sz="1200" baseline="0" dirty="0">
                          <a:solidFill>
                            <a:schemeClr val="tx1"/>
                          </a:solidFill>
                          <a:effectLst/>
                          <a:latin typeface="Calibri" panose="020F0502020204030204" pitchFamily="34" charset="0"/>
                          <a:ea typeface="Calibri"/>
                          <a:cs typeface="Times New Roman"/>
                        </a:rPr>
                        <a:t>Sharon McGill, MPH</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solidFill>
                            <a:schemeClr val="tx1"/>
                          </a:solidFill>
                          <a:effectLst/>
                          <a:latin typeface="Calibri" panose="020F0502020204030204" pitchFamily="34" charset="0"/>
                          <a:ea typeface="Calibri"/>
                          <a:cs typeface="Times New Roman"/>
                        </a:rPr>
                        <a:t>Public Health Project Manager, Department of Research and Development, American Osteopathic</a:t>
                      </a:r>
                      <a:r>
                        <a:rPr lang="en-US" sz="1200" baseline="0" dirty="0">
                          <a:solidFill>
                            <a:schemeClr val="tx1"/>
                          </a:solidFill>
                          <a:effectLst/>
                          <a:latin typeface="Calibri" panose="020F0502020204030204" pitchFamily="34" charset="0"/>
                          <a:ea typeface="Calibri"/>
                          <a:cs typeface="Times New Roman"/>
                        </a:rPr>
                        <a:t> Association, Chicago, IL</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baseline="0" dirty="0">
                          <a:solidFill>
                            <a:schemeClr val="tx1"/>
                          </a:solidFill>
                          <a:effectLst/>
                          <a:latin typeface="Calibri" panose="020F0502020204030204" pitchFamily="34" charset="0"/>
                          <a:ea typeface="Calibri"/>
                          <a:cs typeface="Times New Roman"/>
                        </a:rPr>
                        <a:t>Director, Department of Quality and Research, American Osteopathic Association, Chicago, IL</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4720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solidFill>
                            <a:schemeClr val="tx1"/>
                          </a:solidFill>
                          <a:effectLst/>
                          <a:latin typeface="Calibri" panose="020F0502020204030204" pitchFamily="34" charset="0"/>
                          <a:ea typeface="Calibri"/>
                          <a:cs typeface="Times New Roman"/>
                        </a:rPr>
                        <a:t>Jennifer </a:t>
                      </a:r>
                      <a:r>
                        <a:rPr lang="en-US" sz="1200" dirty="0" err="1">
                          <a:solidFill>
                            <a:schemeClr val="tx1"/>
                          </a:solidFill>
                          <a:effectLst/>
                          <a:latin typeface="Calibri" panose="020F0502020204030204" pitchFamily="34" charset="0"/>
                          <a:ea typeface="Calibri"/>
                          <a:cs typeface="Times New Roman"/>
                        </a:rPr>
                        <a:t>Reinard</a:t>
                      </a:r>
                      <a:endParaRPr lang="en-US" sz="1200" dirty="0">
                        <a:solidFill>
                          <a:schemeClr val="tx1"/>
                        </a:solidFill>
                        <a:effectLst/>
                        <a:latin typeface="Calibri" panose="020F0502020204030204" pitchFamily="34" charset="0"/>
                        <a:ea typeface="Calibri"/>
                        <a:cs typeface="Times New Roman"/>
                      </a:endParaRPr>
                    </a:p>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Catherine Underwood, MBA, CAE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solidFill>
                            <a:schemeClr val="tx1"/>
                          </a:solidFill>
                          <a:effectLst/>
                          <a:latin typeface="Calibri" panose="020F0502020204030204" pitchFamily="34" charset="0"/>
                          <a:ea typeface="Calibri"/>
                          <a:cs typeface="Times New Roman"/>
                        </a:rPr>
                        <a:t>Education Manager, American Pain Society</a:t>
                      </a:r>
                    </a:p>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Chief Executive Officer, American Pain Society, Chicago,</a:t>
                      </a:r>
                      <a:r>
                        <a:rPr lang="en-US" sz="1200" baseline="0" dirty="0">
                          <a:solidFill>
                            <a:schemeClr val="tx1"/>
                          </a:solidFill>
                          <a:effectLst/>
                          <a:latin typeface="Calibri" panose="020F0502020204030204" pitchFamily="34" charset="0"/>
                          <a:ea typeface="Calibri"/>
                          <a:cs typeface="Times New Roman"/>
                        </a:rPr>
                        <a:t> IL</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47209">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Arlene Deverman, CAE, CFRE</a:t>
                      </a:r>
                    </a:p>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Penny Mills, MBA</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Vice President,</a:t>
                      </a:r>
                      <a:r>
                        <a:rPr lang="en-US" sz="1200" baseline="0" dirty="0">
                          <a:solidFill>
                            <a:schemeClr val="tx1"/>
                          </a:solidFill>
                          <a:effectLst/>
                          <a:latin typeface="Calibri" panose="020F0502020204030204" pitchFamily="34" charset="0"/>
                          <a:ea typeface="Calibri"/>
                          <a:cs typeface="Times New Roman"/>
                        </a:rPr>
                        <a:t> Professional Development, </a:t>
                      </a:r>
                      <a:r>
                        <a:rPr lang="en-US" sz="1200" dirty="0">
                          <a:solidFill>
                            <a:schemeClr val="tx1"/>
                          </a:solidFill>
                          <a:effectLst/>
                          <a:latin typeface="Calibri" panose="020F0502020204030204" pitchFamily="34" charset="0"/>
                          <a:ea typeface="Calibri"/>
                          <a:cs typeface="Times New Roman"/>
                        </a:rPr>
                        <a:t>American Society of Addiction</a:t>
                      </a:r>
                      <a:r>
                        <a:rPr lang="en-US" sz="1200" baseline="0" dirty="0">
                          <a:solidFill>
                            <a:schemeClr val="tx1"/>
                          </a:solidFill>
                          <a:effectLst/>
                          <a:latin typeface="Calibri" panose="020F0502020204030204" pitchFamily="34" charset="0"/>
                          <a:ea typeface="Calibri"/>
                          <a:cs typeface="Times New Roman"/>
                        </a:rPr>
                        <a:t> Medicine</a:t>
                      </a:r>
                    </a:p>
                    <a:p>
                      <a:pPr marL="0" marR="0">
                        <a:lnSpc>
                          <a:spcPct val="115000"/>
                        </a:lnSpc>
                        <a:spcBef>
                          <a:spcPts val="0"/>
                        </a:spcBef>
                        <a:spcAft>
                          <a:spcPts val="0"/>
                        </a:spcAft>
                      </a:pPr>
                      <a:r>
                        <a:rPr lang="en-US" sz="1200" baseline="0" dirty="0">
                          <a:solidFill>
                            <a:schemeClr val="tx1"/>
                          </a:solidFill>
                          <a:effectLst/>
                          <a:latin typeface="Calibri" panose="020F0502020204030204" pitchFamily="34" charset="0"/>
                          <a:ea typeface="Calibri"/>
                          <a:cs typeface="Times New Roman"/>
                        </a:rPr>
                        <a:t>Executive Vice President and CEO, American Society of Addiction Medicine Chevy Chase, MD</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95830">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Thomas  McKeithen</a:t>
                      </a:r>
                      <a:r>
                        <a:rPr lang="en-US" sz="1200" baseline="0" dirty="0">
                          <a:solidFill>
                            <a:schemeClr val="tx1"/>
                          </a:solidFill>
                          <a:effectLst/>
                          <a:latin typeface="Calibri" panose="020F0502020204030204" pitchFamily="34" charset="0"/>
                          <a:ea typeface="Calibri"/>
                          <a:cs typeface="Times New Roman"/>
                        </a:rPr>
                        <a:t> </a:t>
                      </a:r>
                      <a:r>
                        <a:rPr lang="en-US" sz="1200" dirty="0">
                          <a:solidFill>
                            <a:schemeClr val="tx1"/>
                          </a:solidFill>
                          <a:effectLst/>
                          <a:latin typeface="Calibri" panose="020F0502020204030204" pitchFamily="34" charset="0"/>
                          <a:ea typeface="Calibri"/>
                          <a:cs typeface="Times New Roman"/>
                        </a:rPr>
                        <a:t>Jr,</a:t>
                      </a:r>
                      <a:r>
                        <a:rPr lang="en-US" sz="1200" baseline="0" dirty="0">
                          <a:solidFill>
                            <a:schemeClr val="tx1"/>
                          </a:solidFill>
                          <a:effectLst/>
                          <a:latin typeface="Calibri" panose="020F0502020204030204" pitchFamily="34" charset="0"/>
                          <a:ea typeface="Calibri"/>
                          <a:cs typeface="Times New Roman"/>
                        </a:rPr>
                        <a:t>  BS, MBA</a:t>
                      </a:r>
                    </a:p>
                    <a:p>
                      <a:pPr marL="0" marR="0">
                        <a:lnSpc>
                          <a:spcPct val="115000"/>
                        </a:lnSpc>
                        <a:spcBef>
                          <a:spcPts val="0"/>
                        </a:spcBef>
                        <a:spcAft>
                          <a:spcPts val="0"/>
                        </a:spcAft>
                      </a:pPr>
                      <a:r>
                        <a:rPr lang="en-US" sz="1200" baseline="0" dirty="0">
                          <a:solidFill>
                            <a:schemeClr val="tx1"/>
                          </a:solidFill>
                          <a:effectLst/>
                          <a:latin typeface="Calibri" panose="020F0502020204030204" pitchFamily="34" charset="0"/>
                          <a:ea typeface="Calibri"/>
                          <a:cs typeface="Times New Roman"/>
                        </a:rPr>
                        <a:t>Chris Larrison</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Partners,</a:t>
                      </a:r>
                      <a:r>
                        <a:rPr lang="en-US" sz="1200" baseline="0" dirty="0">
                          <a:solidFill>
                            <a:schemeClr val="tx1"/>
                          </a:solidFill>
                          <a:effectLst/>
                          <a:latin typeface="Calibri" panose="020F0502020204030204" pitchFamily="34" charset="0"/>
                          <a:ea typeface="Calibri"/>
                          <a:cs typeface="Times New Roman"/>
                        </a:rPr>
                        <a:t> </a:t>
                      </a:r>
                      <a:r>
                        <a:rPr lang="en-US" sz="1200" dirty="0">
                          <a:solidFill>
                            <a:schemeClr val="tx1"/>
                          </a:solidFill>
                          <a:effectLst/>
                          <a:latin typeface="Calibri" panose="020F0502020204030204" pitchFamily="34" charset="0"/>
                          <a:ea typeface="Calibri"/>
                          <a:cs typeface="Times New Roman"/>
                        </a:rPr>
                        <a:t>Healthcare Performance Consulting Inc.</a:t>
                      </a:r>
                      <a:r>
                        <a:rPr lang="en-US" sz="1200">
                          <a:solidFill>
                            <a:schemeClr val="tx1"/>
                          </a:solidFill>
                          <a:effectLst/>
                          <a:latin typeface="Calibri" panose="020F0502020204030204" pitchFamily="34" charset="0"/>
                          <a:ea typeface="Calibri"/>
                          <a:cs typeface="Times New Roman"/>
                        </a:rPr>
                        <a:t>, Indianapolis, IN</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47209">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Kate Nisbet, BBA, MBA</a:t>
                      </a:r>
                    </a:p>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Mary Ales, BA</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Director of Health</a:t>
                      </a:r>
                      <a:r>
                        <a:rPr lang="en-US" sz="1200" baseline="0" dirty="0">
                          <a:solidFill>
                            <a:schemeClr val="tx1"/>
                          </a:solidFill>
                          <a:effectLst/>
                          <a:latin typeface="Calibri" panose="020F0502020204030204" pitchFamily="34" charset="0"/>
                          <a:ea typeface="Calibri"/>
                          <a:cs typeface="Times New Roman"/>
                        </a:rPr>
                        <a:t> Systems Education, Interstate Postgraduate Medical Association</a:t>
                      </a:r>
                      <a:endParaRPr lang="en-US" sz="1200" dirty="0">
                        <a:solidFill>
                          <a:schemeClr val="tx1"/>
                        </a:solidFill>
                        <a:effectLst/>
                        <a:latin typeface="Calibri" panose="020F0502020204030204" pitchFamily="34" charset="0"/>
                        <a:ea typeface="Calibri"/>
                        <a:cs typeface="Times New Roman"/>
                      </a:endParaRPr>
                    </a:p>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Executive</a:t>
                      </a:r>
                      <a:r>
                        <a:rPr lang="en-US" sz="1200" baseline="0" dirty="0">
                          <a:solidFill>
                            <a:schemeClr val="tx1"/>
                          </a:solidFill>
                          <a:effectLst/>
                          <a:latin typeface="Calibri" panose="020F0502020204030204" pitchFamily="34" charset="0"/>
                          <a:ea typeface="Calibri"/>
                          <a:cs typeface="Times New Roman"/>
                        </a:rPr>
                        <a:t> Director, </a:t>
                      </a:r>
                      <a:r>
                        <a:rPr lang="en-US" sz="1200" dirty="0">
                          <a:solidFill>
                            <a:schemeClr val="tx1"/>
                          </a:solidFill>
                          <a:effectLst/>
                          <a:latin typeface="Calibri" panose="020F0502020204030204" pitchFamily="34" charset="0"/>
                          <a:ea typeface="Calibri"/>
                          <a:cs typeface="Times New Roman"/>
                        </a:rPr>
                        <a:t>Interstate Postgraduate</a:t>
                      </a:r>
                      <a:r>
                        <a:rPr lang="en-US" sz="1200" baseline="0" dirty="0">
                          <a:solidFill>
                            <a:schemeClr val="tx1"/>
                          </a:solidFill>
                          <a:effectLst/>
                          <a:latin typeface="Calibri" panose="020F0502020204030204" pitchFamily="34" charset="0"/>
                          <a:ea typeface="Calibri"/>
                          <a:cs typeface="Times New Roman"/>
                        </a:rPr>
                        <a:t> Medical Association, Madison, WI</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47209">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Pam</a:t>
                      </a:r>
                      <a:r>
                        <a:rPr lang="en-US" sz="1200" baseline="0" dirty="0">
                          <a:solidFill>
                            <a:schemeClr val="tx1"/>
                          </a:solidFill>
                          <a:effectLst/>
                          <a:latin typeface="Calibri" panose="020F0502020204030204" pitchFamily="34" charset="0"/>
                          <a:ea typeface="Calibri"/>
                          <a:cs typeface="Times New Roman"/>
                        </a:rPr>
                        <a:t> Jenkins-Wallace</a:t>
                      </a:r>
                      <a:r>
                        <a:rPr lang="en-US" sz="1200" dirty="0">
                          <a:solidFill>
                            <a:schemeClr val="tx1"/>
                          </a:solidFill>
                          <a:effectLst/>
                          <a:latin typeface="Calibri" panose="020F0502020204030204" pitchFamily="34" charset="0"/>
                          <a:ea typeface="Calibri"/>
                          <a:cs typeface="Times New Roman"/>
                        </a:rPr>
                        <a:t>, MS, NP</a:t>
                      </a:r>
                    </a:p>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Phyllis Zimmer, MN, FNP, FAAN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Program Director, NPHF Continuing Education Program</a:t>
                      </a:r>
                    </a:p>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President, Nurse Practitioner</a:t>
                      </a:r>
                      <a:r>
                        <a:rPr lang="en-US" sz="1200" baseline="0" dirty="0">
                          <a:solidFill>
                            <a:schemeClr val="tx1"/>
                          </a:solidFill>
                          <a:effectLst/>
                          <a:latin typeface="Calibri" panose="020F0502020204030204" pitchFamily="34" charset="0"/>
                          <a:ea typeface="Calibri"/>
                          <a:cs typeface="Times New Roman"/>
                        </a:rPr>
                        <a:t> Healthcare Foundation, Bellevue, WA</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547209">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Sara Bennett</a:t>
                      </a:r>
                    </a:p>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Adele Cohen, </a:t>
                      </a:r>
                      <a:r>
                        <a:rPr lang="en-US" sz="1200" b="0" i="0" kern="1200" dirty="0">
                          <a:solidFill>
                            <a:schemeClr val="tx1"/>
                          </a:solidFill>
                          <a:effectLst/>
                          <a:latin typeface="Calibri" panose="020F0502020204030204" pitchFamily="34" charset="0"/>
                          <a:ea typeface="+mn-ea"/>
                          <a:cs typeface="+mn-cs"/>
                        </a:rPr>
                        <a:t>MS, PCMH CCE</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Project Manager, Physicians’ Institute for Excellence in</a:t>
                      </a:r>
                      <a:r>
                        <a:rPr lang="en-US" sz="1200" baseline="0" dirty="0">
                          <a:solidFill>
                            <a:schemeClr val="tx1"/>
                          </a:solidFill>
                          <a:effectLst/>
                          <a:latin typeface="Calibri" panose="020F0502020204030204" pitchFamily="34" charset="0"/>
                          <a:ea typeface="Calibri"/>
                          <a:cs typeface="Times New Roman"/>
                        </a:rPr>
                        <a:t> Medicine</a:t>
                      </a:r>
                      <a:endParaRPr lang="en-US" sz="1200" dirty="0">
                        <a:solidFill>
                          <a:schemeClr val="tx1"/>
                        </a:solidFill>
                        <a:effectLst/>
                        <a:latin typeface="Calibri" panose="020F0502020204030204" pitchFamily="34" charset="0"/>
                        <a:ea typeface="Calibri"/>
                        <a:cs typeface="Times New Roman"/>
                      </a:endParaRPr>
                    </a:p>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Senior Vice President, Physicians’ Institute</a:t>
                      </a:r>
                      <a:r>
                        <a:rPr lang="en-US" sz="1200" baseline="0" dirty="0">
                          <a:solidFill>
                            <a:schemeClr val="tx1"/>
                          </a:solidFill>
                          <a:effectLst/>
                          <a:latin typeface="Calibri" panose="020F0502020204030204" pitchFamily="34" charset="0"/>
                          <a:ea typeface="Calibri"/>
                          <a:cs typeface="Times New Roman"/>
                        </a:rPr>
                        <a:t> for Excellence in Medicine, Atlanta, GA</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771956">
                <a:tc>
                  <a:txBody>
                    <a:bodyPr/>
                    <a:lstStyle/>
                    <a:p>
                      <a:pPr marL="0" marR="0">
                        <a:lnSpc>
                          <a:spcPct val="115000"/>
                        </a:lnSpc>
                        <a:spcBef>
                          <a:spcPts val="0"/>
                        </a:spcBef>
                        <a:spcAft>
                          <a:spcPts val="0"/>
                        </a:spcAft>
                      </a:pPr>
                      <a:r>
                        <a:rPr lang="en-US" sz="1200" kern="1200" dirty="0">
                          <a:solidFill>
                            <a:schemeClr val="tx1"/>
                          </a:solidFill>
                          <a:effectLst/>
                          <a:latin typeface="Calibri" panose="020F0502020204030204" pitchFamily="34" charset="0"/>
                          <a:ea typeface="Times New Roman"/>
                          <a:cs typeface="Times New Roman"/>
                        </a:rPr>
                        <a:t>Piyali Chatterjee</a:t>
                      </a:r>
                    </a:p>
                    <a:p>
                      <a:pPr marL="0" marR="0">
                        <a:lnSpc>
                          <a:spcPct val="115000"/>
                        </a:lnSpc>
                        <a:spcBef>
                          <a:spcPts val="0"/>
                        </a:spcBef>
                        <a:spcAft>
                          <a:spcPts val="0"/>
                        </a:spcAft>
                      </a:pPr>
                      <a:r>
                        <a:rPr lang="en-US" sz="1200" kern="1200" dirty="0">
                          <a:solidFill>
                            <a:schemeClr val="tx1"/>
                          </a:solidFill>
                          <a:effectLst/>
                          <a:latin typeface="Calibri" panose="020F0502020204030204" pitchFamily="34" charset="0"/>
                          <a:ea typeface="Times New Roman"/>
                          <a:cs typeface="Times New Roman"/>
                        </a:rPr>
                        <a:t>Cyndi Grimes</a:t>
                      </a:r>
                      <a:r>
                        <a:rPr lang="en-US" sz="1200" kern="1200">
                          <a:solidFill>
                            <a:schemeClr val="tx1"/>
                          </a:solidFill>
                          <a:effectLst/>
                          <a:latin typeface="Calibri" panose="020F0502020204030204" pitchFamily="34" charset="0"/>
                          <a:ea typeface="Times New Roman"/>
                          <a:cs typeface="Times New Roman"/>
                        </a:rPr>
                        <a:t>, CCMEP</a:t>
                      </a:r>
                      <a:endParaRPr lang="en-US" sz="1200" kern="1200" dirty="0">
                        <a:solidFill>
                          <a:schemeClr val="tx1"/>
                        </a:solidFill>
                        <a:effectLst/>
                        <a:latin typeface="Calibri" panose="020F0502020204030204" pitchFamily="34" charset="0"/>
                        <a:ea typeface="Times New Roman"/>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chemeClr val="tx1"/>
                          </a:solidFill>
                          <a:effectLst/>
                          <a:latin typeface="Calibri" panose="020F0502020204030204" pitchFamily="34" charset="0"/>
                          <a:ea typeface="Times New Roman"/>
                          <a:cs typeface="Times New Roman"/>
                        </a:rPr>
                        <a:t>Director, Medical Education, Medscape, LLC New York ,NY</a:t>
                      </a:r>
                    </a:p>
                    <a:p>
                      <a:pPr marL="0" marR="0">
                        <a:lnSpc>
                          <a:spcPct val="115000"/>
                        </a:lnSpc>
                        <a:spcBef>
                          <a:spcPts val="0"/>
                        </a:spcBef>
                        <a:spcAft>
                          <a:spcPts val="0"/>
                        </a:spcAft>
                      </a:pPr>
                      <a:r>
                        <a:rPr lang="en-US" sz="1200" kern="1200" dirty="0">
                          <a:solidFill>
                            <a:schemeClr val="tx1"/>
                          </a:solidFill>
                          <a:effectLst/>
                          <a:latin typeface="Calibri" panose="020F0502020204030204" pitchFamily="34" charset="0"/>
                          <a:ea typeface="Times New Roman"/>
                          <a:cs typeface="Times New Roman"/>
                        </a:rPr>
                        <a:t>CME/CE Director, Medscape, LLC, New</a:t>
                      </a:r>
                      <a:r>
                        <a:rPr lang="en-US" sz="1200" kern="1200" baseline="0" dirty="0">
                          <a:solidFill>
                            <a:schemeClr val="tx1"/>
                          </a:solidFill>
                          <a:effectLst/>
                          <a:latin typeface="Calibri" panose="020F0502020204030204" pitchFamily="34" charset="0"/>
                          <a:ea typeface="Times New Roman"/>
                          <a:cs typeface="Times New Roman"/>
                        </a:rPr>
                        <a:t> </a:t>
                      </a:r>
                      <a:r>
                        <a:rPr lang="en-US" sz="1200" kern="1200" dirty="0">
                          <a:solidFill>
                            <a:schemeClr val="tx1"/>
                          </a:solidFill>
                          <a:effectLst/>
                          <a:latin typeface="Calibri" panose="020F0502020204030204" pitchFamily="34" charset="0"/>
                          <a:ea typeface="Times New Roman"/>
                          <a:cs typeface="Times New Roman"/>
                        </a:rPr>
                        <a:t>York, NY</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547209">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Cynthia</a:t>
                      </a:r>
                      <a:r>
                        <a:rPr lang="en-US" sz="1200" baseline="0" dirty="0">
                          <a:solidFill>
                            <a:schemeClr val="tx1"/>
                          </a:solidFill>
                          <a:effectLst/>
                          <a:latin typeface="Calibri" panose="020F0502020204030204" pitchFamily="34" charset="0"/>
                          <a:ea typeface="Calibri"/>
                          <a:cs typeface="Times New Roman"/>
                        </a:rPr>
                        <a:t>  Singh</a:t>
                      </a:r>
                    </a:p>
                    <a:p>
                      <a:pPr marL="0" marR="0">
                        <a:lnSpc>
                          <a:spcPct val="115000"/>
                        </a:lnSpc>
                        <a:spcBef>
                          <a:spcPts val="0"/>
                        </a:spcBef>
                        <a:spcAft>
                          <a:spcPts val="0"/>
                        </a:spcAft>
                      </a:pPr>
                      <a:r>
                        <a:rPr lang="en-US" sz="1200" baseline="0">
                          <a:solidFill>
                            <a:schemeClr val="tx1"/>
                          </a:solidFill>
                          <a:effectLst/>
                          <a:latin typeface="Calibri" panose="020F0502020204030204" pitchFamily="34" charset="0"/>
                          <a:ea typeface="Calibri"/>
                          <a:cs typeface="Times New Roman"/>
                        </a:rPr>
                        <a:t>Lori Vega</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Director, Grants and Foundation</a:t>
                      </a:r>
                      <a:r>
                        <a:rPr lang="en-US" sz="1200" baseline="0" dirty="0">
                          <a:solidFill>
                            <a:schemeClr val="tx1"/>
                          </a:solidFill>
                          <a:effectLst/>
                          <a:latin typeface="Calibri" panose="020F0502020204030204" pitchFamily="34" charset="0"/>
                          <a:ea typeface="Calibri"/>
                          <a:cs typeface="Times New Roman"/>
                        </a:rPr>
                        <a:t> Development, American College of Emergency Physicians</a:t>
                      </a:r>
                    </a:p>
                    <a:p>
                      <a:pPr marL="0" marR="0">
                        <a:lnSpc>
                          <a:spcPct val="115000"/>
                        </a:lnSpc>
                        <a:spcBef>
                          <a:spcPts val="0"/>
                        </a:spcBef>
                        <a:spcAft>
                          <a:spcPts val="0"/>
                        </a:spcAft>
                      </a:pPr>
                      <a:r>
                        <a:rPr lang="en-US" sz="1200" baseline="0" dirty="0">
                          <a:solidFill>
                            <a:schemeClr val="tx1"/>
                          </a:solidFill>
                          <a:effectLst/>
                          <a:latin typeface="Calibri" panose="020F0502020204030204" pitchFamily="34" charset="0"/>
                          <a:ea typeface="Calibri"/>
                          <a:cs typeface="Times New Roman"/>
                        </a:rPr>
                        <a:t>Director, Strategic Partnerships, </a:t>
                      </a:r>
                      <a:r>
                        <a:rPr lang="en-US" sz="1200" dirty="0">
                          <a:solidFill>
                            <a:schemeClr val="tx1"/>
                          </a:solidFill>
                          <a:effectLst/>
                          <a:latin typeface="Calibri" panose="020F0502020204030204" pitchFamily="34" charset="0"/>
                          <a:ea typeface="Calibri"/>
                          <a:cs typeface="Times New Roman"/>
                        </a:rPr>
                        <a:t>American College of Emergency Physicians,</a:t>
                      </a:r>
                      <a:r>
                        <a:rPr lang="en-US" sz="1200" baseline="0" dirty="0">
                          <a:solidFill>
                            <a:schemeClr val="tx1"/>
                          </a:solidFill>
                          <a:effectLst/>
                          <a:latin typeface="Calibri" panose="020F0502020204030204" pitchFamily="34" charset="0"/>
                          <a:ea typeface="Calibri"/>
                          <a:cs typeface="Times New Roman"/>
                        </a:rPr>
                        <a:t> Irving, TX</a:t>
                      </a:r>
                      <a:endParaRPr lang="en-US" sz="1200" dirty="0">
                        <a:solidFill>
                          <a:schemeClr val="tx1"/>
                        </a:solidFill>
                        <a:effectLst/>
                        <a:latin typeface="Calibri" panose="020F0502020204030204" pitchFamily="34" charset="0"/>
                        <a:ea typeface="Calibri"/>
                        <a:cs typeface="Times New Roman"/>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413629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464933" y="0"/>
            <a:ext cx="1679067" cy="199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534400" cy="990600"/>
          </a:xfrm>
        </p:spPr>
        <p:txBody>
          <a:bodyPr/>
          <a:lstStyle/>
          <a:p>
            <a:r>
              <a:rPr lang="en-US" dirty="0">
                <a:solidFill>
                  <a:schemeClr val="tx1"/>
                </a:solidFill>
              </a:rPr>
              <a:t>ER/LA Opioid Use in </a:t>
            </a:r>
            <a:br>
              <a:rPr lang="en-US" dirty="0">
                <a:solidFill>
                  <a:schemeClr val="tx1"/>
                </a:solidFill>
              </a:rPr>
            </a:br>
            <a:r>
              <a:rPr lang="en-US" dirty="0">
                <a:solidFill>
                  <a:schemeClr val="tx1"/>
                </a:solidFill>
              </a:rPr>
              <a:t>Pregnant Women</a:t>
            </a:r>
          </a:p>
        </p:txBody>
      </p:sp>
      <p:sp>
        <p:nvSpPr>
          <p:cNvPr id="4" name="Slide Number Placeholder 3"/>
          <p:cNvSpPr>
            <a:spLocks noGrp="1"/>
          </p:cNvSpPr>
          <p:nvPr>
            <p:ph type="sldNum" sz="quarter" idx="12"/>
          </p:nvPr>
        </p:nvSpPr>
        <p:spPr/>
        <p:txBody>
          <a:bodyPr/>
          <a:lstStyle/>
          <a:p>
            <a:fld id="{AC93B9EA-9F07-41CA-8155-9C9A9F70FA14}" type="slidenum">
              <a:rPr lang="en-US" smtClean="0"/>
              <a:pPr/>
              <a:t>80</a:t>
            </a:fld>
            <a:r>
              <a:rPr lang="en-US" dirty="0"/>
              <a:t>   |   © CO*RE 2015 </a:t>
            </a:r>
          </a:p>
        </p:txBody>
      </p:sp>
      <p:sp>
        <p:nvSpPr>
          <p:cNvPr id="5" name="Rounded Rectangle 4"/>
          <p:cNvSpPr/>
          <p:nvPr/>
        </p:nvSpPr>
        <p:spPr>
          <a:xfrm>
            <a:off x="495298" y="3701018"/>
            <a:ext cx="7620001" cy="70995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000" b="1" dirty="0">
                <a:latin typeface="Segoe UI" pitchFamily="34" charset="0"/>
                <a:ea typeface="Segoe UI" pitchFamily="34" charset="0"/>
                <a:cs typeface="Segoe UI" pitchFamily="34" charset="0"/>
              </a:rPr>
              <a:t>Be aware of the pregnancy status of your patients</a:t>
            </a:r>
          </a:p>
        </p:txBody>
      </p:sp>
      <p:sp>
        <p:nvSpPr>
          <p:cNvPr id="9" name="Rectangle 8"/>
          <p:cNvSpPr/>
          <p:nvPr/>
        </p:nvSpPr>
        <p:spPr>
          <a:xfrm>
            <a:off x="533398" y="2782741"/>
            <a:ext cx="7543799" cy="838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itchFamily="34" charset="0"/>
                <a:ea typeface="Segoe UI" pitchFamily="34" charset="0"/>
                <a:cs typeface="Segoe UI" pitchFamily="34" charset="0"/>
              </a:rPr>
              <a:t>Only use if potential benefit justifies the risk to the fetus</a:t>
            </a:r>
          </a:p>
        </p:txBody>
      </p:sp>
      <p:sp>
        <p:nvSpPr>
          <p:cNvPr id="10" name="Rectangle 9"/>
          <p:cNvSpPr/>
          <p:nvPr/>
        </p:nvSpPr>
        <p:spPr>
          <a:xfrm>
            <a:off x="533400" y="4535341"/>
            <a:ext cx="7543798" cy="838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itchFamily="34" charset="0"/>
                <a:ea typeface="Segoe UI" pitchFamily="34" charset="0"/>
                <a:cs typeface="Segoe UI" pitchFamily="34" charset="0"/>
              </a:rPr>
              <a:t>If prolonged use is required during pregnancy:</a:t>
            </a:r>
          </a:p>
          <a:p>
            <a:pPr marL="285750" indent="-285750" algn="ctr">
              <a:buFont typeface="Arial" panose="020B0604020202020204" pitchFamily="34" charset="0"/>
              <a:buChar char="•"/>
            </a:pPr>
            <a:r>
              <a:rPr lang="en-US" sz="1600" dirty="0">
                <a:solidFill>
                  <a:schemeClr val="tx1"/>
                </a:solidFill>
                <a:latin typeface="Segoe UI" pitchFamily="34" charset="0"/>
                <a:ea typeface="Segoe UI" pitchFamily="34" charset="0"/>
                <a:cs typeface="Segoe UI" pitchFamily="34" charset="0"/>
              </a:rPr>
              <a:t>Advise patient of risk of neonatal withdrawal syndrome</a:t>
            </a:r>
          </a:p>
          <a:p>
            <a:pPr marL="285750" indent="-285750" algn="ctr">
              <a:buFont typeface="Arial" panose="020B0604020202020204" pitchFamily="34" charset="0"/>
              <a:buChar char="•"/>
            </a:pPr>
            <a:r>
              <a:rPr lang="en-US" sz="1600" dirty="0">
                <a:solidFill>
                  <a:schemeClr val="tx1"/>
                </a:solidFill>
                <a:latin typeface="Segoe UI" pitchFamily="34" charset="0"/>
                <a:ea typeface="Segoe UI" pitchFamily="34" charset="0"/>
                <a:cs typeface="Segoe UI" pitchFamily="34" charset="0"/>
              </a:rPr>
              <a:t>Ensure appropriate treatment will be available</a:t>
            </a:r>
          </a:p>
        </p:txBody>
      </p:sp>
      <p:sp>
        <p:nvSpPr>
          <p:cNvPr id="11" name="Rounded Rectangle 10"/>
          <p:cNvSpPr/>
          <p:nvPr/>
        </p:nvSpPr>
        <p:spPr>
          <a:xfrm>
            <a:off x="485773" y="1981200"/>
            <a:ext cx="7620002" cy="70995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000" b="1" dirty="0">
                <a:latin typeface="Segoe UI" pitchFamily="34" charset="0"/>
                <a:ea typeface="Segoe UI" pitchFamily="34" charset="0"/>
                <a:cs typeface="Segoe UI" pitchFamily="34" charset="0"/>
              </a:rPr>
              <a:t>No adequate &amp; well-controlled studies</a:t>
            </a:r>
          </a:p>
        </p:txBody>
      </p:sp>
    </p:spTree>
    <p:extLst>
      <p:ext uri="{BB962C8B-B14F-4D97-AF65-F5344CB8AC3E}">
        <p14:creationId xmlns:p14="http://schemas.microsoft.com/office/powerpoint/2010/main" val="278584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4350" y="3276600"/>
            <a:ext cx="8115300" cy="2666999"/>
            <a:chOff x="495300" y="3152775"/>
            <a:chExt cx="8115300" cy="2666999"/>
          </a:xfrm>
        </p:grpSpPr>
        <p:sp>
          <p:nvSpPr>
            <p:cNvPr id="9" name="Rounded Rectangle 8"/>
            <p:cNvSpPr/>
            <p:nvPr/>
          </p:nvSpPr>
          <p:spPr>
            <a:xfrm>
              <a:off x="495300" y="3152775"/>
              <a:ext cx="4000500" cy="2666999"/>
            </a:xfrm>
            <a:prstGeom prst="roundRect">
              <a:avLst>
                <a:gd name="adj" fmla="val 5953"/>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0" lvl="1" algn="ctr"/>
              <a:r>
                <a:rPr lang="en-US" sz="2800" dirty="0">
                  <a:latin typeface="Segoe UI" pitchFamily="34" charset="0"/>
                  <a:ea typeface="Segoe UI" pitchFamily="34" charset="0"/>
                  <a:cs typeface="Segoe UI" pitchFamily="34" charset="0"/>
                </a:rPr>
                <a:t>SAMHSA substance abuse treatment </a:t>
              </a:r>
              <a:br>
                <a:rPr lang="en-US" sz="2800" dirty="0">
                  <a:latin typeface="Segoe UI" pitchFamily="34" charset="0"/>
                  <a:ea typeface="Segoe UI" pitchFamily="34" charset="0"/>
                  <a:cs typeface="Segoe UI" pitchFamily="34" charset="0"/>
                </a:rPr>
              </a:br>
              <a:r>
                <a:rPr lang="en-US" sz="2800" dirty="0">
                  <a:latin typeface="Segoe UI" pitchFamily="34" charset="0"/>
                  <a:ea typeface="Segoe UI" pitchFamily="34" charset="0"/>
                  <a:cs typeface="Segoe UI" pitchFamily="34" charset="0"/>
                </a:rPr>
                <a:t>facility locator</a:t>
              </a:r>
              <a:endParaRPr lang="en-US" sz="2800" dirty="0">
                <a:latin typeface="Segoe UI" pitchFamily="34" charset="0"/>
                <a:ea typeface="Segoe UI" pitchFamily="34" charset="0"/>
                <a:cs typeface="Segoe UI" pitchFamily="34" charset="0"/>
                <a:hlinkClick r:id="rId3"/>
              </a:endParaRPr>
            </a:p>
          </p:txBody>
        </p:sp>
        <p:sp>
          <p:nvSpPr>
            <p:cNvPr id="12" name="Rounded Rectangle 11"/>
            <p:cNvSpPr/>
            <p:nvPr/>
          </p:nvSpPr>
          <p:spPr>
            <a:xfrm>
              <a:off x="4610100" y="3152775"/>
              <a:ext cx="4000500" cy="2666999"/>
            </a:xfrm>
            <a:prstGeom prst="roundRect">
              <a:avLst>
                <a:gd name="adj" fmla="val 523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0" lvl="1" algn="ctr"/>
              <a:r>
                <a:rPr lang="en-US" sz="2800" dirty="0">
                  <a:latin typeface="Segoe UI" pitchFamily="34" charset="0"/>
                  <a:ea typeface="Segoe UI" pitchFamily="34" charset="0"/>
                  <a:cs typeface="Segoe UI" pitchFamily="34" charset="0"/>
                </a:rPr>
                <a:t>SAMHSA mental </a:t>
              </a:r>
              <a:br>
                <a:rPr lang="en-US" sz="2800" dirty="0">
                  <a:latin typeface="Segoe UI" pitchFamily="34" charset="0"/>
                  <a:ea typeface="Segoe UI" pitchFamily="34" charset="0"/>
                  <a:cs typeface="Segoe UI" pitchFamily="34" charset="0"/>
                </a:rPr>
              </a:br>
              <a:r>
                <a:rPr lang="en-US" sz="2800" dirty="0">
                  <a:latin typeface="Segoe UI" pitchFamily="34" charset="0"/>
                  <a:ea typeface="Segoe UI" pitchFamily="34" charset="0"/>
                  <a:cs typeface="Segoe UI" pitchFamily="34" charset="0"/>
                </a:rPr>
                <a:t>health treatment </a:t>
              </a:r>
              <a:br>
                <a:rPr lang="en-US" sz="2800" dirty="0">
                  <a:latin typeface="Segoe UI" pitchFamily="34" charset="0"/>
                  <a:ea typeface="Segoe UI" pitchFamily="34" charset="0"/>
                  <a:cs typeface="Segoe UI" pitchFamily="34" charset="0"/>
                </a:rPr>
              </a:br>
              <a:r>
                <a:rPr lang="en-US" sz="2800" dirty="0">
                  <a:latin typeface="Segoe UI" pitchFamily="34" charset="0"/>
                  <a:ea typeface="Segoe UI" pitchFamily="34" charset="0"/>
                  <a:cs typeface="Segoe UI" pitchFamily="34" charset="0"/>
                </a:rPr>
                <a:t>facility locator</a:t>
              </a:r>
            </a:p>
          </p:txBody>
        </p:sp>
      </p:grpSp>
      <p:sp>
        <p:nvSpPr>
          <p:cNvPr id="4" name="Slide Number Placeholder 3"/>
          <p:cNvSpPr>
            <a:spLocks noGrp="1"/>
          </p:cNvSpPr>
          <p:nvPr>
            <p:ph type="sldNum" sz="quarter" idx="12"/>
          </p:nvPr>
        </p:nvSpPr>
        <p:spPr/>
        <p:txBody>
          <a:bodyPr/>
          <a:lstStyle/>
          <a:p>
            <a:fld id="{AC93B9EA-9F07-41CA-8155-9C9A9F70FA14}" type="slidenum">
              <a:rPr lang="en-US" smtClean="0"/>
              <a:pPr/>
              <a:t>81</a:t>
            </a:fld>
            <a:r>
              <a:rPr lang="en-US" dirty="0"/>
              <a:t>   |   © CO*RE 2015 </a:t>
            </a:r>
          </a:p>
        </p:txBody>
      </p:sp>
      <p:sp>
        <p:nvSpPr>
          <p:cNvPr id="5" name="Title 3"/>
          <p:cNvSpPr txBox="1">
            <a:spLocks/>
          </p:cNvSpPr>
          <p:nvPr/>
        </p:nvSpPr>
        <p:spPr>
          <a:xfrm>
            <a:off x="8001" y="1219200"/>
            <a:ext cx="9127998" cy="9144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kern="1200" spc="-100" baseline="0">
                <a:solidFill>
                  <a:schemeClr val="accent3"/>
                </a:solidFill>
                <a:latin typeface="Segoe UI Light" panose="020B0502040204020203" pitchFamily="34" charset="0"/>
                <a:ea typeface="Segoe UI" panose="020B0502040204020203" pitchFamily="34" charset="0"/>
                <a:cs typeface="Segoe UI" panose="020B0502040204020203" pitchFamily="34" charset="0"/>
              </a:defRPr>
            </a:lvl1pPr>
          </a:lstStyle>
          <a:p>
            <a:pPr algn="ctr"/>
            <a:r>
              <a:rPr lang="en-US" dirty="0">
                <a:latin typeface="Segoe UI" pitchFamily="34" charset="0"/>
              </a:rPr>
              <a:t>Be familiar w/ referral sources for </a:t>
            </a:r>
            <a:br>
              <a:rPr lang="en-US" dirty="0">
                <a:latin typeface="Segoe UI" pitchFamily="34" charset="0"/>
              </a:rPr>
            </a:br>
            <a:r>
              <a:rPr lang="en-US" dirty="0">
                <a:latin typeface="Segoe UI" pitchFamily="34" charset="0"/>
              </a:rPr>
              <a:t>abuse or addiction that may arise from </a:t>
            </a:r>
            <a:br>
              <a:rPr lang="en-US" dirty="0">
                <a:latin typeface="Segoe UI" pitchFamily="34" charset="0"/>
              </a:rPr>
            </a:br>
            <a:r>
              <a:rPr lang="en-US" dirty="0">
                <a:latin typeface="Segoe UI" pitchFamily="34" charset="0"/>
              </a:rPr>
              <a:t>use of ER/LA opioids</a:t>
            </a:r>
          </a:p>
        </p:txBody>
      </p:sp>
      <p:sp>
        <p:nvSpPr>
          <p:cNvPr id="11" name="Rectangle 10"/>
          <p:cNvSpPr/>
          <p:nvPr/>
        </p:nvSpPr>
        <p:spPr>
          <a:xfrm>
            <a:off x="819150" y="4924425"/>
            <a:ext cx="3429000" cy="7261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sz="1400" dirty="0">
                <a:latin typeface="Segoe UI" pitchFamily="34" charset="0"/>
                <a:ea typeface="Segoe UI" pitchFamily="34" charset="0"/>
                <a:cs typeface="Segoe UI" pitchFamily="34" charset="0"/>
                <a:hlinkClick r:id="rId3"/>
              </a:rPr>
              <a:t>http://findtreatment.samhsa.gov/TreatmentLocator/faces/quickSearch.jspx</a:t>
            </a:r>
            <a:r>
              <a:rPr lang="en-US" sz="1400" dirty="0">
                <a:latin typeface="Segoe UI" pitchFamily="34" charset="0"/>
                <a:ea typeface="Segoe UI" pitchFamily="34" charset="0"/>
                <a:cs typeface="Segoe UI" pitchFamily="34" charset="0"/>
              </a:rPr>
              <a:t> </a:t>
            </a:r>
          </a:p>
        </p:txBody>
      </p:sp>
      <p:sp>
        <p:nvSpPr>
          <p:cNvPr id="13" name="Rectangle 12"/>
          <p:cNvSpPr/>
          <p:nvPr/>
        </p:nvSpPr>
        <p:spPr>
          <a:xfrm>
            <a:off x="4914900" y="4924425"/>
            <a:ext cx="3429000" cy="7261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sz="1400" dirty="0">
                <a:hlinkClick r:id="rId4"/>
              </a:rPr>
              <a:t>http://findtreatment.samhsa.gov/MHTreatmentLocator/faces/quickSearch.jspx</a:t>
            </a:r>
            <a:endParaRPr lang="en-US" sz="1400" dirty="0">
              <a:latin typeface="Segoe UI" pitchFamily="34" charset="0"/>
              <a:ea typeface="Segoe UI" pitchFamily="34" charset="0"/>
              <a:cs typeface="Segoe UI" pitchFamily="34" charset="0"/>
            </a:endParaRPr>
          </a:p>
        </p:txBody>
      </p:sp>
      <p:sp>
        <p:nvSpPr>
          <p:cNvPr id="8" name="Title 1"/>
          <p:cNvSpPr>
            <a:spLocks noGrp="1"/>
          </p:cNvSpPr>
          <p:nvPr>
            <p:ph type="title"/>
          </p:nvPr>
        </p:nvSpPr>
        <p:spPr/>
        <p:txBody>
          <a:bodyPr/>
          <a:lstStyle/>
          <a:p>
            <a:r>
              <a:rPr lang="en-US" b="1" dirty="0"/>
              <a:t>Be Ready to Refer</a:t>
            </a:r>
          </a:p>
        </p:txBody>
      </p:sp>
    </p:spTree>
    <p:extLst>
      <p:ext uri="{BB962C8B-B14F-4D97-AF65-F5344CB8AC3E}">
        <p14:creationId xmlns:p14="http://schemas.microsoft.com/office/powerpoint/2010/main" val="262847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09426" y="1752600"/>
            <a:ext cx="2169996" cy="2107894"/>
            <a:chOff x="529771" y="1844318"/>
            <a:chExt cx="3126828" cy="3925610"/>
          </a:xfrm>
        </p:grpSpPr>
        <p:sp>
          <p:nvSpPr>
            <p:cNvPr id="13" name="Rounded Rectangle 12"/>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16" name="TextBox 15"/>
            <p:cNvSpPr txBox="1"/>
            <p:nvPr/>
          </p:nvSpPr>
          <p:spPr>
            <a:xfrm>
              <a:off x="621175" y="2005486"/>
              <a:ext cx="2946147" cy="3571990"/>
            </a:xfrm>
            <a:prstGeom prst="rect">
              <a:avLst/>
            </a:prstGeom>
            <a:noFill/>
          </p:spPr>
          <p:txBody>
            <a:bodyPr wrap="square" rtlCol="0">
              <a:noAutofit/>
            </a:bodyPr>
            <a:lstStyle/>
            <a:p>
              <a:pPr>
                <a:spcBef>
                  <a:spcPts val="600"/>
                </a:spcBef>
                <a:buClr>
                  <a:srgbClr val="4B5269"/>
                </a:buClr>
              </a:pPr>
              <a:endParaRPr lang="en-US" sz="2400" dirty="0">
                <a:solidFill>
                  <a:prstClr val="black"/>
                </a:solidFill>
                <a:latin typeface="Segoe UI" pitchFamily="34" charset="0"/>
                <a:ea typeface="Segoe UI" pitchFamily="34" charset="0"/>
                <a:cs typeface="Segoe UI" pitchFamily="34" charset="0"/>
              </a:endParaRPr>
            </a:p>
          </p:txBody>
        </p:sp>
      </p:grpSp>
      <p:sp>
        <p:nvSpPr>
          <p:cNvPr id="2" name="Title 1"/>
          <p:cNvSpPr>
            <a:spLocks noGrp="1"/>
          </p:cNvSpPr>
          <p:nvPr>
            <p:ph type="title"/>
          </p:nvPr>
        </p:nvSpPr>
        <p:spPr/>
        <p:txBody>
          <a:bodyPr>
            <a:normAutofit/>
          </a:bodyPr>
          <a:lstStyle/>
          <a:p>
            <a:r>
              <a:rPr lang="en-US" dirty="0">
                <a:solidFill>
                  <a:srgbClr val="800000"/>
                </a:solidFill>
              </a:rPr>
              <a:t>Challenge: The Insistent Patient</a:t>
            </a:r>
          </a:p>
        </p:txBody>
      </p:sp>
      <p:sp>
        <p:nvSpPr>
          <p:cNvPr id="5" name="Slide Number Placeholder 4"/>
          <p:cNvSpPr>
            <a:spLocks noGrp="1"/>
          </p:cNvSpPr>
          <p:nvPr>
            <p:ph type="sldNum" sz="quarter" idx="12"/>
          </p:nvPr>
        </p:nvSpPr>
        <p:spPr/>
        <p:txBody>
          <a:bodyPr/>
          <a:lstStyle/>
          <a:p>
            <a:fld id="{AC93B9EA-9F07-41CA-8155-9C9A9F70FA14}" type="slidenum">
              <a:rPr lang="en-US" smtClean="0">
                <a:solidFill>
                  <a:prstClr val="white">
                    <a:lumMod val="65000"/>
                  </a:prstClr>
                </a:solidFill>
              </a:rPr>
              <a:pPr/>
              <a:t>82</a:t>
            </a:fld>
            <a:r>
              <a:rPr lang="en-US" dirty="0">
                <a:solidFill>
                  <a:prstClr val="white">
                    <a:lumMod val="65000"/>
                  </a:prstClr>
                </a:solidFill>
              </a:rPr>
              <a:t>   |   © CO*RE 2015</a:t>
            </a:r>
          </a:p>
        </p:txBody>
      </p:sp>
      <p:grpSp>
        <p:nvGrpSpPr>
          <p:cNvPr id="8" name="Group 7"/>
          <p:cNvGrpSpPr/>
          <p:nvPr/>
        </p:nvGrpSpPr>
        <p:grpSpPr>
          <a:xfrm>
            <a:off x="2899538" y="1192354"/>
            <a:ext cx="6015862" cy="2728952"/>
            <a:chOff x="529771" y="1844318"/>
            <a:chExt cx="3126828" cy="4027895"/>
          </a:xfrm>
        </p:grpSpPr>
        <p:sp>
          <p:nvSpPr>
            <p:cNvPr id="10" name="Rounded Rectangle 9"/>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12" name="TextBox 11"/>
            <p:cNvSpPr txBox="1"/>
            <p:nvPr/>
          </p:nvSpPr>
          <p:spPr>
            <a:xfrm>
              <a:off x="611350" y="2005485"/>
              <a:ext cx="2946147" cy="3866728"/>
            </a:xfrm>
            <a:prstGeom prst="rect">
              <a:avLst/>
            </a:prstGeom>
            <a:noFill/>
          </p:spPr>
          <p:txBody>
            <a:bodyPr wrap="square" rtlCol="0">
              <a:noAutofit/>
            </a:bodyPr>
            <a:lstStyle/>
            <a:p>
              <a:pPr>
                <a:spcBef>
                  <a:spcPts val="600"/>
                </a:spcBef>
                <a:buClr>
                  <a:srgbClr val="4B5269"/>
                </a:buClr>
              </a:pPr>
              <a:r>
                <a:rPr lang="en-US" sz="2000" dirty="0">
                  <a:solidFill>
                    <a:prstClr val="black"/>
                  </a:solidFill>
                  <a:latin typeface="Segoe UI" pitchFamily="34" charset="0"/>
                  <a:ea typeface="Segoe UI" pitchFamily="34" charset="0"/>
                  <a:cs typeface="Segoe UI" pitchFamily="34" charset="0"/>
                </a:rPr>
                <a:t>Mr. Lee’s daily function has improved significantly over the past two years. You suggest titrating his dosage down or trying alternative pain management options. He is extremely resistant and tells you “Nothing else relieves my pain.”</a:t>
              </a:r>
            </a:p>
          </p:txBody>
        </p:sp>
      </p:grpSp>
      <p:sp>
        <p:nvSpPr>
          <p:cNvPr id="14" name="TextBox 13"/>
          <p:cNvSpPr txBox="1"/>
          <p:nvPr/>
        </p:nvSpPr>
        <p:spPr>
          <a:xfrm>
            <a:off x="509426" y="1865263"/>
            <a:ext cx="2169996" cy="2878729"/>
          </a:xfrm>
          <a:prstGeom prst="rect">
            <a:avLst/>
          </a:prstGeom>
          <a:noFill/>
        </p:spPr>
        <p:txBody>
          <a:bodyPr wrap="square" lIns="0" rIns="0" rtlCol="0">
            <a:noAutofit/>
          </a:bodyPr>
          <a:lstStyle/>
          <a:p>
            <a:pPr algn="ctr"/>
            <a:endParaRPr lang="en-US" sz="2400" dirty="0">
              <a:solidFill>
                <a:prstClr val="black"/>
              </a:solidFill>
              <a:latin typeface="Segoe UI" pitchFamily="34" charset="0"/>
              <a:ea typeface="Segoe UI" pitchFamily="34" charset="0"/>
              <a:cs typeface="Segoe UI" pitchFamily="34" charset="0"/>
            </a:endParaRPr>
          </a:p>
        </p:txBody>
      </p:sp>
      <p:sp>
        <p:nvSpPr>
          <p:cNvPr id="3" name="Round Same Side Corner Rectangle 2"/>
          <p:cNvSpPr/>
          <p:nvPr/>
        </p:nvSpPr>
        <p:spPr>
          <a:xfrm>
            <a:off x="509426" y="1143001"/>
            <a:ext cx="2169996" cy="838200"/>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lvl="2" algn="ctr"/>
            <a:r>
              <a:rPr lang="en-US" sz="2800" b="1" i="1" dirty="0">
                <a:solidFill>
                  <a:prstClr val="white"/>
                </a:solidFill>
                <a:latin typeface="Segoe UI" pitchFamily="34" charset="0"/>
                <a:ea typeface="Segoe UI" pitchFamily="34" charset="0"/>
                <a:cs typeface="Segoe UI" pitchFamily="34" charset="0"/>
              </a:rPr>
              <a:t>Red Flag:</a:t>
            </a:r>
          </a:p>
        </p:txBody>
      </p:sp>
      <p:sp>
        <p:nvSpPr>
          <p:cNvPr id="4" name="Rectangle 3"/>
          <p:cNvSpPr/>
          <p:nvPr/>
        </p:nvSpPr>
        <p:spPr>
          <a:xfrm>
            <a:off x="609600" y="2133600"/>
            <a:ext cx="1905000" cy="1631216"/>
          </a:xfrm>
          <a:prstGeom prst="rect">
            <a:avLst/>
          </a:prstGeom>
        </p:spPr>
        <p:txBody>
          <a:bodyPr wrap="square">
            <a:spAutoFit/>
          </a:bodyPr>
          <a:lstStyle/>
          <a:p>
            <a:pPr algn="ctr"/>
            <a:r>
              <a:rPr lang="en-US" sz="2000" dirty="0">
                <a:solidFill>
                  <a:prstClr val="black"/>
                </a:solidFill>
                <a:latin typeface="Segoe UI" pitchFamily="34" charset="0"/>
                <a:ea typeface="Segoe UI" pitchFamily="34" charset="0"/>
                <a:cs typeface="Segoe UI" pitchFamily="34" charset="0"/>
              </a:rPr>
              <a:t>Patient refuses to consider non-opioid treatment options</a:t>
            </a:r>
          </a:p>
        </p:txBody>
      </p:sp>
      <p:grpSp>
        <p:nvGrpSpPr>
          <p:cNvPr id="19" name="Group 18"/>
          <p:cNvGrpSpPr/>
          <p:nvPr/>
        </p:nvGrpSpPr>
        <p:grpSpPr>
          <a:xfrm>
            <a:off x="509426" y="4116676"/>
            <a:ext cx="8405974" cy="1823619"/>
            <a:chOff x="529771" y="1844318"/>
            <a:chExt cx="3126828" cy="3925610"/>
          </a:xfrm>
        </p:grpSpPr>
        <p:sp>
          <p:nvSpPr>
            <p:cNvPr id="20" name="Rounded Rectangle 19"/>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21" name="TextBox 20"/>
            <p:cNvSpPr txBox="1"/>
            <p:nvPr/>
          </p:nvSpPr>
          <p:spPr>
            <a:xfrm>
              <a:off x="621175" y="2005487"/>
              <a:ext cx="2946147" cy="3571989"/>
            </a:xfrm>
            <a:prstGeom prst="rect">
              <a:avLst/>
            </a:prstGeom>
            <a:noFill/>
          </p:spPr>
          <p:txBody>
            <a:bodyPr wrap="square" rtlCol="0">
              <a:noAutofit/>
            </a:bodyPr>
            <a:lstStyle/>
            <a:p>
              <a:pPr>
                <a:spcBef>
                  <a:spcPts val="600"/>
                </a:spcBef>
                <a:buClr>
                  <a:srgbClr val="4B5269"/>
                </a:buClr>
              </a:pPr>
              <a:r>
                <a:rPr lang="en-US" sz="2000" b="1" dirty="0">
                  <a:solidFill>
                    <a:srgbClr val="800000"/>
                  </a:solidFill>
                  <a:latin typeface="Segoe UI" pitchFamily="34" charset="0"/>
                  <a:ea typeface="Segoe UI" pitchFamily="34" charset="0"/>
                  <a:cs typeface="Segoe UI" pitchFamily="34" charset="0"/>
                </a:rPr>
                <a:t>Action</a:t>
              </a:r>
              <a:r>
                <a:rPr lang="en-US" sz="2000" dirty="0">
                  <a:solidFill>
                    <a:prstClr val="black"/>
                  </a:solidFill>
                  <a:latin typeface="Segoe UI" pitchFamily="34" charset="0"/>
                  <a:ea typeface="Segoe UI" pitchFamily="34" charset="0"/>
                  <a:cs typeface="Segoe UI" pitchFamily="34" charset="0"/>
                </a:rPr>
                <a:t>: Work with your patient to set treatment goals and expectations.  Select and document a therapy plan or use a patient-provider agreement.  Evaluate Mr. Lee for potential addiction; consider referral to psychiatry or addiction medicine.</a:t>
              </a:r>
            </a:p>
          </p:txBody>
        </p:sp>
      </p:grpSp>
      <p:pic>
        <p:nvPicPr>
          <p:cNvPr id="22" name="Picture 21"/>
          <p:cNvPicPr>
            <a:picLocks noChangeAspect="1"/>
          </p:cNvPicPr>
          <p:nvPr/>
        </p:nvPicPr>
        <p:blipFill rotWithShape="1">
          <a:blip r:embed="rId3" cstate="screen">
            <a:extLst>
              <a:ext uri="{28A0092B-C50C-407E-A947-70E740481C1C}">
                <a14:useLocalDpi xmlns:a14="http://schemas.microsoft.com/office/drawing/2010/main"/>
              </a:ext>
            </a:extLst>
          </a:blip>
          <a:srcRect r="10172"/>
          <a:stretch/>
        </p:blipFill>
        <p:spPr>
          <a:xfrm>
            <a:off x="6477000" y="152400"/>
            <a:ext cx="2667000" cy="518205"/>
          </a:xfrm>
          <a:prstGeom prst="rect">
            <a:avLst/>
          </a:prstGeom>
        </p:spPr>
      </p:pic>
    </p:spTree>
    <p:extLst>
      <p:ext uri="{BB962C8B-B14F-4D97-AF65-F5344CB8AC3E}">
        <p14:creationId xmlns:p14="http://schemas.microsoft.com/office/powerpoint/2010/main" val="79659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95548" y="0"/>
            <a:ext cx="6648451" cy="452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2503371" y="452120"/>
            <a:ext cx="5581651" cy="1116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3600" b="1" spc="-100" dirty="0">
                <a:solidFill>
                  <a:prstClr val="white"/>
                </a:solidFill>
                <a:latin typeface="Segoe UI" pitchFamily="34" charset="0"/>
                <a:ea typeface="Segoe UI" pitchFamily="34" charset="0"/>
                <a:cs typeface="Segoe UI" pitchFamily="34" charset="0"/>
              </a:rPr>
              <a:t>Pearls for Practice</a:t>
            </a:r>
            <a:endParaRPr lang="en-US" sz="1600" b="1" dirty="0">
              <a:solidFill>
                <a:prstClr val="white"/>
              </a:solidFill>
              <a:latin typeface="Segoe UI" pitchFamily="34" charset="0"/>
              <a:ea typeface="Segoe UI" pitchFamily="34" charset="0"/>
              <a:cs typeface="Segoe UI" pitchFamily="34" charset="0"/>
            </a:endParaRPr>
          </a:p>
        </p:txBody>
      </p:sp>
      <p:sp>
        <p:nvSpPr>
          <p:cNvPr id="11" name="TextBox 10"/>
          <p:cNvSpPr txBox="1"/>
          <p:nvPr/>
        </p:nvSpPr>
        <p:spPr>
          <a:xfrm>
            <a:off x="2515728" y="4763"/>
            <a:ext cx="3200400" cy="762000"/>
          </a:xfrm>
          <a:prstGeom prst="rect">
            <a:avLst/>
          </a:prstGeom>
          <a:noFill/>
        </p:spPr>
        <p:txBody>
          <a:bodyPr wrap="square" rtlCol="0">
            <a:noAutofit/>
          </a:bodyPr>
          <a:lstStyle/>
          <a:p>
            <a:r>
              <a:rPr lang="en-US" sz="2400" b="1" spc="-100" dirty="0">
                <a:solidFill>
                  <a:schemeClr val="accent4"/>
                </a:solidFill>
                <a:latin typeface="Segoe UI" pitchFamily="34" charset="0"/>
                <a:ea typeface="Segoe UI" pitchFamily="34" charset="0"/>
                <a:cs typeface="Segoe UI" pitchFamily="34" charset="0"/>
              </a:rPr>
              <a:t>Unit 3</a:t>
            </a:r>
            <a:endParaRPr lang="en-US" sz="1050" dirty="0">
              <a:solidFill>
                <a:schemeClr val="accent4"/>
              </a:solidFill>
              <a:latin typeface="Segoe UI" pitchFamily="34" charset="0"/>
              <a:ea typeface="Segoe UI" pitchFamily="34" charset="0"/>
              <a:cs typeface="Segoe UI" pitchFamily="34" charset="0"/>
            </a:endParaRPr>
          </a:p>
        </p:txBody>
      </p:sp>
      <p:sp>
        <p:nvSpPr>
          <p:cNvPr id="3" name="Slide Number Placeholder 2"/>
          <p:cNvSpPr>
            <a:spLocks noGrp="1"/>
          </p:cNvSpPr>
          <p:nvPr>
            <p:ph type="sldNum" sz="quarter" idx="12"/>
          </p:nvPr>
        </p:nvSpPr>
        <p:spPr/>
        <p:txBody>
          <a:bodyPr/>
          <a:lstStyle/>
          <a:p>
            <a:fld id="{AC93B9EA-9F07-41CA-8155-9C9A9F70FA14}" type="slidenum">
              <a:rPr lang="en-US" smtClean="0">
                <a:solidFill>
                  <a:prstClr val="white">
                    <a:lumMod val="65000"/>
                  </a:prstClr>
                </a:solidFill>
              </a:rPr>
              <a:pPr/>
              <a:t>83</a:t>
            </a:fld>
            <a:r>
              <a:rPr lang="en-US" dirty="0">
                <a:solidFill>
                  <a:prstClr val="white">
                    <a:lumMod val="65000"/>
                  </a:prstClr>
                </a:solidFill>
              </a:rPr>
              <a:t>   |   © CO*RE 2015</a:t>
            </a:r>
          </a:p>
        </p:txBody>
      </p:sp>
      <p:sp>
        <p:nvSpPr>
          <p:cNvPr id="23" name="Content Placeholder 2"/>
          <p:cNvSpPr txBox="1">
            <a:spLocks/>
          </p:cNvSpPr>
          <p:nvPr/>
        </p:nvSpPr>
        <p:spPr>
          <a:xfrm>
            <a:off x="460289" y="1828800"/>
            <a:ext cx="8686800" cy="5362575"/>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sz="20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182880" algn="l" defTabSz="914400" rtl="0" eaLnBrk="1" latinLnBrk="0" hangingPunct="1">
              <a:spcBef>
                <a:spcPct val="20000"/>
              </a:spcBef>
              <a:buClr>
                <a:schemeClr val="accent1"/>
              </a:buClr>
              <a:buSzPct val="85000"/>
              <a:buFont typeface="Arial" pitchFamily="34" charset="0"/>
              <a:buChar char="•"/>
              <a:defRPr sz="1800" b="0" i="0" u="none"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3pPr>
            <a:lvl4pPr marL="1005840" indent="-182880" algn="l" defTabSz="914400" rtl="0" eaLnBrk="1" latinLnBrk="0" hangingPunct="1">
              <a:spcBef>
                <a:spcPct val="20000"/>
              </a:spcBef>
              <a:buClr>
                <a:schemeClr val="accent1"/>
              </a:buClr>
              <a:buFont typeface="Arial" pitchFamily="34" charset="0"/>
              <a:buChar char="•"/>
              <a:defRPr sz="14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200"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nSpc>
                <a:spcPct val="150000"/>
              </a:lnSpc>
            </a:pPr>
            <a:r>
              <a:rPr lang="en-US" sz="2400" dirty="0">
                <a:solidFill>
                  <a:schemeClr val="accent3"/>
                </a:solidFill>
              </a:rPr>
              <a:t>Anticipate and Treat Common Adverse Effects</a:t>
            </a:r>
          </a:p>
          <a:p>
            <a:pPr>
              <a:lnSpc>
                <a:spcPct val="150000"/>
              </a:lnSpc>
            </a:pPr>
            <a:r>
              <a:rPr lang="en-US" sz="2400" dirty="0">
                <a:solidFill>
                  <a:schemeClr val="accent3"/>
                </a:solidFill>
              </a:rPr>
              <a:t>Use Informed Consent and Patient Provider Agreements</a:t>
            </a:r>
          </a:p>
          <a:p>
            <a:r>
              <a:rPr lang="en-US" sz="2400" dirty="0">
                <a:solidFill>
                  <a:schemeClr val="accent3"/>
                </a:solidFill>
              </a:rPr>
              <a:t>Use UDT and PDMP as Valuable Sources of Data About your Patient</a:t>
            </a:r>
          </a:p>
          <a:p>
            <a:r>
              <a:rPr lang="en-US" sz="2400" b="1" dirty="0">
                <a:solidFill>
                  <a:schemeClr val="accent2"/>
                </a:solidFill>
              </a:rPr>
              <a:t>	</a:t>
            </a:r>
            <a:r>
              <a:rPr lang="en-US" b="1" i="1" dirty="0">
                <a:solidFill>
                  <a:schemeClr val="accent2"/>
                </a:solidFill>
              </a:rPr>
              <a:t>However, know their limitations </a:t>
            </a:r>
          </a:p>
          <a:p>
            <a:r>
              <a:rPr lang="en-US" sz="2400" dirty="0">
                <a:solidFill>
                  <a:schemeClr val="accent3"/>
                </a:solidFill>
              </a:rPr>
              <a:t>Monitor Patient Adherence, Side Effects, Aberrant Behaviors, and Clinical Outcomes</a:t>
            </a:r>
          </a:p>
          <a:p>
            <a:pPr>
              <a:lnSpc>
                <a:spcPct val="150000"/>
              </a:lnSpc>
            </a:pPr>
            <a:r>
              <a:rPr lang="en-US" sz="2400" dirty="0">
                <a:solidFill>
                  <a:schemeClr val="accent3"/>
                </a:solidFill>
              </a:rPr>
              <a:t>Refer Appropriately if Necessary</a:t>
            </a:r>
          </a:p>
          <a:p>
            <a:pPr>
              <a:lnSpc>
                <a:spcPct val="150000"/>
              </a:lnSpc>
              <a:spcBef>
                <a:spcPts val="0"/>
              </a:spcBef>
              <a:buClr>
                <a:srgbClr val="685066"/>
              </a:buClr>
            </a:pPr>
            <a:endParaRPr lang="en-US" sz="1800" i="1" dirty="0">
              <a:solidFill>
                <a:schemeClr val="accent2"/>
              </a:solidFill>
            </a:endParaRPr>
          </a:p>
          <a:p>
            <a:pPr marL="0" lvl="1" indent="0">
              <a:spcBef>
                <a:spcPts val="400"/>
              </a:spcBef>
              <a:buClr>
                <a:srgbClr val="808C4E"/>
              </a:buClr>
              <a:buSzPct val="100000"/>
              <a:buNone/>
            </a:pPr>
            <a:endParaRPr lang="en-US" sz="2400" b="1" dirty="0">
              <a:solidFill>
                <a:srgbClr val="3D7B5C"/>
              </a:solidFill>
            </a:endParaRP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54" t="24495" r="19378" b="20032"/>
          <a:stretch/>
        </p:blipFill>
        <p:spPr bwMode="auto">
          <a:xfrm>
            <a:off x="6949439" y="-7594"/>
            <a:ext cx="2194560" cy="1563877"/>
          </a:xfrm>
          <a:prstGeom prst="rect">
            <a:avLst/>
          </a:prstGeom>
          <a:noFill/>
          <a:ln w="952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04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446314" y="2950780"/>
            <a:ext cx="557348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idx="1"/>
          </p:nvPr>
        </p:nvSpPr>
        <p:spPr>
          <a:xfrm>
            <a:off x="381000" y="3033713"/>
            <a:ext cx="7772400" cy="1500187"/>
          </a:xfrm>
        </p:spPr>
        <p:txBody>
          <a:bodyPr>
            <a:normAutofit/>
          </a:bodyPr>
          <a:lstStyle/>
          <a:p>
            <a:r>
              <a:rPr lang="en-US" sz="3600" b="1" dirty="0">
                <a:solidFill>
                  <a:schemeClr val="accent1"/>
                </a:solidFill>
              </a:rPr>
              <a:t>Unit IV</a:t>
            </a:r>
          </a:p>
        </p:txBody>
      </p:sp>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455858" y="1523999"/>
            <a:ext cx="5916740" cy="53340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318229" y="6400800"/>
            <a:ext cx="1600200" cy="235400"/>
          </a:xfrm>
        </p:spPr>
        <p:txBody>
          <a:bodyPr/>
          <a:lstStyle/>
          <a:p>
            <a:fld id="{AC93B9EA-9F07-41CA-8155-9C9A9F70FA14}" type="slidenum">
              <a:rPr lang="en-US" smtClean="0"/>
              <a:pPr/>
              <a:t>84</a:t>
            </a:fld>
            <a:r>
              <a:rPr lang="en-US" dirty="0"/>
              <a:t>   |   © CO*RE 2015 </a:t>
            </a:r>
          </a:p>
        </p:txBody>
      </p:sp>
      <p:sp>
        <p:nvSpPr>
          <p:cNvPr id="13" name="TextBox 12"/>
          <p:cNvSpPr txBox="1"/>
          <p:nvPr/>
        </p:nvSpPr>
        <p:spPr>
          <a:xfrm>
            <a:off x="381000" y="594479"/>
            <a:ext cx="8153400" cy="2438400"/>
          </a:xfrm>
          <a:prstGeom prst="rect">
            <a:avLst/>
          </a:prstGeom>
          <a:noFill/>
        </p:spPr>
        <p:txBody>
          <a:bodyPr wrap="square" rtlCol="0">
            <a:noAutofit/>
          </a:bodyPr>
          <a:lstStyle/>
          <a:p>
            <a:pPr>
              <a:lnSpc>
                <a:spcPct val="90000"/>
              </a:lnSpc>
            </a:pPr>
            <a:r>
              <a:rPr lang="en-US" sz="4000" b="1" dirty="0">
                <a:solidFill>
                  <a:schemeClr val="accent3"/>
                </a:solidFill>
                <a:latin typeface="Segoe UI" pitchFamily="34" charset="0"/>
                <a:ea typeface="Segoe UI" pitchFamily="34" charset="0"/>
                <a:cs typeface="Segoe UI" pitchFamily="34" charset="0"/>
              </a:rPr>
              <a:t>COUNSELING PATIENTS &amp; CAREGIVERS ABOUT THE </a:t>
            </a:r>
            <a:br>
              <a:rPr lang="en-US" sz="4000" b="1" dirty="0">
                <a:solidFill>
                  <a:schemeClr val="accent3"/>
                </a:solidFill>
                <a:latin typeface="Segoe UI" pitchFamily="34" charset="0"/>
                <a:ea typeface="Segoe UI" pitchFamily="34" charset="0"/>
                <a:cs typeface="Segoe UI" pitchFamily="34" charset="0"/>
              </a:rPr>
            </a:br>
            <a:r>
              <a:rPr lang="en-US" sz="4000" b="1" dirty="0">
                <a:solidFill>
                  <a:schemeClr val="accent3"/>
                </a:solidFill>
                <a:latin typeface="Segoe UI" pitchFamily="34" charset="0"/>
                <a:ea typeface="Segoe UI" pitchFamily="34" charset="0"/>
                <a:cs typeface="Segoe UI" pitchFamily="34" charset="0"/>
              </a:rPr>
              <a:t>SAFE USE OF ER/LA OPIOID ANALGESICS</a:t>
            </a:r>
          </a:p>
        </p:txBody>
      </p:sp>
      <p:sp>
        <p:nvSpPr>
          <p:cNvPr id="3" name="Footer Placeholder 2"/>
          <p:cNvSpPr>
            <a:spLocks noGrp="1"/>
          </p:cNvSpPr>
          <p:nvPr>
            <p:ph type="ftr" sz="quarter" idx="11"/>
          </p:nvPr>
        </p:nvSpPr>
        <p:spPr/>
        <p:txBody>
          <a:bodyPr/>
          <a:lstStyle/>
          <a:p>
            <a:r>
              <a:rPr lang="en-US" dirty="0"/>
              <a:t>© CO*RE 2014</a:t>
            </a:r>
          </a:p>
        </p:txBody>
      </p:sp>
    </p:spTree>
    <p:extLst>
      <p:ext uri="{BB962C8B-B14F-4D97-AF65-F5344CB8AC3E}">
        <p14:creationId xmlns:p14="http://schemas.microsoft.com/office/powerpoint/2010/main" val="286467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idx="1"/>
          </p:nvPr>
        </p:nvSpPr>
        <p:spPr>
          <a:xfrm>
            <a:off x="228600" y="304800"/>
            <a:ext cx="3124200" cy="2286000"/>
          </a:xfrm>
        </p:spPr>
        <p:txBody>
          <a:bodyPr>
            <a:noAutofit/>
          </a:bodyPr>
          <a:lstStyle/>
          <a:p>
            <a:pPr indent="-285750"/>
            <a:r>
              <a:rPr lang="en-US" sz="3600" dirty="0">
                <a:solidFill>
                  <a:schemeClr val="accent3"/>
                </a:solidFill>
              </a:rPr>
              <a:t>Use</a:t>
            </a:r>
            <a:r>
              <a:rPr lang="en-US" sz="3600" dirty="0">
                <a:solidFill>
                  <a:schemeClr val="accent1"/>
                </a:solidFill>
              </a:rPr>
              <a:t> </a:t>
            </a:r>
            <a:r>
              <a:rPr lang="en-US" sz="3600" b="1" dirty="0">
                <a:solidFill>
                  <a:schemeClr val="accent1"/>
                </a:solidFill>
              </a:rPr>
              <a:t>Patient Counseling Document </a:t>
            </a:r>
            <a:r>
              <a:rPr lang="en-US" sz="3600" dirty="0">
                <a:solidFill>
                  <a:schemeClr val="accent3"/>
                </a:solidFill>
              </a:rPr>
              <a:t>to help counsel patients</a:t>
            </a:r>
          </a:p>
        </p:txBody>
      </p:sp>
      <p:sp>
        <p:nvSpPr>
          <p:cNvPr id="2" name="Slide Number Placeholder 1"/>
          <p:cNvSpPr>
            <a:spLocks noGrp="1"/>
          </p:cNvSpPr>
          <p:nvPr>
            <p:ph type="sldNum" sz="quarter" idx="12"/>
          </p:nvPr>
        </p:nvSpPr>
        <p:spPr/>
        <p:txBody>
          <a:bodyPr/>
          <a:lstStyle/>
          <a:p>
            <a:fld id="{AC93B9EA-9F07-41CA-8155-9C9A9F70FA14}" type="slidenum">
              <a:rPr lang="en-US" smtClean="0"/>
              <a:pPr/>
              <a:t>85</a:t>
            </a:fld>
            <a:r>
              <a:rPr lang="en-US" dirty="0"/>
              <a:t>   |   © CO*RE 2015 </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558945"/>
            <a:ext cx="9144000" cy="256032"/>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0080" y="6140895"/>
            <a:ext cx="402034" cy="418050"/>
          </a:xfrm>
          <a:prstGeom prst="rect">
            <a:avLst/>
          </a:prstGeom>
        </p:spPr>
      </p:pic>
      <p:sp>
        <p:nvSpPr>
          <p:cNvPr id="11" name="TextBox 10"/>
          <p:cNvSpPr txBox="1"/>
          <p:nvPr/>
        </p:nvSpPr>
        <p:spPr>
          <a:xfrm>
            <a:off x="6065441" y="6350976"/>
            <a:ext cx="2621359" cy="276999"/>
          </a:xfrm>
          <a:prstGeom prst="rect">
            <a:avLst/>
          </a:prstGeom>
          <a:noFill/>
        </p:spPr>
        <p:txBody>
          <a:bodyPr wrap="none" rtlCol="0">
            <a:spAutoFit/>
          </a:bodyPr>
          <a:lstStyle/>
          <a:p>
            <a:r>
              <a:rPr lang="en-US" sz="12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Collaborative for REMS Education</a:t>
            </a:r>
          </a:p>
        </p:txBody>
      </p:sp>
      <p:sp>
        <p:nvSpPr>
          <p:cNvPr id="5" name="Rounded Rectangle 4"/>
          <p:cNvSpPr/>
          <p:nvPr/>
        </p:nvSpPr>
        <p:spPr>
          <a:xfrm>
            <a:off x="248719" y="3434831"/>
            <a:ext cx="3332681" cy="136576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spcBef>
                <a:spcPct val="20000"/>
              </a:spcBef>
              <a:buClr>
                <a:srgbClr val="836581"/>
              </a:buClr>
              <a:buSzPct val="85000"/>
            </a:pPr>
            <a:r>
              <a:rPr lang="en-US" sz="2000" b="1" dirty="0">
                <a:solidFill>
                  <a:schemeClr val="tx1"/>
                </a:solidFill>
                <a:latin typeface="Segoe UI" panose="020B0502040204020203" pitchFamily="34" charset="0"/>
                <a:ea typeface="Segoe UI" panose="020B0502040204020203" pitchFamily="34" charset="0"/>
                <a:cs typeface="Segoe UI" panose="020B0502040204020203" pitchFamily="34" charset="0"/>
              </a:rPr>
              <a:t>Download: </a:t>
            </a:r>
            <a:r>
              <a:rPr lang="en-US" sz="1600" dirty="0">
                <a:solidFill>
                  <a:prstClr val="black">
                    <a:lumMod val="65000"/>
                    <a:lumOff val="35000"/>
                  </a:prstClr>
                </a:solidFill>
                <a:latin typeface="Segoe UI" panose="020B0502040204020203" pitchFamily="34" charset="0"/>
                <a:ea typeface="Segoe UI" panose="020B0502040204020203" pitchFamily="34" charset="0"/>
                <a:cs typeface="Segoe UI" panose="020B0502040204020203" pitchFamily="34" charset="0"/>
              </a:rPr>
              <a:t/>
            </a:r>
            <a:br>
              <a:rPr lang="en-US" sz="1600" dirty="0">
                <a:solidFill>
                  <a:prstClr val="black">
                    <a:lumMod val="65000"/>
                    <a:lumOff val="35000"/>
                  </a:prstClr>
                </a:solidFill>
                <a:latin typeface="Segoe UI" panose="020B0502040204020203" pitchFamily="34" charset="0"/>
                <a:ea typeface="Segoe UI" panose="020B0502040204020203" pitchFamily="34" charset="0"/>
                <a:cs typeface="Segoe UI" panose="020B0502040204020203" pitchFamily="34" charset="0"/>
              </a:rPr>
            </a:b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hlinkClick r:id="rId5"/>
              </a:rPr>
              <a:t>www.er-la</a:t>
            </a:r>
            <a:r>
              <a:rPr lang="en-US" sz="1200" dirty="0">
                <a:solidFill>
                  <a:srgbClr val="FF0000"/>
                </a:solidFill>
                <a:latin typeface="Segoe UI" panose="020B0502040204020203" pitchFamily="34" charset="0"/>
                <a:ea typeface="Segoe UI" panose="020B0502040204020203" pitchFamily="34" charset="0"/>
                <a:cs typeface="Segoe UI" panose="020B0502040204020203" pitchFamily="34" charset="0"/>
                <a:hlinkClick r:id="rId5"/>
              </a:rPr>
              <a:t>-</a:t>
            </a: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hlinkClick r:id="rId5"/>
              </a:rPr>
              <a:t>opioidrems.com/IwgUI/rems/pdf/patient_counseling_document.pdf</a:t>
            </a: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p>
        </p:txBody>
      </p:sp>
      <p:sp>
        <p:nvSpPr>
          <p:cNvPr id="12" name="Rounded Rectangle 11"/>
          <p:cNvSpPr/>
          <p:nvPr/>
        </p:nvSpPr>
        <p:spPr>
          <a:xfrm>
            <a:off x="248719" y="4873151"/>
            <a:ext cx="3332681" cy="1143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spcBef>
                <a:spcPct val="20000"/>
              </a:spcBef>
              <a:buClr>
                <a:srgbClr val="836581"/>
              </a:buClr>
              <a:buSzPct val="85000"/>
            </a:pPr>
            <a:r>
              <a:rPr lang="en-US" sz="2000" b="1" dirty="0">
                <a:solidFill>
                  <a:schemeClr val="tx1"/>
                </a:solidFill>
                <a:latin typeface="Segoe UI" panose="020B0502040204020203" pitchFamily="34" charset="0"/>
                <a:ea typeface="Segoe UI" panose="020B0502040204020203" pitchFamily="34" charset="0"/>
                <a:cs typeface="Segoe UI" panose="020B0502040204020203" pitchFamily="34" charset="0"/>
              </a:rPr>
              <a:t>Order hard copies:</a:t>
            </a:r>
            <a:r>
              <a:rPr lang="en-US" sz="1600" dirty="0">
                <a:solidFill>
                  <a:prstClr val="black">
                    <a:lumMod val="65000"/>
                    <a:lumOff val="35000"/>
                  </a:prstClr>
                </a:solidFill>
                <a:latin typeface="Segoe UI" panose="020B0502040204020203" pitchFamily="34" charset="0"/>
                <a:ea typeface="Segoe UI" panose="020B0502040204020203" pitchFamily="34" charset="0"/>
                <a:cs typeface="Segoe UI" panose="020B0502040204020203" pitchFamily="34" charset="0"/>
              </a:rPr>
              <a:t/>
            </a:r>
            <a:br>
              <a:rPr lang="en-US" sz="1600" dirty="0">
                <a:solidFill>
                  <a:prstClr val="black">
                    <a:lumMod val="65000"/>
                    <a:lumOff val="35000"/>
                  </a:prstClr>
                </a:solidFill>
                <a:latin typeface="Segoe UI" panose="020B0502040204020203" pitchFamily="34" charset="0"/>
                <a:ea typeface="Segoe UI" panose="020B0502040204020203" pitchFamily="34" charset="0"/>
                <a:cs typeface="Segoe UI" panose="020B0502040204020203" pitchFamily="34" charset="0"/>
              </a:rPr>
            </a:br>
            <a:r>
              <a:rPr lang="en-US" sz="1200" dirty="0">
                <a:solidFill>
                  <a:prstClr val="black">
                    <a:lumMod val="65000"/>
                    <a:lumOff val="35000"/>
                  </a:prstClr>
                </a:solidFill>
                <a:latin typeface="Segoe UI" panose="020B0502040204020203" pitchFamily="34" charset="0"/>
                <a:ea typeface="Segoe UI" panose="020B0502040204020203" pitchFamily="34" charset="0"/>
                <a:cs typeface="Segoe UI" panose="020B0502040204020203" pitchFamily="34" charset="0"/>
                <a:hlinkClick r:id="rId6"/>
              </a:rPr>
              <a:t>www.minneapolis.cenveo.com/pcd/SubmitOrders.aspx</a:t>
            </a:r>
            <a:endPar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6675" y="625001"/>
            <a:ext cx="5124450" cy="53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Footer Placeholder 3"/>
          <p:cNvSpPr>
            <a:spLocks noGrp="1"/>
          </p:cNvSpPr>
          <p:nvPr/>
        </p:nvSpPr>
        <p:spPr>
          <a:xfrm>
            <a:off x="228600" y="5943600"/>
            <a:ext cx="8305800" cy="6096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latin typeface="Segoe UI Light" pitchFamily="34" charset="0"/>
                <a:ea typeface="Segoe UI" pitchFamily="34" charset="0"/>
                <a:cs typeface="Segoe UI" pitchFamily="34" charset="0"/>
              </a:rPr>
              <a:t>FDA. </a:t>
            </a:r>
            <a:r>
              <a:rPr lang="en-US" sz="800" i="1" dirty="0">
                <a:solidFill>
                  <a:schemeClr val="tx1"/>
                </a:solidFill>
                <a:latin typeface="Segoe UI Light" pitchFamily="34" charset="0"/>
                <a:ea typeface="Segoe UI" pitchFamily="34" charset="0"/>
                <a:cs typeface="Segoe UI" pitchFamily="34" charset="0"/>
              </a:rPr>
              <a:t>EXTENDED-RELEASE (ER) AND LONG-ACTING (LA) OPIOID ANALGESICS RISK EVALUATION AND MITIGATION STRATEGY (REMS). </a:t>
            </a:r>
            <a:r>
              <a:rPr lang="en-US" sz="800" dirty="0">
                <a:solidFill>
                  <a:schemeClr val="tx1"/>
                </a:solidFill>
                <a:latin typeface="Segoe UI Light" pitchFamily="34" charset="0"/>
                <a:ea typeface="Segoe UI" pitchFamily="34" charset="0"/>
                <a:cs typeface="Segoe UI" pitchFamily="34" charset="0"/>
              </a:rPr>
              <a:t>Modified</a:t>
            </a:r>
            <a:r>
              <a:rPr lang="en-US" sz="800" i="1" dirty="0">
                <a:solidFill>
                  <a:schemeClr val="tx1"/>
                </a:solidFill>
                <a:latin typeface="Segoe UI Light" pitchFamily="34" charset="0"/>
                <a:ea typeface="Segoe UI" pitchFamily="34" charset="0"/>
                <a:cs typeface="Segoe UI" pitchFamily="34" charset="0"/>
              </a:rPr>
              <a:t> </a:t>
            </a:r>
            <a:r>
              <a:rPr lang="en-US" sz="800" dirty="0">
                <a:solidFill>
                  <a:schemeClr val="tx1"/>
                </a:solidFill>
                <a:latin typeface="Segoe UI Light" pitchFamily="34" charset="0"/>
                <a:ea typeface="Segoe UI" pitchFamily="34" charset="0"/>
                <a:cs typeface="Segoe UI" pitchFamily="34" charset="0"/>
              </a:rPr>
              <a:t>08/2014.</a:t>
            </a:r>
            <a:r>
              <a:rPr lang="en-US" sz="800" dirty="0">
                <a:solidFill>
                  <a:srgbClr val="FF0000"/>
                </a:solidFill>
                <a:latin typeface="Segoe UI Light" pitchFamily="34" charset="0"/>
                <a:ea typeface="Segoe UI" pitchFamily="34" charset="0"/>
                <a:cs typeface="Segoe UI" pitchFamily="34" charset="0"/>
              </a:rPr>
              <a:t> </a:t>
            </a:r>
            <a:r>
              <a:rPr lang="en-US" sz="800" u="sng" dirty="0">
                <a:solidFill>
                  <a:srgbClr val="FF0000"/>
                </a:solidFill>
                <a:latin typeface="Segoe UI Light" pitchFamily="34" charset="0"/>
                <a:ea typeface="Segoe UI" pitchFamily="34" charset="0"/>
                <a:cs typeface="Segoe UI" pitchFamily="34" charset="0"/>
                <a:hlinkClick r:id="rId8"/>
              </a:rPr>
              <a:t>www.fda.gov/downloads/ Drugs/DrugSafety/PostmarketDrugSafetyInformationforPatientsandProviders/UCM311290.pdf</a:t>
            </a:r>
            <a:r>
              <a:rPr lang="en-US" sz="800" dirty="0">
                <a:solidFill>
                  <a:srgbClr val="FF0000"/>
                </a:solidFill>
                <a:latin typeface="Segoe UI Light" pitchFamily="34" charset="0"/>
                <a:ea typeface="Segoe UI" pitchFamily="34" charset="0"/>
                <a:cs typeface="Segoe UI" pitchFamily="34" charset="0"/>
              </a:rPr>
              <a:t> </a:t>
            </a:r>
          </a:p>
        </p:txBody>
      </p:sp>
    </p:spTree>
    <p:extLst>
      <p:ext uri="{BB962C8B-B14F-4D97-AF65-F5344CB8AC3E}">
        <p14:creationId xmlns:p14="http://schemas.microsoft.com/office/powerpoint/2010/main" val="274802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Counsel Patients </a:t>
            </a:r>
            <a:br>
              <a:rPr lang="en-US" dirty="0"/>
            </a:br>
            <a:r>
              <a:rPr lang="en-US" dirty="0"/>
              <a:t>About Proper Use</a:t>
            </a:r>
          </a:p>
        </p:txBody>
      </p:sp>
      <p:sp>
        <p:nvSpPr>
          <p:cNvPr id="5" name="Slide Number Placeholder 4"/>
          <p:cNvSpPr>
            <a:spLocks noGrp="1"/>
          </p:cNvSpPr>
          <p:nvPr>
            <p:ph type="sldNum" sz="quarter" idx="12"/>
          </p:nvPr>
        </p:nvSpPr>
        <p:spPr/>
        <p:txBody>
          <a:bodyPr/>
          <a:lstStyle/>
          <a:p>
            <a:fld id="{AC93B9EA-9F07-41CA-8155-9C9A9F70FA14}" type="slidenum">
              <a:rPr lang="en-US" smtClean="0"/>
              <a:pPr/>
              <a:t>86</a:t>
            </a:fld>
            <a:r>
              <a:rPr lang="en-US" dirty="0"/>
              <a:t>   |   © CO*RE 2015 </a:t>
            </a:r>
          </a:p>
        </p:txBody>
      </p:sp>
      <p:sp>
        <p:nvSpPr>
          <p:cNvPr id="8" name="Rectangle 7"/>
          <p:cNvSpPr/>
          <p:nvPr/>
        </p:nvSpPr>
        <p:spPr>
          <a:xfrm>
            <a:off x="304801" y="2590800"/>
            <a:ext cx="4800599" cy="34105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rtlCol="0" anchor="t" anchorCtr="0"/>
          <a:lstStyle/>
          <a:p>
            <a:pPr marL="290513" lvl="1" indent="-174625">
              <a:spcBef>
                <a:spcPts val="900"/>
              </a:spcBef>
              <a:buClr>
                <a:srgbClr val="836581"/>
              </a:buClr>
              <a:buSzPct val="85000"/>
              <a:buFont typeface="Arial" pitchFamily="34" charset="0"/>
              <a:buChar char="•"/>
            </a:pPr>
            <a:r>
              <a:rPr lang="en-US" sz="2200" dirty="0">
                <a:solidFill>
                  <a:schemeClr val="tx1"/>
                </a:solidFill>
                <a:latin typeface="Segoe UI" pitchFamily="34" charset="0"/>
                <a:ea typeface="Segoe UI" pitchFamily="34" charset="0"/>
                <a:cs typeface="Segoe UI" pitchFamily="34" charset="0"/>
              </a:rPr>
              <a:t>Product-specific information about the prescribed ER/LA opioid</a:t>
            </a:r>
          </a:p>
          <a:p>
            <a:pPr marL="290513" lvl="1" indent="-174625">
              <a:spcBef>
                <a:spcPts val="900"/>
              </a:spcBef>
              <a:buClr>
                <a:srgbClr val="836581"/>
              </a:buClr>
              <a:buSzPct val="85000"/>
              <a:buFont typeface="Arial" pitchFamily="34" charset="0"/>
              <a:buChar char="•"/>
            </a:pPr>
            <a:r>
              <a:rPr lang="en-US" sz="2200" dirty="0">
                <a:solidFill>
                  <a:schemeClr val="tx1"/>
                </a:solidFill>
                <a:latin typeface="Segoe UI" pitchFamily="34" charset="0"/>
                <a:ea typeface="Segoe UI" pitchFamily="34" charset="0"/>
                <a:cs typeface="Segoe UI" pitchFamily="34" charset="0"/>
              </a:rPr>
              <a:t>How to take the ER/LA opioid as prescribed</a:t>
            </a:r>
          </a:p>
          <a:p>
            <a:pPr marL="290513" lvl="1" indent="-174625">
              <a:spcBef>
                <a:spcPts val="900"/>
              </a:spcBef>
              <a:buClr>
                <a:srgbClr val="836581"/>
              </a:buClr>
              <a:buSzPct val="85000"/>
              <a:buFont typeface="Arial" pitchFamily="34" charset="0"/>
              <a:buChar char="•"/>
            </a:pPr>
            <a:r>
              <a:rPr lang="en-US" sz="2200" dirty="0">
                <a:solidFill>
                  <a:schemeClr val="tx1"/>
                </a:solidFill>
                <a:latin typeface="Segoe UI" pitchFamily="34" charset="0"/>
                <a:ea typeface="Segoe UI" pitchFamily="34" charset="0"/>
                <a:cs typeface="Segoe UI" pitchFamily="34" charset="0"/>
              </a:rPr>
              <a:t>Importance of adherence to dosing regimen, handling </a:t>
            </a:r>
            <a:br>
              <a:rPr lang="en-US" sz="2200" dirty="0">
                <a:solidFill>
                  <a:schemeClr val="tx1"/>
                </a:solidFill>
                <a:latin typeface="Segoe UI" pitchFamily="34" charset="0"/>
                <a:ea typeface="Segoe UI" pitchFamily="34" charset="0"/>
                <a:cs typeface="Segoe UI" pitchFamily="34" charset="0"/>
              </a:rPr>
            </a:br>
            <a:r>
              <a:rPr lang="en-US" sz="2200" dirty="0">
                <a:solidFill>
                  <a:schemeClr val="tx1"/>
                </a:solidFill>
                <a:latin typeface="Segoe UI" pitchFamily="34" charset="0"/>
                <a:ea typeface="Segoe UI" pitchFamily="34" charset="0"/>
                <a:cs typeface="Segoe UI" pitchFamily="34" charset="0"/>
              </a:rPr>
              <a:t>missed doses, &amp; contacting </a:t>
            </a:r>
            <a:br>
              <a:rPr lang="en-US" sz="2200" dirty="0">
                <a:solidFill>
                  <a:schemeClr val="tx1"/>
                </a:solidFill>
                <a:latin typeface="Segoe UI" pitchFamily="34" charset="0"/>
                <a:ea typeface="Segoe UI" pitchFamily="34" charset="0"/>
                <a:cs typeface="Segoe UI" pitchFamily="34" charset="0"/>
              </a:rPr>
            </a:br>
            <a:r>
              <a:rPr lang="en-US" sz="2200" dirty="0">
                <a:solidFill>
                  <a:schemeClr val="tx1"/>
                </a:solidFill>
                <a:latin typeface="Segoe UI" pitchFamily="34" charset="0"/>
                <a:ea typeface="Segoe UI" pitchFamily="34" charset="0"/>
                <a:cs typeface="Segoe UI" pitchFamily="34" charset="0"/>
              </a:rPr>
              <a:t>their prescriber if pain cannot </a:t>
            </a:r>
            <a:br>
              <a:rPr lang="en-US" sz="2200" dirty="0">
                <a:solidFill>
                  <a:schemeClr val="tx1"/>
                </a:solidFill>
                <a:latin typeface="Segoe UI" pitchFamily="34" charset="0"/>
                <a:ea typeface="Segoe UI" pitchFamily="34" charset="0"/>
                <a:cs typeface="Segoe UI" pitchFamily="34" charset="0"/>
              </a:rPr>
            </a:br>
            <a:r>
              <a:rPr lang="en-US" sz="2200" dirty="0">
                <a:solidFill>
                  <a:schemeClr val="tx1"/>
                </a:solidFill>
                <a:latin typeface="Segoe UI" pitchFamily="34" charset="0"/>
                <a:ea typeface="Segoe UI" pitchFamily="34" charset="0"/>
                <a:cs typeface="Segoe UI" pitchFamily="34" charset="0"/>
              </a:rPr>
              <a:t>be controlled</a:t>
            </a:r>
          </a:p>
        </p:txBody>
      </p:sp>
      <p:sp>
        <p:nvSpPr>
          <p:cNvPr id="9" name="Round Same Side Corner Rectangle 8"/>
          <p:cNvSpPr/>
          <p:nvPr/>
        </p:nvSpPr>
        <p:spPr>
          <a:xfrm>
            <a:off x="304800" y="1600200"/>
            <a:ext cx="4800600" cy="990600"/>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itchFamily="34" charset="0"/>
                <a:ea typeface="Segoe UI" pitchFamily="34" charset="0"/>
                <a:cs typeface="Segoe UI" pitchFamily="34" charset="0"/>
              </a:rPr>
              <a:t>Explain</a:t>
            </a:r>
          </a:p>
        </p:txBody>
      </p:sp>
      <p:sp>
        <p:nvSpPr>
          <p:cNvPr id="10" name="Rectangle 9"/>
          <p:cNvSpPr/>
          <p:nvPr/>
        </p:nvSpPr>
        <p:spPr>
          <a:xfrm>
            <a:off x="5257800" y="2590800"/>
            <a:ext cx="3581400" cy="34105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290513" lvl="1" indent="-174625">
              <a:spcBef>
                <a:spcPts val="900"/>
              </a:spcBef>
              <a:buClr>
                <a:schemeClr val="accent2"/>
              </a:buClr>
              <a:buSzPct val="85000"/>
              <a:buFont typeface="Arial" pitchFamily="34" charset="0"/>
              <a:buChar char="•"/>
            </a:pPr>
            <a:r>
              <a:rPr lang="en-US" sz="2200" dirty="0">
                <a:solidFill>
                  <a:schemeClr val="tx1"/>
                </a:solidFill>
                <a:latin typeface="Segoe UI" pitchFamily="34" charset="0"/>
                <a:ea typeface="Segoe UI" pitchFamily="34" charset="0"/>
                <a:cs typeface="Segoe UI" pitchFamily="34" charset="0"/>
              </a:rPr>
              <a:t>Read the ER/LA opioid </a:t>
            </a:r>
            <a:r>
              <a:rPr lang="en-US" sz="2200" b="1" dirty="0">
                <a:solidFill>
                  <a:schemeClr val="accent2"/>
                </a:solidFill>
                <a:latin typeface="Segoe UI" pitchFamily="34" charset="0"/>
                <a:ea typeface="Segoe UI" pitchFamily="34" charset="0"/>
                <a:cs typeface="Segoe UI" pitchFamily="34" charset="0"/>
              </a:rPr>
              <a:t>Medication Guide </a:t>
            </a:r>
            <a:r>
              <a:rPr lang="en-US" sz="2200" dirty="0">
                <a:solidFill>
                  <a:schemeClr val="tx1"/>
                </a:solidFill>
                <a:latin typeface="Segoe UI" pitchFamily="34" charset="0"/>
                <a:ea typeface="Segoe UI" pitchFamily="34" charset="0"/>
                <a:cs typeface="Segoe UI" pitchFamily="34" charset="0"/>
              </a:rPr>
              <a:t>received from pharmacy </a:t>
            </a:r>
            <a:r>
              <a:rPr lang="en-US" sz="2200" b="1" dirty="0">
                <a:solidFill>
                  <a:schemeClr val="accent2"/>
                </a:solidFill>
                <a:latin typeface="Segoe UI" pitchFamily="34" charset="0"/>
                <a:ea typeface="Segoe UI" pitchFamily="34" charset="0"/>
                <a:cs typeface="Segoe UI" pitchFamily="34" charset="0"/>
              </a:rPr>
              <a:t>every time </a:t>
            </a:r>
            <a:r>
              <a:rPr lang="en-US" sz="2200" dirty="0">
                <a:solidFill>
                  <a:schemeClr val="tx1"/>
                </a:solidFill>
                <a:latin typeface="Segoe UI" pitchFamily="34" charset="0"/>
                <a:ea typeface="Segoe UI" pitchFamily="34" charset="0"/>
                <a:cs typeface="Segoe UI" pitchFamily="34" charset="0"/>
              </a:rPr>
              <a:t>an ER/LA opioid is dispensed</a:t>
            </a:r>
          </a:p>
          <a:p>
            <a:pPr marL="290513" lvl="1" indent="-174625">
              <a:spcBef>
                <a:spcPts val="900"/>
              </a:spcBef>
              <a:buClr>
                <a:schemeClr val="accent2"/>
              </a:buClr>
              <a:buSzPct val="85000"/>
              <a:buFont typeface="Arial" pitchFamily="34" charset="0"/>
              <a:buChar char="•"/>
            </a:pPr>
            <a:r>
              <a:rPr lang="en-US" sz="2200" dirty="0">
                <a:solidFill>
                  <a:schemeClr val="tx1"/>
                </a:solidFill>
                <a:latin typeface="Segoe UI" pitchFamily="34" charset="0"/>
                <a:ea typeface="Segoe UI" pitchFamily="34" charset="0"/>
                <a:cs typeface="Segoe UI" pitchFamily="34" charset="0"/>
              </a:rPr>
              <a:t>At every medical appointment explain all medications they take</a:t>
            </a:r>
          </a:p>
        </p:txBody>
      </p:sp>
      <p:sp>
        <p:nvSpPr>
          <p:cNvPr id="11" name="Round Same Side Corner Rectangle 10"/>
          <p:cNvSpPr/>
          <p:nvPr/>
        </p:nvSpPr>
        <p:spPr>
          <a:xfrm>
            <a:off x="5257800" y="1600200"/>
            <a:ext cx="3581400" cy="9906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itchFamily="34" charset="0"/>
                <a:ea typeface="Segoe UI" pitchFamily="34" charset="0"/>
                <a:cs typeface="Segoe UI" pitchFamily="34" charset="0"/>
              </a:rPr>
              <a:t>Instruct patients/</a:t>
            </a:r>
            <a:br>
              <a:rPr lang="en-US" sz="2400" b="1" dirty="0">
                <a:latin typeface="Segoe UI" pitchFamily="34" charset="0"/>
                <a:ea typeface="Segoe UI" pitchFamily="34" charset="0"/>
                <a:cs typeface="Segoe UI" pitchFamily="34" charset="0"/>
              </a:rPr>
            </a:br>
            <a:r>
              <a:rPr lang="en-US" sz="2400" b="1" dirty="0">
                <a:latin typeface="Segoe UI" pitchFamily="34" charset="0"/>
                <a:ea typeface="Segoe UI" pitchFamily="34" charset="0"/>
                <a:cs typeface="Segoe UI" pitchFamily="34" charset="0"/>
              </a:rPr>
              <a:t>caregivers to</a:t>
            </a: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558945"/>
            <a:ext cx="9144000" cy="256032"/>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0080" y="6140895"/>
            <a:ext cx="402034" cy="418050"/>
          </a:xfrm>
          <a:prstGeom prst="rect">
            <a:avLst/>
          </a:prstGeom>
        </p:spPr>
      </p:pic>
      <p:sp>
        <p:nvSpPr>
          <p:cNvPr id="15" name="TextBox 14"/>
          <p:cNvSpPr txBox="1"/>
          <p:nvPr/>
        </p:nvSpPr>
        <p:spPr>
          <a:xfrm>
            <a:off x="6065441" y="6350976"/>
            <a:ext cx="2621359" cy="276999"/>
          </a:xfrm>
          <a:prstGeom prst="rect">
            <a:avLst/>
          </a:prstGeom>
          <a:noFill/>
        </p:spPr>
        <p:txBody>
          <a:bodyPr wrap="none" rtlCol="0">
            <a:spAutoFit/>
          </a:bodyPr>
          <a:lstStyle/>
          <a:p>
            <a:r>
              <a:rPr lang="en-US" sz="12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Collaborative for REMS Education</a:t>
            </a:r>
          </a:p>
        </p:txBody>
      </p:sp>
      <p:pic>
        <p:nvPicPr>
          <p:cNvPr id="12"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3978" t="7778" b="38889"/>
          <a:stretch/>
        </p:blipFill>
        <p:spPr bwMode="auto">
          <a:xfrm>
            <a:off x="7901974" y="99096"/>
            <a:ext cx="1120140" cy="1344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98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07858"/>
            <a:ext cx="9144000" cy="26009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8600"/>
            <a:ext cx="8610600" cy="990600"/>
          </a:xfrm>
        </p:spPr>
        <p:txBody>
          <a:bodyPr>
            <a:normAutofit fontScale="90000"/>
          </a:bodyPr>
          <a:lstStyle/>
          <a:p>
            <a:r>
              <a:rPr lang="en-US" sz="4400" dirty="0"/>
              <a:t>Counsel Patients About Proper Use, </a:t>
            </a:r>
            <a:br>
              <a:rPr lang="en-US" sz="4400" dirty="0"/>
            </a:br>
            <a:r>
              <a:rPr lang="en-US" sz="2700" dirty="0"/>
              <a:t>cont’d</a:t>
            </a:r>
          </a:p>
        </p:txBody>
      </p:sp>
      <p:sp>
        <p:nvSpPr>
          <p:cNvPr id="5" name="Slide Number Placeholder 4"/>
          <p:cNvSpPr>
            <a:spLocks noGrp="1"/>
          </p:cNvSpPr>
          <p:nvPr>
            <p:ph type="sldNum" sz="quarter" idx="12"/>
          </p:nvPr>
        </p:nvSpPr>
        <p:spPr/>
        <p:txBody>
          <a:bodyPr/>
          <a:lstStyle/>
          <a:p>
            <a:fld id="{AC93B9EA-9F07-41CA-8155-9C9A9F70FA14}" type="slidenum">
              <a:rPr lang="en-US" smtClean="0"/>
              <a:pPr/>
              <a:t>87</a:t>
            </a:fld>
            <a:r>
              <a:rPr lang="en-US" dirty="0"/>
              <a:t>   |   © CO*RE 2015 </a:t>
            </a:r>
          </a:p>
        </p:txBody>
      </p:sp>
      <p:sp>
        <p:nvSpPr>
          <p:cNvPr id="6" name="TextBox 5"/>
          <p:cNvSpPr txBox="1"/>
          <p:nvPr/>
        </p:nvSpPr>
        <p:spPr>
          <a:xfrm>
            <a:off x="457200" y="1584059"/>
            <a:ext cx="6400800" cy="2025837"/>
          </a:xfrm>
          <a:prstGeom prst="rect">
            <a:avLst/>
          </a:prstGeom>
          <a:noFill/>
        </p:spPr>
        <p:txBody>
          <a:bodyPr wrap="square" rtlCol="0">
            <a:noAutofit/>
          </a:bodyPr>
          <a:lstStyle/>
          <a:p>
            <a:pPr lvl="0">
              <a:spcBef>
                <a:spcPct val="20000"/>
              </a:spcBef>
              <a:buClr>
                <a:srgbClr val="836581"/>
              </a:buClr>
              <a:buSzPct val="85000"/>
            </a:pPr>
            <a:r>
              <a:rPr 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Counsel patients/caregivers:</a:t>
            </a:r>
          </a:p>
          <a:p>
            <a:pPr lvl="1" indent="-182880">
              <a:spcBef>
                <a:spcPct val="20000"/>
              </a:spcBef>
              <a:buClr>
                <a:schemeClr val="bg1"/>
              </a:buClr>
              <a:buSzPct val="85000"/>
              <a:buFont typeface="Arial" pitchFamily="34" charset="0"/>
              <a:buChar char="•"/>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On the most common AEs of ER/LA opioids</a:t>
            </a:r>
          </a:p>
          <a:p>
            <a:pPr lvl="1" indent="-182880">
              <a:spcBef>
                <a:spcPct val="20000"/>
              </a:spcBef>
              <a:buClr>
                <a:schemeClr val="bg1"/>
              </a:buClr>
              <a:buSzPct val="85000"/>
              <a:buFont typeface="Arial" pitchFamily="34" charset="0"/>
              <a:buChar char="•"/>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About the risk of falls, working w/ heavy machinery, &amp; driving</a:t>
            </a:r>
          </a:p>
          <a:p>
            <a:pPr lvl="1" indent="-182880">
              <a:spcBef>
                <a:spcPct val="20000"/>
              </a:spcBef>
              <a:buClr>
                <a:schemeClr val="bg1"/>
              </a:buClr>
              <a:buSzPct val="85000"/>
              <a:buFont typeface="Arial" pitchFamily="34" charset="0"/>
              <a:buChar char="•"/>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Call the prescriber for advice about managing AEs</a:t>
            </a:r>
          </a:p>
          <a:p>
            <a:pPr lvl="1" indent="-182880">
              <a:spcBef>
                <a:spcPct val="20000"/>
              </a:spcBef>
              <a:buClr>
                <a:schemeClr val="bg1"/>
              </a:buClr>
              <a:buSzPct val="85000"/>
              <a:buFont typeface="Arial" pitchFamily="34" charset="0"/>
              <a:buChar char="•"/>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Inform the prescriber about AEs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0" y="1836831"/>
            <a:ext cx="1905000" cy="1979706"/>
          </a:xfrm>
          <a:prstGeom prst="rect">
            <a:avLst/>
          </a:prstGeom>
        </p:spPr>
      </p:pic>
      <p:sp>
        <p:nvSpPr>
          <p:cNvPr id="8" name="Content Placeholder 2"/>
          <p:cNvSpPr txBox="1">
            <a:spLocks/>
          </p:cNvSpPr>
          <p:nvPr/>
        </p:nvSpPr>
        <p:spPr>
          <a:xfrm>
            <a:off x="0" y="4315460"/>
            <a:ext cx="8686800" cy="16002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sz="20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182880" algn="l" defTabSz="914400" rtl="0" eaLnBrk="1" latinLnBrk="0" hangingPunct="1">
              <a:spcBef>
                <a:spcPct val="20000"/>
              </a:spcBef>
              <a:buClr>
                <a:schemeClr val="accent1"/>
              </a:buClr>
              <a:buSzPct val="85000"/>
              <a:buFont typeface="Arial" pitchFamily="34" charset="0"/>
              <a:buChar char="•"/>
              <a:defRPr sz="18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3pPr>
            <a:lvl4pPr marL="1005840" indent="-182880" algn="l" defTabSz="914400" rtl="0" eaLnBrk="1" latinLnBrk="0" hangingPunct="1">
              <a:spcBef>
                <a:spcPct val="20000"/>
              </a:spcBef>
              <a:buClr>
                <a:schemeClr val="accent1"/>
              </a:buClr>
              <a:buFont typeface="Arial" pitchFamily="34" charset="0"/>
              <a:buChar char="•"/>
              <a:defRPr sz="14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200"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48640" lvl="2" indent="0">
              <a:lnSpc>
                <a:spcPct val="110000"/>
              </a:lnSpc>
              <a:buNone/>
            </a:pPr>
            <a:r>
              <a:rPr lang="en-US" sz="2800" dirty="0"/>
              <a:t>Prescribers should report serious AEs to the FDA:</a:t>
            </a:r>
            <a:r>
              <a:rPr lang="en-US" sz="2200" dirty="0"/>
              <a:t/>
            </a:r>
            <a:br>
              <a:rPr lang="en-US" sz="2200" dirty="0"/>
            </a:br>
            <a:r>
              <a:rPr lang="en-US" sz="2200" b="1" u="sng" dirty="0">
                <a:solidFill>
                  <a:schemeClr val="accent4">
                    <a:lumMod val="75000"/>
                  </a:schemeClr>
                </a:solidFill>
              </a:rPr>
              <a:t>www.fda.gov/downloads/AboutFDA/ReportsManualsForms/Forms/UCM163919.pdf</a:t>
            </a:r>
            <a:r>
              <a:rPr lang="en-US" sz="2200" b="1" dirty="0"/>
              <a:t/>
            </a:r>
            <a:br>
              <a:rPr lang="en-US" sz="2200" b="1" dirty="0"/>
            </a:br>
            <a:r>
              <a:rPr lang="en-US" sz="2200" dirty="0"/>
              <a:t>or</a:t>
            </a:r>
            <a:r>
              <a:rPr lang="en-US" sz="2200" b="1" dirty="0"/>
              <a:t> </a:t>
            </a:r>
            <a:r>
              <a:rPr lang="en-US" sz="2200" b="1" dirty="0">
                <a:solidFill>
                  <a:schemeClr val="accent1"/>
                </a:solidFill>
              </a:rPr>
              <a:t>1-800-FDA-1088 </a:t>
            </a:r>
          </a:p>
        </p:txBody>
      </p:sp>
    </p:spTree>
    <p:extLst>
      <p:ext uri="{BB962C8B-B14F-4D97-AF65-F5344CB8AC3E}">
        <p14:creationId xmlns:p14="http://schemas.microsoft.com/office/powerpoint/2010/main" val="93742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43000"/>
            <a:ext cx="9144000" cy="2438400"/>
          </a:xfrm>
          <a:prstGeom prst="rect">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itchFamily="34" charset="0"/>
              <a:ea typeface="Segoe UI" pitchFamily="34" charset="0"/>
              <a:cs typeface="Segoe UI" pitchFamily="34" charset="0"/>
            </a:endParaRPr>
          </a:p>
        </p:txBody>
      </p:sp>
      <p:sp>
        <p:nvSpPr>
          <p:cNvPr id="9" name="Rectangle 8"/>
          <p:cNvSpPr/>
          <p:nvPr/>
        </p:nvSpPr>
        <p:spPr>
          <a:xfrm>
            <a:off x="0" y="3657600"/>
            <a:ext cx="9144000" cy="24384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pitchFamily="34" charset="0"/>
            </a:endParaRPr>
          </a:p>
        </p:txBody>
      </p:sp>
      <p:sp>
        <p:nvSpPr>
          <p:cNvPr id="2" name="Title 1"/>
          <p:cNvSpPr>
            <a:spLocks noGrp="1"/>
          </p:cNvSpPr>
          <p:nvPr>
            <p:ph type="title"/>
          </p:nvPr>
        </p:nvSpPr>
        <p:spPr/>
        <p:txBody>
          <a:bodyPr/>
          <a:lstStyle/>
          <a:p>
            <a:r>
              <a:rPr lang="en-US" dirty="0"/>
              <a:t>Warn Patients</a:t>
            </a:r>
          </a:p>
        </p:txBody>
      </p:sp>
      <p:sp>
        <p:nvSpPr>
          <p:cNvPr id="6" name="Slide Number Placeholder 5"/>
          <p:cNvSpPr>
            <a:spLocks noGrp="1"/>
          </p:cNvSpPr>
          <p:nvPr>
            <p:ph type="sldNum" sz="quarter" idx="12"/>
          </p:nvPr>
        </p:nvSpPr>
        <p:spPr/>
        <p:txBody>
          <a:bodyPr/>
          <a:lstStyle/>
          <a:p>
            <a:fld id="{AC93B9EA-9F07-41CA-8155-9C9A9F70FA14}" type="slidenum">
              <a:rPr lang="en-US" smtClean="0">
                <a:solidFill>
                  <a:prstClr val="white">
                    <a:lumMod val="65000"/>
                  </a:prstClr>
                </a:solidFill>
              </a:rPr>
              <a:pPr/>
              <a:t>88</a:t>
            </a:fld>
            <a:r>
              <a:rPr lang="en-US" dirty="0">
                <a:solidFill>
                  <a:prstClr val="white">
                    <a:lumMod val="65000"/>
                  </a:prstClr>
                </a:solidFill>
              </a:rPr>
              <a:t>   |   © CO*RE 2015 </a:t>
            </a:r>
          </a:p>
        </p:txBody>
      </p:sp>
      <p:pic>
        <p:nvPicPr>
          <p:cNvPr id="7" name="Picture 6"/>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84477" y="152401"/>
            <a:ext cx="912463" cy="81603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8944" y="2200336"/>
            <a:ext cx="1290338" cy="913462"/>
          </a:xfrm>
          <a:prstGeom prst="rect">
            <a:avLst/>
          </a:prstGeom>
        </p:spPr>
      </p:pic>
      <p:sp>
        <p:nvSpPr>
          <p:cNvPr id="10" name="TextBox 9"/>
          <p:cNvSpPr txBox="1"/>
          <p:nvPr/>
        </p:nvSpPr>
        <p:spPr>
          <a:xfrm>
            <a:off x="533399" y="1143000"/>
            <a:ext cx="7467601" cy="2438400"/>
          </a:xfrm>
          <a:prstGeom prst="rect">
            <a:avLst/>
          </a:prstGeom>
          <a:noFill/>
        </p:spPr>
        <p:txBody>
          <a:bodyPr wrap="square" rtlCol="0">
            <a:noAutofit/>
          </a:bodyPr>
          <a:lstStyle/>
          <a:p>
            <a:pPr>
              <a:spcBef>
                <a:spcPct val="20000"/>
              </a:spcBef>
              <a:buClr>
                <a:srgbClr val="836581"/>
              </a:buClr>
              <a:buSzPct val="85000"/>
            </a:pPr>
            <a:r>
              <a:rPr lang="en-US" sz="2400" b="1" dirty="0">
                <a:solidFill>
                  <a:prstClr val="white"/>
                </a:solidFill>
                <a:latin typeface="Segoe UI" panose="020B0502040204020203" pitchFamily="34" charset="0"/>
                <a:ea typeface="Segoe UI" panose="020B0502040204020203" pitchFamily="34" charset="0"/>
                <a:cs typeface="Segoe UI" panose="020B0502040204020203" pitchFamily="34" charset="0"/>
              </a:rPr>
              <a:t>Never break, chew, crush or snort an oral ER/LA tablet/capsule, or cut or tear patches prior to use</a:t>
            </a:r>
          </a:p>
          <a:p>
            <a:pPr marL="742950" lvl="1" indent="-171450">
              <a:spcBef>
                <a:spcPts val="600"/>
              </a:spcBef>
              <a:buClr>
                <a:prstClr val="white"/>
              </a:buClr>
              <a:buSzPct val="85000"/>
              <a:buFont typeface="Arial" pitchFamily="34" charset="0"/>
              <a:buChar char="•"/>
            </a:pPr>
            <a:r>
              <a:rPr lang="en-US" dirty="0">
                <a:solidFill>
                  <a:prstClr val="white"/>
                </a:solidFill>
                <a:latin typeface="Segoe UI" panose="020B0502040204020203" pitchFamily="34" charset="0"/>
                <a:ea typeface="Segoe UI" panose="020B0502040204020203" pitchFamily="34" charset="0"/>
                <a:cs typeface="Segoe UI" panose="020B0502040204020203" pitchFamily="34" charset="0"/>
              </a:rPr>
              <a:t>May lead to rapid release of ER/LA opioid causing </a:t>
            </a:r>
            <a:br>
              <a:rPr lang="en-US" dirty="0">
                <a:solidFill>
                  <a:prstClr val="white"/>
                </a:solidFill>
                <a:latin typeface="Segoe UI" panose="020B0502040204020203" pitchFamily="34" charset="0"/>
                <a:ea typeface="Segoe UI" panose="020B0502040204020203" pitchFamily="34" charset="0"/>
                <a:cs typeface="Segoe UI" panose="020B0502040204020203" pitchFamily="34" charset="0"/>
              </a:rPr>
            </a:br>
            <a:r>
              <a:rPr lang="en-US" dirty="0">
                <a:solidFill>
                  <a:prstClr val="white"/>
                </a:solidFill>
                <a:latin typeface="Segoe UI" panose="020B0502040204020203" pitchFamily="34" charset="0"/>
                <a:ea typeface="Segoe UI" panose="020B0502040204020203" pitchFamily="34" charset="0"/>
                <a:cs typeface="Segoe UI" panose="020B0502040204020203" pitchFamily="34" charset="0"/>
              </a:rPr>
              <a:t>overdose &amp; death</a:t>
            </a:r>
          </a:p>
          <a:p>
            <a:pPr marL="742950" lvl="1" indent="-171450">
              <a:spcBef>
                <a:spcPts val="600"/>
              </a:spcBef>
              <a:buClr>
                <a:prstClr val="white"/>
              </a:buClr>
              <a:buSzPct val="85000"/>
              <a:buFont typeface="Arial" pitchFamily="34" charset="0"/>
              <a:buChar char="•"/>
            </a:pPr>
            <a:r>
              <a:rPr lang="en-US" dirty="0">
                <a:solidFill>
                  <a:prstClr val="white"/>
                </a:solidFill>
                <a:latin typeface="Segoe UI" panose="020B0502040204020203" pitchFamily="34" charset="0"/>
                <a:ea typeface="Segoe UI" panose="020B0502040204020203" pitchFamily="34" charset="0"/>
                <a:cs typeface="Segoe UI" panose="020B0502040204020203" pitchFamily="34" charset="0"/>
              </a:rPr>
              <a:t>When a patient cannot swallow a capsule whole, prescribers should refer to PI to determine if appropriate to sprinkle contents on applesauce or administer via feeding tube</a:t>
            </a:r>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800" y="2295297"/>
            <a:ext cx="566637" cy="805845"/>
          </a:xfrm>
          <a:prstGeom prst="rect">
            <a:avLst/>
          </a:prstGeom>
        </p:spPr>
      </p:pic>
      <p:sp>
        <p:nvSpPr>
          <p:cNvPr id="12" name="TextBox 11"/>
          <p:cNvSpPr txBox="1"/>
          <p:nvPr/>
        </p:nvSpPr>
        <p:spPr>
          <a:xfrm>
            <a:off x="533399" y="3657600"/>
            <a:ext cx="7592287" cy="1206500"/>
          </a:xfrm>
          <a:prstGeom prst="rect">
            <a:avLst/>
          </a:prstGeom>
          <a:noFill/>
        </p:spPr>
        <p:txBody>
          <a:bodyPr wrap="square" rtlCol="0">
            <a:noAutofit/>
          </a:bodyPr>
          <a:lstStyle/>
          <a:p>
            <a:pPr>
              <a:spcBef>
                <a:spcPct val="20000"/>
              </a:spcBef>
              <a:buClr>
                <a:srgbClr val="836581"/>
              </a:buClr>
              <a:buSzPct val="85000"/>
            </a:pPr>
            <a:r>
              <a:rPr lang="en-US" sz="2400" b="1" dirty="0">
                <a:solidFill>
                  <a:prstClr val="white"/>
                </a:solidFill>
                <a:latin typeface="Segoe UI" panose="020B0502040204020203" pitchFamily="34" charset="0"/>
                <a:ea typeface="Segoe UI" panose="020B0502040204020203" pitchFamily="34" charset="0"/>
                <a:cs typeface="Segoe UI" panose="020B0502040204020203" pitchFamily="34" charset="0"/>
              </a:rPr>
              <a:t>Use of CNS depressants or alcohol w/ ER/LA opioids can cause </a:t>
            </a:r>
            <a:r>
              <a:rPr lang="en-US" sz="2400" b="1" u="sng" dirty="0">
                <a:solidFill>
                  <a:prstClr val="white"/>
                </a:solidFill>
                <a:latin typeface="Segoe UI" panose="020B0502040204020203" pitchFamily="34" charset="0"/>
                <a:ea typeface="Segoe UI" panose="020B0502040204020203" pitchFamily="34" charset="0"/>
                <a:cs typeface="Segoe UI" panose="020B0502040204020203" pitchFamily="34" charset="0"/>
              </a:rPr>
              <a:t>overdose &amp; death</a:t>
            </a:r>
          </a:p>
        </p:txBody>
      </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5285" y="4729799"/>
            <a:ext cx="1024541" cy="816878"/>
          </a:xfrm>
          <a:prstGeom prst="rect">
            <a:avLst/>
          </a:prstGeom>
        </p:spPr>
      </p:pic>
      <p:sp>
        <p:nvSpPr>
          <p:cNvPr id="17" name="TextBox 16"/>
          <p:cNvSpPr txBox="1"/>
          <p:nvPr/>
        </p:nvSpPr>
        <p:spPr>
          <a:xfrm>
            <a:off x="1123950" y="4495800"/>
            <a:ext cx="6629400" cy="1035552"/>
          </a:xfrm>
          <a:prstGeom prst="rect">
            <a:avLst/>
          </a:prstGeom>
          <a:noFill/>
        </p:spPr>
        <p:txBody>
          <a:bodyPr wrap="square" rtlCol="0">
            <a:noAutofit/>
          </a:bodyPr>
          <a:lstStyle/>
          <a:p>
            <a:pPr marL="171450" lvl="1" indent="-171450">
              <a:spcBef>
                <a:spcPts val="600"/>
              </a:spcBef>
              <a:buClr>
                <a:prstClr val="white"/>
              </a:buClr>
              <a:buSzPct val="85000"/>
              <a:buFont typeface="Arial" pitchFamily="34" charset="0"/>
              <a:buChar char="•"/>
            </a:pPr>
            <a:r>
              <a:rPr lang="en-US" dirty="0">
                <a:solidFill>
                  <a:prstClr val="white"/>
                </a:solidFill>
                <a:latin typeface="Segoe UI" panose="020B0502040204020203" pitchFamily="34" charset="0"/>
                <a:ea typeface="Segoe UI" panose="020B0502040204020203" pitchFamily="34" charset="0"/>
                <a:cs typeface="Segoe UI" panose="020B0502040204020203" pitchFamily="34" charset="0"/>
              </a:rPr>
              <a:t>Use with alcohol may result in rapid release &amp; absorption </a:t>
            </a:r>
            <a:br>
              <a:rPr lang="en-US" dirty="0">
                <a:solidFill>
                  <a:prstClr val="white"/>
                </a:solidFill>
                <a:latin typeface="Segoe UI" panose="020B0502040204020203" pitchFamily="34" charset="0"/>
                <a:ea typeface="Segoe UI" panose="020B0502040204020203" pitchFamily="34" charset="0"/>
                <a:cs typeface="Segoe UI" panose="020B0502040204020203" pitchFamily="34" charset="0"/>
              </a:rPr>
            </a:br>
            <a:r>
              <a:rPr lang="en-US" dirty="0">
                <a:solidFill>
                  <a:prstClr val="white"/>
                </a:solidFill>
                <a:latin typeface="Segoe UI" panose="020B0502040204020203" pitchFamily="34" charset="0"/>
                <a:ea typeface="Segoe UI" panose="020B0502040204020203" pitchFamily="34" charset="0"/>
                <a:cs typeface="Segoe UI" panose="020B0502040204020203" pitchFamily="34" charset="0"/>
              </a:rPr>
              <a:t>of a potentially fatal opioid dose</a:t>
            </a:r>
          </a:p>
          <a:p>
            <a:pPr marL="171450" lvl="1" indent="-171450">
              <a:spcBef>
                <a:spcPts val="600"/>
              </a:spcBef>
              <a:buClr>
                <a:prstClr val="white"/>
              </a:buClr>
              <a:buSzPct val="85000"/>
              <a:buFont typeface="Arial" pitchFamily="34" charset="0"/>
              <a:buChar char="•"/>
            </a:pPr>
            <a:r>
              <a:rPr lang="en-US" dirty="0">
                <a:solidFill>
                  <a:prstClr val="white"/>
                </a:solidFill>
                <a:latin typeface="Segoe UI" panose="020B0502040204020203" pitchFamily="34" charset="0"/>
                <a:ea typeface="Segoe UI" panose="020B0502040204020203" pitchFamily="34" charset="0"/>
                <a:cs typeface="Segoe UI" panose="020B0502040204020203" pitchFamily="34" charset="0"/>
              </a:rPr>
              <a:t>Other depressants include sedative-hypnotics &amp; anxiolytics, </a:t>
            </a:r>
            <a:br>
              <a:rPr lang="en-US" dirty="0">
                <a:solidFill>
                  <a:prstClr val="white"/>
                </a:solidFill>
                <a:latin typeface="Segoe UI" panose="020B0502040204020203" pitchFamily="34" charset="0"/>
                <a:ea typeface="Segoe UI" panose="020B0502040204020203" pitchFamily="34" charset="0"/>
                <a:cs typeface="Segoe UI" panose="020B0502040204020203" pitchFamily="34" charset="0"/>
              </a:rPr>
            </a:br>
            <a:r>
              <a:rPr lang="en-US" dirty="0">
                <a:solidFill>
                  <a:prstClr val="white"/>
                </a:solidFill>
                <a:latin typeface="Segoe UI" panose="020B0502040204020203" pitchFamily="34" charset="0"/>
                <a:ea typeface="Segoe UI" panose="020B0502040204020203" pitchFamily="34" charset="0"/>
                <a:cs typeface="Segoe UI" panose="020B0502040204020203" pitchFamily="34" charset="0"/>
              </a:rPr>
              <a:t>illegal drugs</a:t>
            </a:r>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800" y="4768249"/>
            <a:ext cx="566637" cy="805845"/>
          </a:xfrm>
          <a:prstGeom prst="rect">
            <a:avLst/>
          </a:prstGeom>
        </p:spPr>
      </p:pic>
    </p:spTree>
    <p:extLst>
      <p:ext uri="{BB962C8B-B14F-4D97-AF65-F5344CB8AC3E}">
        <p14:creationId xmlns:p14="http://schemas.microsoft.com/office/powerpoint/2010/main" val="61067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Warn Patients, </a:t>
            </a:r>
            <a:r>
              <a:rPr lang="en-US" sz="2400" dirty="0"/>
              <a:t>cont’d</a:t>
            </a:r>
            <a:endParaRPr lang="en-US" dirty="0"/>
          </a:p>
        </p:txBody>
      </p:sp>
      <p:sp>
        <p:nvSpPr>
          <p:cNvPr id="9" name="Slide Number Placeholder 8"/>
          <p:cNvSpPr>
            <a:spLocks noGrp="1"/>
          </p:cNvSpPr>
          <p:nvPr>
            <p:ph type="sldNum" sz="quarter" idx="12"/>
          </p:nvPr>
        </p:nvSpPr>
        <p:spPr/>
        <p:txBody>
          <a:bodyPr/>
          <a:lstStyle/>
          <a:p>
            <a:fld id="{AC93B9EA-9F07-41CA-8155-9C9A9F70FA14}" type="slidenum">
              <a:rPr lang="en-US" smtClean="0"/>
              <a:pPr/>
              <a:t>89</a:t>
            </a:fld>
            <a:r>
              <a:rPr lang="en-US" dirty="0"/>
              <a:t>   |   © CO*RE 2015 </a:t>
            </a:r>
          </a:p>
        </p:txBody>
      </p:sp>
      <p:sp>
        <p:nvSpPr>
          <p:cNvPr id="10" name="Rounded Rectangle 9"/>
          <p:cNvSpPr/>
          <p:nvPr/>
        </p:nvSpPr>
        <p:spPr>
          <a:xfrm>
            <a:off x="241300" y="1031631"/>
            <a:ext cx="4940300" cy="3083169"/>
          </a:xfrm>
          <a:prstGeom prst="roundRect">
            <a:avLst>
              <a:gd name="adj" fmla="val 342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spcBef>
                <a:spcPct val="20000"/>
              </a:spcBef>
              <a:buClr>
                <a:srgbClr val="836581"/>
              </a:buClr>
              <a:buSzPct val="85000"/>
            </a:pPr>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Misuse of ER/LA opioids can lead to death</a:t>
            </a:r>
          </a:p>
          <a:p>
            <a:pPr marL="285750" lvl="1" indent="-114300">
              <a:spcBef>
                <a:spcPts val="600"/>
              </a:spcBef>
              <a:buClr>
                <a:srgbClr val="836581"/>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Take</a:t>
            </a:r>
            <a:r>
              <a:rPr lang="en-US" dirty="0">
                <a:solidFill>
                  <a:prstClr val="black">
                    <a:lumMod val="65000"/>
                    <a:lumOff val="35000"/>
                  </a:prstClr>
                </a:solidFill>
                <a:latin typeface="Segoe UI" panose="020B0502040204020203" pitchFamily="34" charset="0"/>
                <a:ea typeface="Segoe UI" panose="020B0502040204020203" pitchFamily="34" charset="0"/>
                <a:cs typeface="Segoe UI" panose="020B0502040204020203" pitchFamily="34" charset="0"/>
              </a:rPr>
              <a:t> </a:t>
            </a:r>
            <a:r>
              <a:rPr lang="en-US" b="1" dirty="0">
                <a:solidFill>
                  <a:schemeClr val="accent2"/>
                </a:solidFill>
                <a:latin typeface="Segoe UI" panose="020B0502040204020203" pitchFamily="34" charset="0"/>
                <a:ea typeface="Segoe UI" panose="020B0502040204020203" pitchFamily="34" charset="0"/>
                <a:cs typeface="Segoe UI" panose="020B0502040204020203" pitchFamily="34" charset="0"/>
              </a:rPr>
              <a:t>exactly</a:t>
            </a:r>
            <a:r>
              <a:rPr lang="en-US" dirty="0">
                <a:solidFill>
                  <a:prstClr val="black">
                    <a:lumMod val="65000"/>
                    <a:lumOff val="35000"/>
                  </a:prstClr>
                </a:solidFill>
                <a:latin typeface="Segoe UI" panose="020B0502040204020203" pitchFamily="34" charset="0"/>
                <a:ea typeface="Segoe UI" panose="020B0502040204020203" pitchFamily="34" charset="0"/>
                <a:cs typeface="Segoe UI" panose="020B0502040204020203" pitchFamily="34" charset="0"/>
              </a:rPr>
              <a:t> </a:t>
            </a: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as directed*</a:t>
            </a:r>
          </a:p>
          <a:p>
            <a:pPr marL="285750" lvl="1" indent="-114300">
              <a:spcBef>
                <a:spcPts val="600"/>
              </a:spcBef>
              <a:buClr>
                <a:srgbClr val="836581"/>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Counsel patients/caregivers on risk </a:t>
            </a:r>
            <a:b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factors, signs, &amp; symptoms of overdose &amp; opioid-induced respiratory depression, GI obstruction, &amp; allergic reactions</a:t>
            </a:r>
          </a:p>
          <a:p>
            <a:pPr marL="285750" lvl="2" indent="-114300">
              <a:spcBef>
                <a:spcPts val="600"/>
              </a:spcBef>
              <a:buClr>
                <a:srgbClr val="836581"/>
              </a:buClr>
              <a:buSzPct val="90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Call</a:t>
            </a:r>
            <a:r>
              <a:rPr lang="en-US" dirty="0">
                <a:solidFill>
                  <a:prstClr val="black">
                    <a:lumMod val="65000"/>
                    <a:lumOff val="35000"/>
                  </a:prstClr>
                </a:solidFill>
                <a:latin typeface="Segoe UI" panose="020B0502040204020203" pitchFamily="34" charset="0"/>
                <a:ea typeface="Segoe UI" panose="020B0502040204020203" pitchFamily="34" charset="0"/>
                <a:cs typeface="Segoe UI" panose="020B0502040204020203" pitchFamily="34" charset="0"/>
              </a:rPr>
              <a:t> </a:t>
            </a:r>
            <a:r>
              <a:rPr lang="en-US" b="1" dirty="0">
                <a:solidFill>
                  <a:schemeClr val="accent2"/>
                </a:solidFill>
                <a:latin typeface="Segoe UI" panose="020B0502040204020203" pitchFamily="34" charset="0"/>
                <a:ea typeface="Segoe UI" panose="020B0502040204020203" pitchFamily="34" charset="0"/>
                <a:cs typeface="Segoe UI" panose="020B0502040204020203" pitchFamily="34" charset="0"/>
              </a:rPr>
              <a:t>911</a:t>
            </a:r>
            <a:r>
              <a:rPr lang="en-US" dirty="0">
                <a:solidFill>
                  <a:prstClr val="black">
                    <a:lumMod val="65000"/>
                    <a:lumOff val="35000"/>
                  </a:prstClr>
                </a:solidFill>
                <a:latin typeface="Segoe UI" panose="020B0502040204020203" pitchFamily="34" charset="0"/>
                <a:ea typeface="Segoe UI" panose="020B0502040204020203" pitchFamily="34" charset="0"/>
                <a:cs typeface="Segoe UI" panose="020B0502040204020203" pitchFamily="34" charset="0"/>
              </a:rPr>
              <a:t> </a:t>
            </a: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or poison control </a:t>
            </a:r>
            <a:b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b="1" dirty="0">
                <a:solidFill>
                  <a:schemeClr val="accent2"/>
                </a:solidFill>
                <a:latin typeface="Segoe UI" panose="020B0502040204020203" pitchFamily="34" charset="0"/>
                <a:ea typeface="Segoe UI" panose="020B0502040204020203" pitchFamily="34" charset="0"/>
                <a:cs typeface="Segoe UI" panose="020B0502040204020203" pitchFamily="34" charset="0"/>
              </a:rPr>
              <a:t>1-800-222-1222</a:t>
            </a:r>
          </a:p>
        </p:txBody>
      </p:sp>
      <p:sp>
        <p:nvSpPr>
          <p:cNvPr id="14" name="Rounded Rectangle 13"/>
          <p:cNvSpPr/>
          <p:nvPr/>
        </p:nvSpPr>
        <p:spPr>
          <a:xfrm>
            <a:off x="241300" y="4572000"/>
            <a:ext cx="4864099" cy="1600200"/>
          </a:xfrm>
          <a:prstGeom prst="roundRect">
            <a:avLst>
              <a:gd name="adj" fmla="val 685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91440" rtlCol="0" anchor="ctr"/>
          <a:lstStyle/>
          <a:p>
            <a:pPr lvl="0">
              <a:spcBef>
                <a:spcPct val="20000"/>
              </a:spcBef>
              <a:buClr>
                <a:srgbClr val="836581"/>
              </a:buClr>
              <a:buSzPct val="85000"/>
            </a:pPr>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Do not abruptly stop or reduce the ER/LA opioid use</a:t>
            </a:r>
          </a:p>
          <a:p>
            <a:pPr marL="285750" lvl="1" indent="-114300">
              <a:spcBef>
                <a:spcPts val="600"/>
              </a:spcBef>
              <a:spcAft>
                <a:spcPts val="600"/>
              </a:spcAft>
              <a:buClr>
                <a:schemeClr val="accent4"/>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Discuss how to safely taper the dose when discontinuing</a:t>
            </a:r>
          </a:p>
        </p:txBody>
      </p:sp>
      <p:grpSp>
        <p:nvGrpSpPr>
          <p:cNvPr id="15" name="Group 14"/>
          <p:cNvGrpSpPr/>
          <p:nvPr/>
        </p:nvGrpSpPr>
        <p:grpSpPr>
          <a:xfrm>
            <a:off x="5334000" y="1031630"/>
            <a:ext cx="3706814" cy="5064369"/>
            <a:chOff x="4971076" y="1193164"/>
            <a:chExt cx="3811676" cy="5207636"/>
          </a:xfrm>
        </p:grpSpPr>
        <p:grpSp>
          <p:nvGrpSpPr>
            <p:cNvPr id="7" name="Group 6"/>
            <p:cNvGrpSpPr/>
            <p:nvPr/>
          </p:nvGrpSpPr>
          <p:grpSpPr>
            <a:xfrm>
              <a:off x="4971076" y="1193164"/>
              <a:ext cx="3811676" cy="5207636"/>
              <a:chOff x="6297996" y="245180"/>
              <a:chExt cx="3088278" cy="3962416"/>
            </a:xfrm>
          </p:grpSpPr>
          <p:pic>
            <p:nvPicPr>
              <p:cNvPr id="4" name="Picture 2" descr="http://www.poison.org/prevent/documents/posters/readthelabel.gif"/>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9110" t="5550" r="8100" b="12043"/>
              <a:stretch>
                <a:fillRect/>
              </a:stretch>
            </p:blipFill>
            <p:spPr bwMode="auto">
              <a:xfrm>
                <a:off x="6297996" y="245180"/>
                <a:ext cx="3088278" cy="3962416"/>
              </a:xfrm>
              <a:prstGeom prst="rect">
                <a:avLst/>
              </a:prstGeom>
              <a:noFill/>
              <a:ln w="57150">
                <a:solidFill>
                  <a:schemeClr val="bg1">
                    <a:lumMod val="85000"/>
                  </a:schemeClr>
                </a:solidFill>
              </a:ln>
            </p:spPr>
          </p:pic>
          <p:sp>
            <p:nvSpPr>
              <p:cNvPr id="5" name="TextBox 4"/>
              <p:cNvSpPr txBox="1"/>
              <p:nvPr/>
            </p:nvSpPr>
            <p:spPr>
              <a:xfrm>
                <a:off x="6872821" y="1668917"/>
                <a:ext cx="1600200" cy="625356"/>
              </a:xfrm>
              <a:prstGeom prst="rect">
                <a:avLst/>
              </a:prstGeom>
              <a:solidFill>
                <a:srgbClr val="FEF7F7"/>
              </a:solidFill>
              <a:ln>
                <a:solidFill>
                  <a:schemeClr val="bg1">
                    <a:lumMod val="85000"/>
                  </a:schemeClr>
                </a:solidFill>
              </a:ln>
            </p:spPr>
            <p:txBody>
              <a:bodyPr wrap="square" lIns="0" tIns="0" rIns="0" bIns="0" rtlCol="0">
                <a:noAutofit/>
              </a:bodyPr>
              <a:lstStyle/>
              <a:p>
                <a:pPr>
                  <a:lnSpc>
                    <a:spcPct val="85000"/>
                  </a:lnSpc>
                </a:pPr>
                <a:r>
                  <a:rPr lang="en-US" sz="1100" b="1" dirty="0">
                    <a:latin typeface="Arial Narrow" pitchFamily="34" charset="0"/>
                  </a:rPr>
                  <a:t>TAKE 1 TABLET BY MOUTH EVERY 12 HOURS</a:t>
                </a:r>
              </a:p>
              <a:p>
                <a:pPr>
                  <a:lnSpc>
                    <a:spcPct val="85000"/>
                  </a:lnSpc>
                </a:pPr>
                <a:endParaRPr lang="en-US" sz="600" b="1" dirty="0">
                  <a:latin typeface="Arial Narrow" pitchFamily="34" charset="0"/>
                </a:endParaRPr>
              </a:p>
              <a:p>
                <a:pPr>
                  <a:lnSpc>
                    <a:spcPct val="85000"/>
                  </a:lnSpc>
                </a:pPr>
                <a:r>
                  <a:rPr lang="en-US" sz="1100" b="1" dirty="0">
                    <a:latin typeface="Arial Narrow" pitchFamily="34" charset="0"/>
                  </a:rPr>
                  <a:t>OXYCONTIN 10 MG</a:t>
                </a:r>
              </a:p>
            </p:txBody>
          </p:sp>
          <p:sp>
            <p:nvSpPr>
              <p:cNvPr id="6" name="TextBox 5"/>
              <p:cNvSpPr txBox="1"/>
              <p:nvPr/>
            </p:nvSpPr>
            <p:spPr>
              <a:xfrm>
                <a:off x="6881623" y="2163468"/>
                <a:ext cx="1828800" cy="130805"/>
              </a:xfrm>
              <a:prstGeom prst="rect">
                <a:avLst/>
              </a:prstGeom>
              <a:solidFill>
                <a:srgbClr val="FEEC68"/>
              </a:solidFill>
              <a:ln>
                <a:solidFill>
                  <a:schemeClr val="bg1">
                    <a:lumMod val="85000"/>
                  </a:schemeClr>
                </a:solidFill>
              </a:ln>
            </p:spPr>
            <p:txBody>
              <a:bodyPr wrap="square" lIns="0" tIns="0" rIns="0" bIns="0" rtlCol="0">
                <a:spAutoFit/>
              </a:bodyPr>
              <a:lstStyle/>
              <a:p>
                <a:pPr>
                  <a:lnSpc>
                    <a:spcPct val="85000"/>
                  </a:lnSpc>
                </a:pPr>
                <a:r>
                  <a:rPr lang="en-US" sz="1000" b="1" dirty="0">
                    <a:latin typeface="Arial Narrow" pitchFamily="34" charset="0"/>
                  </a:rPr>
                  <a:t>Qty: 60 TABLETS</a:t>
                </a:r>
              </a:p>
            </p:txBody>
          </p:sp>
        </p:grpSp>
        <p:sp>
          <p:nvSpPr>
            <p:cNvPr id="8" name="Rectangle 7"/>
            <p:cNvSpPr/>
            <p:nvPr/>
          </p:nvSpPr>
          <p:spPr>
            <a:xfrm>
              <a:off x="6439000" y="2793280"/>
              <a:ext cx="762000" cy="189257"/>
            </a:xfrm>
            <a:prstGeom prst="rect">
              <a:avLst/>
            </a:prstGeom>
            <a:solidFill>
              <a:srgbClr val="FEF7F7"/>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p:cNvSpPr txBox="1"/>
          <p:nvPr/>
        </p:nvSpPr>
        <p:spPr>
          <a:xfrm>
            <a:off x="241300" y="4114800"/>
            <a:ext cx="4940300" cy="685800"/>
          </a:xfrm>
          <a:prstGeom prst="rect">
            <a:avLst/>
          </a:prstGeom>
          <a:noFill/>
        </p:spPr>
        <p:txBody>
          <a:bodyPr wrap="none" rtlCol="0">
            <a:noAutofit/>
          </a:bodyPr>
          <a:lstStyle/>
          <a:p>
            <a:pPr>
              <a:lnSpc>
                <a:spcPct val="90000"/>
              </a:lnSpc>
            </a:pPr>
            <a:r>
              <a:rPr lang="en-US" sz="1500" b="1" dirty="0">
                <a:solidFill>
                  <a:schemeClr val="accent3">
                    <a:lumMod val="75000"/>
                  </a:schemeClr>
                </a:solidFill>
                <a:latin typeface="Segoe UI" pitchFamily="34" charset="0"/>
                <a:ea typeface="Segoe UI" pitchFamily="34" charset="0"/>
                <a:cs typeface="Segoe UI" pitchFamily="34" charset="0"/>
              </a:rPr>
              <a:t>*Serious side effects, including death, can occur even </a:t>
            </a:r>
            <a:br>
              <a:rPr lang="en-US" sz="1500" b="1" dirty="0">
                <a:solidFill>
                  <a:schemeClr val="accent3">
                    <a:lumMod val="75000"/>
                  </a:schemeClr>
                </a:solidFill>
                <a:latin typeface="Segoe UI" pitchFamily="34" charset="0"/>
                <a:ea typeface="Segoe UI" pitchFamily="34" charset="0"/>
                <a:cs typeface="Segoe UI" pitchFamily="34" charset="0"/>
              </a:rPr>
            </a:br>
            <a:r>
              <a:rPr lang="en-US" sz="1500" b="1" dirty="0">
                <a:solidFill>
                  <a:schemeClr val="accent3">
                    <a:lumMod val="75000"/>
                  </a:schemeClr>
                </a:solidFill>
                <a:latin typeface="Segoe UI" pitchFamily="34" charset="0"/>
                <a:ea typeface="Segoe UI" pitchFamily="34" charset="0"/>
                <a:cs typeface="Segoe UI" pitchFamily="34" charset="0"/>
              </a:rPr>
              <a:t>when used as recommended</a:t>
            </a:r>
          </a:p>
        </p:txBody>
      </p:sp>
    </p:spTree>
    <p:extLst>
      <p:ext uri="{BB962C8B-B14F-4D97-AF65-F5344CB8AC3E}">
        <p14:creationId xmlns:p14="http://schemas.microsoft.com/office/powerpoint/2010/main" val="98996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0" y="0"/>
            <a:ext cx="9144000" cy="6858000"/>
          </a:xfrm>
          <a:prstGeom prst="rect">
            <a:avLst/>
          </a:prstGeom>
        </p:spPr>
      </p:pic>
      <p:sp>
        <p:nvSpPr>
          <p:cNvPr id="8" name="Round Same Side Corner Rectangle 7"/>
          <p:cNvSpPr/>
          <p:nvPr/>
        </p:nvSpPr>
        <p:spPr>
          <a:xfrm rot="16200000">
            <a:off x="3260611" y="257505"/>
            <a:ext cx="5226495" cy="6540282"/>
          </a:xfrm>
          <a:prstGeom prst="round2SameRect">
            <a:avLst>
              <a:gd name="adj1" fmla="val 8899"/>
              <a:gd name="adj2" fmla="val 0"/>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91440" tIns="182880" rIns="91440" bIns="274320" rtlCol="0" anchor="ctr"/>
          <a:lstStyle/>
          <a:p>
            <a:pPr>
              <a:lnSpc>
                <a:spcPct val="110000"/>
              </a:lnSpc>
              <a:spcBef>
                <a:spcPts val="1200"/>
              </a:spcBef>
            </a:pPr>
            <a:r>
              <a:rPr lang="en-US" sz="1900" dirty="0">
                <a:solidFill>
                  <a:schemeClr val="tx1"/>
                </a:solidFill>
              </a:rPr>
              <a:t>Presented by </a:t>
            </a:r>
            <a:r>
              <a:rPr lang="en-US" sz="1900" b="1" dirty="0">
                <a:solidFill>
                  <a:schemeClr val="tx1"/>
                </a:solidFill>
              </a:rPr>
              <a:t>The Louisiana State Medical Society</a:t>
            </a:r>
            <a:r>
              <a:rPr lang="en-US" sz="1900" dirty="0">
                <a:solidFill>
                  <a:schemeClr val="tx1"/>
                </a:solidFill>
              </a:rPr>
              <a:t>,</a:t>
            </a:r>
            <a:r>
              <a:rPr lang="en-US" sz="1900" dirty="0">
                <a:solidFill>
                  <a:srgbClr val="C00000"/>
                </a:solidFill>
              </a:rPr>
              <a:t> </a:t>
            </a:r>
            <a:r>
              <a:rPr lang="en-US" sz="1900" dirty="0">
                <a:solidFill>
                  <a:schemeClr val="tx1"/>
                </a:solidFill>
              </a:rPr>
              <a:t>a member of the Collaborative on REMS Education </a:t>
            </a:r>
            <a:br>
              <a:rPr lang="en-US" sz="1900" dirty="0">
                <a:solidFill>
                  <a:schemeClr val="tx1"/>
                </a:solidFill>
              </a:rPr>
            </a:br>
            <a:r>
              <a:rPr lang="en-US" sz="1900" dirty="0">
                <a:solidFill>
                  <a:schemeClr val="tx1"/>
                </a:solidFill>
              </a:rPr>
              <a:t>(CO*RE), 13 interdisciplinary organizations working together to improve pain management </a:t>
            </a:r>
            <a:br>
              <a:rPr lang="en-US" sz="1900" dirty="0">
                <a:solidFill>
                  <a:schemeClr val="tx1"/>
                </a:solidFill>
              </a:rPr>
            </a:br>
            <a:r>
              <a:rPr lang="en-US" sz="1900" dirty="0">
                <a:solidFill>
                  <a:schemeClr val="tx1"/>
                </a:solidFill>
              </a:rPr>
              <a:t>and prevent adverse outcomes.  </a:t>
            </a:r>
          </a:p>
          <a:p>
            <a:pPr>
              <a:lnSpc>
                <a:spcPct val="110000"/>
              </a:lnSpc>
              <a:spcBef>
                <a:spcPts val="1200"/>
              </a:spcBef>
            </a:pPr>
            <a:r>
              <a:rPr lang="en-US" sz="2000" dirty="0">
                <a:solidFill>
                  <a:schemeClr val="tx1"/>
                </a:solidFill>
                <a:cs typeface="Segoe UI" panose="020B0502040204020203" pitchFamily="34" charset="0"/>
              </a:rPr>
              <a:t>This educational activity is supported by an independent educational grant from the ER/LA Opioid Analgesic REMS Program Companies.  Please see </a:t>
            </a:r>
            <a:r>
              <a:rPr lang="en-US" sz="2000" u="sng" dirty="0">
                <a:solidFill>
                  <a:schemeClr val="tx1"/>
                </a:solidFill>
                <a:cs typeface="Segoe UI" panose="020B0502040204020203" pitchFamily="34" charset="0"/>
                <a:hlinkClick r:id="rId4"/>
              </a:rPr>
              <a:t>http://ce.er-la-opioidrems.com/IwgCEUI/rems/pdf/List_of_RPC_Companies.pdf</a:t>
            </a:r>
            <a:r>
              <a:rPr lang="en-US" sz="2000" dirty="0">
                <a:solidFill>
                  <a:schemeClr val="tx1"/>
                </a:solidFill>
                <a:cs typeface="Segoe UI" panose="020B0502040204020203" pitchFamily="34" charset="0"/>
              </a:rPr>
              <a:t> for a listing of the member companies.  This activity is intended to be fully compliant with the ER/LA Opioid Analgesic REMS education requirements issued by the US Food &amp; Drug Administration.</a:t>
            </a:r>
            <a:endParaRPr lang="en-US" sz="1900" dirty="0">
              <a:solidFill>
                <a:schemeClr val="tx1"/>
              </a:solidFill>
              <a:cs typeface="Segoe UI" panose="020B0502040204020203" pitchFamily="34" charset="0"/>
            </a:endParaRPr>
          </a:p>
        </p:txBody>
      </p:sp>
      <p:sp>
        <p:nvSpPr>
          <p:cNvPr id="9" name="Title 1"/>
          <p:cNvSpPr>
            <a:spLocks noGrp="1"/>
          </p:cNvSpPr>
          <p:nvPr>
            <p:ph type="title"/>
          </p:nvPr>
        </p:nvSpPr>
        <p:spPr>
          <a:xfrm>
            <a:off x="3200400" y="242197"/>
            <a:ext cx="4724400" cy="629178"/>
          </a:xfrm>
        </p:spPr>
        <p:txBody>
          <a:bodyPr>
            <a:normAutofit fontScale="90000"/>
          </a:bodyPr>
          <a:lstStyle/>
          <a:p>
            <a:r>
              <a:rPr lang="en-US" b="1" dirty="0"/>
              <a:t>Acknowledgement</a:t>
            </a:r>
          </a:p>
        </p:txBody>
      </p:sp>
      <p:sp>
        <p:nvSpPr>
          <p:cNvPr id="10" name="Content Placeholder 2"/>
          <p:cNvSpPr txBox="1">
            <a:spLocks/>
          </p:cNvSpPr>
          <p:nvPr/>
        </p:nvSpPr>
        <p:spPr>
          <a:xfrm>
            <a:off x="3860800" y="1488829"/>
            <a:ext cx="5181600" cy="4188070"/>
          </a:xfrm>
          <a:prstGeom prst="rect">
            <a:avLst/>
          </a:prstGeom>
        </p:spPr>
        <p:txBody>
          <a:bodyPr vert="horz" lIns="91440" tIns="0" rIns="91440" bIns="0" rtlCol="0" anchor="ctr">
            <a:noAutofit/>
          </a:bodyPr>
          <a:lstStyle>
            <a:lvl1pPr marL="0" indent="0" algn="l" defTabSz="914400" rtl="0" eaLnBrk="1" latinLnBrk="0" hangingPunct="1">
              <a:spcBef>
                <a:spcPct val="20000"/>
              </a:spcBef>
              <a:buClr>
                <a:schemeClr val="accent1"/>
              </a:buClr>
              <a:buSzPct val="85000"/>
              <a:buFont typeface="Arial" pitchFamily="34" charset="0"/>
              <a:buNone/>
              <a:defRPr sz="20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182880" algn="l" defTabSz="914400" rtl="0" eaLnBrk="1" latinLnBrk="0" hangingPunct="1">
              <a:spcBef>
                <a:spcPct val="20000"/>
              </a:spcBef>
              <a:buClr>
                <a:schemeClr val="accent1"/>
              </a:buClr>
              <a:buSzPct val="85000"/>
              <a:buFont typeface="Arial" pitchFamily="34" charset="0"/>
              <a:buChar char="•"/>
              <a:defRPr sz="18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3pPr>
            <a:lvl4pPr marL="1005840" indent="-182880" algn="l" defTabSz="914400" rtl="0" eaLnBrk="1" latinLnBrk="0" hangingPunct="1">
              <a:spcBef>
                <a:spcPct val="20000"/>
              </a:spcBef>
              <a:buClr>
                <a:schemeClr val="accent1"/>
              </a:buClr>
              <a:buFont typeface="Arial" pitchFamily="34" charset="0"/>
              <a:buChar char="•"/>
              <a:defRPr sz="14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200"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nSpc>
                <a:spcPct val="110000"/>
              </a:lnSpc>
              <a:spcBef>
                <a:spcPts val="1200"/>
              </a:spcBef>
            </a:pPr>
            <a:endParaRPr lang="en-US" sz="1800" dirty="0">
              <a:solidFill>
                <a:schemeClr val="tx1"/>
              </a:solidFill>
            </a:endParaRPr>
          </a:p>
        </p:txBody>
      </p:sp>
      <p:pic>
        <p:nvPicPr>
          <p:cNvPr id="11" name="Picture 10"/>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0" y="6558945"/>
            <a:ext cx="9144000" cy="256032"/>
          </a:xfrm>
          <a:prstGeom prst="rect">
            <a:avLst/>
          </a:prstGeom>
        </p:spPr>
      </p:pic>
      <p:pic>
        <p:nvPicPr>
          <p:cNvPr id="12" name="Picture 11"/>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8620080" y="6140895"/>
            <a:ext cx="402034" cy="418050"/>
          </a:xfrm>
          <a:prstGeom prst="rect">
            <a:avLst/>
          </a:prstGeom>
        </p:spPr>
      </p:pic>
      <p:sp>
        <p:nvSpPr>
          <p:cNvPr id="13" name="TextBox 12"/>
          <p:cNvSpPr txBox="1"/>
          <p:nvPr/>
        </p:nvSpPr>
        <p:spPr>
          <a:xfrm>
            <a:off x="6065441" y="6350976"/>
            <a:ext cx="2621359" cy="276999"/>
          </a:xfrm>
          <a:prstGeom prst="rect">
            <a:avLst/>
          </a:prstGeom>
          <a:noFill/>
        </p:spPr>
        <p:txBody>
          <a:bodyPr wrap="none" rtlCol="0">
            <a:spAutoFit/>
          </a:bodyPr>
          <a:lstStyle/>
          <a:p>
            <a:r>
              <a:rPr lang="en-US" sz="1200" b="1" dirty="0">
                <a:solidFill>
                  <a:schemeClr val="bg1"/>
                </a:solidFill>
                <a:latin typeface="Segoe UI" pitchFamily="34" charset="0"/>
                <a:ea typeface="Segoe UI" pitchFamily="34" charset="0"/>
                <a:cs typeface="Segoe UI" pitchFamily="34" charset="0"/>
              </a:rPr>
              <a:t>Collaborative for REMS Education</a:t>
            </a:r>
          </a:p>
        </p:txBody>
      </p:sp>
      <p:sp>
        <p:nvSpPr>
          <p:cNvPr id="14" name="Slide Number Placeholder 13"/>
          <p:cNvSpPr>
            <a:spLocks noGrp="1"/>
          </p:cNvSpPr>
          <p:nvPr>
            <p:ph type="sldNum" sz="quarter" idx="12"/>
          </p:nvPr>
        </p:nvSpPr>
        <p:spPr/>
        <p:txBody>
          <a:bodyPr/>
          <a:lstStyle/>
          <a:p>
            <a:fld id="{AC93B9EA-9F07-41CA-8155-9C9A9F70FA14}" type="slidenum">
              <a:rPr lang="en-US" smtClean="0"/>
              <a:pPr/>
              <a:t>9</a:t>
            </a:fld>
            <a:r>
              <a:rPr lang="en-US" dirty="0"/>
              <a:t>   |   © CO*RE 2013 </a:t>
            </a:r>
          </a:p>
        </p:txBody>
      </p:sp>
      <p:sp>
        <p:nvSpPr>
          <p:cNvPr id="17" name="Slide Number Placeholder 2"/>
          <p:cNvSpPr txBox="1">
            <a:spLocks/>
          </p:cNvSpPr>
          <p:nvPr/>
        </p:nvSpPr>
        <p:spPr>
          <a:xfrm>
            <a:off x="228600" y="6400800"/>
            <a:ext cx="1600200" cy="235400"/>
          </a:xfrm>
          <a:prstGeom prst="rect">
            <a:avLst/>
          </a:prstGeom>
        </p:spPr>
        <p:txBody>
          <a:bodyPr vert="horz" lIns="91440" tIns="45720" rIns="91440" bIns="45720" rtlCol="0" anchor="ctr"/>
          <a:lstStyle>
            <a:defPPr>
              <a:defRPr lang="en-US"/>
            </a:defPPr>
            <a:lvl1pPr marL="0" algn="l" defTabSz="914400" rtl="0" eaLnBrk="1" latinLnBrk="0" hangingPunct="1">
              <a:defRPr sz="800" b="1" kern="120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93B9EA-9F07-41CA-8155-9C9A9F70FA14}" type="slidenum">
              <a:rPr lang="en-US" smtClean="0">
                <a:solidFill>
                  <a:schemeClr val="bg1"/>
                </a:solidFill>
              </a:rPr>
              <a:pPr/>
              <a:t>9</a:t>
            </a:fld>
            <a:r>
              <a:rPr lang="en-US" dirty="0">
                <a:solidFill>
                  <a:schemeClr val="bg1"/>
                </a:solidFill>
              </a:rPr>
              <a:t>   |   © CO*RE 2015 </a:t>
            </a:r>
          </a:p>
        </p:txBody>
      </p:sp>
    </p:spTree>
    <p:extLst>
      <p:ext uri="{BB962C8B-B14F-4D97-AF65-F5344CB8AC3E}">
        <p14:creationId xmlns:p14="http://schemas.microsoft.com/office/powerpoint/2010/main" val="176900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a:solidFill>
                  <a:schemeClr val="accent4">
                    <a:lumMod val="75000"/>
                  </a:schemeClr>
                </a:solidFill>
              </a:rPr>
              <a:t>Co-Prescribing Naloxone </a:t>
            </a:r>
          </a:p>
        </p:txBody>
      </p:sp>
      <p:sp>
        <p:nvSpPr>
          <p:cNvPr id="4" name="Slide Number Placeholder 3"/>
          <p:cNvSpPr>
            <a:spLocks noGrp="1"/>
          </p:cNvSpPr>
          <p:nvPr>
            <p:ph type="sldNum" sz="quarter" idx="12"/>
          </p:nvPr>
        </p:nvSpPr>
        <p:spPr/>
        <p:txBody>
          <a:bodyPr/>
          <a:lstStyle/>
          <a:p>
            <a:fld id="{AC93B9EA-9F07-41CA-8155-9C9A9F70FA14}" type="slidenum">
              <a:rPr lang="en-US" smtClean="0"/>
              <a:pPr/>
              <a:t>90</a:t>
            </a:fld>
            <a:r>
              <a:rPr lang="en-US" dirty="0"/>
              <a:t>   |   © CO*RE 2015 </a:t>
            </a:r>
          </a:p>
        </p:txBody>
      </p:sp>
      <p:sp>
        <p:nvSpPr>
          <p:cNvPr id="5" name="Rounded Rectangle 4"/>
          <p:cNvSpPr/>
          <p:nvPr/>
        </p:nvSpPr>
        <p:spPr>
          <a:xfrm>
            <a:off x="6553200" y="783578"/>
            <a:ext cx="2590800" cy="2485572"/>
          </a:xfrm>
          <a:prstGeom prst="roundRect">
            <a:avLst>
              <a:gd name="adj" fmla="val 342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spcBef>
                <a:spcPct val="20000"/>
              </a:spcBef>
              <a:buClr>
                <a:srgbClr val="836581"/>
              </a:buClr>
              <a:buSzPct val="85000"/>
            </a:pPr>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Available as:</a:t>
            </a:r>
          </a:p>
          <a:p>
            <a:pPr marL="114300" lvl="1" indent="-114300">
              <a:lnSpc>
                <a:spcPct val="95000"/>
              </a:lnSpc>
              <a:spcBef>
                <a:spcPts val="600"/>
              </a:spcBef>
              <a:buClr>
                <a:srgbClr val="836581"/>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Naloxone kit </a:t>
            </a:r>
            <a:b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(w/ syringes, needles)</a:t>
            </a:r>
          </a:p>
          <a:p>
            <a:pPr marL="114300" lvl="2" indent="-114300">
              <a:lnSpc>
                <a:spcPct val="95000"/>
              </a:lnSpc>
              <a:spcBef>
                <a:spcPts val="600"/>
              </a:spcBef>
              <a:buClr>
                <a:srgbClr val="836581"/>
              </a:buClr>
              <a:buSzPct val="90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EVZIO™ (naloxone HCl) auto-injector</a:t>
            </a:r>
          </a:p>
          <a:p>
            <a:pPr marL="114300" lvl="2" indent="-114300">
              <a:lnSpc>
                <a:spcPct val="95000"/>
              </a:lnSpc>
              <a:spcBef>
                <a:spcPts val="600"/>
              </a:spcBef>
              <a:buClr>
                <a:srgbClr val="836581"/>
              </a:buClr>
              <a:buSzPct val="90000"/>
              <a:buFont typeface="Arial" pitchFamily="34" charset="0"/>
              <a:buChar char="•"/>
            </a:pPr>
            <a:r>
              <a:rPr lang="en-US">
                <a:solidFill>
                  <a:schemeClr val="tx1"/>
                </a:solidFill>
                <a:latin typeface="Segoe UI" panose="020B0502040204020203" pitchFamily="34" charset="0"/>
                <a:ea typeface="Segoe UI" panose="020B0502040204020203" pitchFamily="34" charset="0"/>
                <a:cs typeface="Segoe UI" panose="020B0502040204020203" pitchFamily="34" charset="0"/>
              </a:rPr>
              <a:t>NARCAN </a:t>
            </a: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nasal spray</a:t>
            </a:r>
            <a:endParaRPr lang="en-US"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Rounded Rectangle 6"/>
          <p:cNvSpPr/>
          <p:nvPr/>
        </p:nvSpPr>
        <p:spPr>
          <a:xfrm>
            <a:off x="228600" y="783578"/>
            <a:ext cx="6235699" cy="2485572"/>
          </a:xfrm>
          <a:prstGeom prst="roundRect">
            <a:avLst>
              <a:gd name="adj" fmla="val 685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91440" rtlCol="0" anchor="ctr"/>
          <a:lstStyle/>
          <a:p>
            <a:pPr lvl="0">
              <a:spcBef>
                <a:spcPct val="20000"/>
              </a:spcBef>
              <a:buClr>
                <a:srgbClr val="836581"/>
              </a:buClr>
              <a:buSzPct val="85000"/>
            </a:pPr>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Naloxone:</a:t>
            </a:r>
          </a:p>
          <a:p>
            <a:pPr marL="285750" lvl="1" indent="-114300">
              <a:lnSpc>
                <a:spcPct val="95000"/>
              </a:lnSpc>
              <a:spcBef>
                <a:spcPts val="600"/>
              </a:spcBef>
              <a:spcAft>
                <a:spcPts val="600"/>
              </a:spcAft>
              <a:buClr>
                <a:schemeClr val="accent4"/>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An opioid antagonist</a:t>
            </a:r>
          </a:p>
          <a:p>
            <a:pPr marL="285750" lvl="1" indent="-114300">
              <a:lnSpc>
                <a:spcPct val="95000"/>
              </a:lnSpc>
              <a:spcBef>
                <a:spcPts val="600"/>
              </a:spcBef>
              <a:spcAft>
                <a:spcPts val="600"/>
              </a:spcAft>
              <a:buClr>
                <a:schemeClr val="accent4"/>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Reverses acute </a:t>
            </a:r>
            <a:r>
              <a:rPr lang="en-US" dirty="0" err="1">
                <a:solidFill>
                  <a:schemeClr val="tx1"/>
                </a:solidFill>
                <a:latin typeface="Segoe UI" panose="020B0502040204020203" pitchFamily="34" charset="0"/>
                <a:ea typeface="Segoe UI" panose="020B0502040204020203" pitchFamily="34" charset="0"/>
                <a:cs typeface="Segoe UI" panose="020B0502040204020203" pitchFamily="34" charset="0"/>
              </a:rPr>
              <a:t>opioid</a:t>
            </a: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-induced respiratory depression but will also cause withdrawal and reverse analgesia</a:t>
            </a:r>
          </a:p>
          <a:p>
            <a:pPr marL="285750" lvl="1" indent="-114300">
              <a:lnSpc>
                <a:spcPct val="95000"/>
              </a:lnSpc>
              <a:spcBef>
                <a:spcPts val="600"/>
              </a:spcBef>
              <a:spcAft>
                <a:spcPts val="600"/>
              </a:spcAft>
              <a:buClr>
                <a:schemeClr val="accent4"/>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Administered intramuscularly and subcutaneously</a:t>
            </a:r>
          </a:p>
          <a:p>
            <a:pPr marL="285750" lvl="1" indent="-114300">
              <a:lnSpc>
                <a:spcPct val="95000"/>
              </a:lnSpc>
              <a:spcBef>
                <a:spcPts val="600"/>
              </a:spcBef>
              <a:spcAft>
                <a:spcPts val="600"/>
              </a:spcAft>
              <a:buClr>
                <a:schemeClr val="accent4"/>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Intranasal formulation currently under consideration with the FDA</a:t>
            </a:r>
            <a:endParaRPr lang="en-US"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 name="Picture 9"/>
          <p:cNvPicPr>
            <a:picLocks noChangeAspect="1"/>
          </p:cNvPicPr>
          <p:nvPr/>
        </p:nvPicPr>
        <p:blipFill>
          <a:blip r:embed="rId3"/>
          <a:stretch>
            <a:fillRect/>
          </a:stretch>
        </p:blipFill>
        <p:spPr>
          <a:xfrm>
            <a:off x="4566933" y="3657600"/>
            <a:ext cx="4577067" cy="1924190"/>
          </a:xfrm>
          <a:prstGeom prst="rect">
            <a:avLst/>
          </a:prstGeom>
        </p:spPr>
      </p:pic>
      <p:sp>
        <p:nvSpPr>
          <p:cNvPr id="11" name="Rounded Rectangle 10"/>
          <p:cNvSpPr/>
          <p:nvPr/>
        </p:nvSpPr>
        <p:spPr>
          <a:xfrm>
            <a:off x="241301" y="3269150"/>
            <a:ext cx="4897847" cy="3407422"/>
          </a:xfrm>
          <a:prstGeom prst="roundRect">
            <a:avLst>
              <a:gd name="adj" fmla="val 685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91440" rtlCol="0" anchor="ctr"/>
          <a:lstStyle/>
          <a:p>
            <a:pPr lvl="0">
              <a:spcBef>
                <a:spcPct val="20000"/>
              </a:spcBef>
              <a:buClr>
                <a:srgbClr val="836581"/>
              </a:buClr>
              <a:buSzPct val="85000"/>
            </a:pPr>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What to do:</a:t>
            </a:r>
          </a:p>
          <a:p>
            <a:pPr marL="285750" lvl="1" indent="-114300">
              <a:lnSpc>
                <a:spcPct val="95000"/>
              </a:lnSpc>
              <a:spcBef>
                <a:spcPts val="600"/>
              </a:spcBef>
              <a:spcAft>
                <a:spcPts val="600"/>
              </a:spcAft>
              <a:buClr>
                <a:schemeClr val="accent4"/>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Encourage patients to create an ‘overdose plan’</a:t>
            </a:r>
          </a:p>
          <a:p>
            <a:pPr marL="285750" lvl="1" indent="-114300">
              <a:lnSpc>
                <a:spcPct val="95000"/>
              </a:lnSpc>
              <a:spcBef>
                <a:spcPts val="600"/>
              </a:spcBef>
              <a:spcAft>
                <a:spcPts val="600"/>
              </a:spcAft>
              <a:buClr>
                <a:schemeClr val="accent4"/>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Involve and train family, friends, partners and/or caregivers</a:t>
            </a:r>
          </a:p>
          <a:p>
            <a:pPr marL="285750" lvl="1" indent="-114300">
              <a:lnSpc>
                <a:spcPct val="95000"/>
              </a:lnSpc>
              <a:spcBef>
                <a:spcPts val="600"/>
              </a:spcBef>
              <a:spcAft>
                <a:spcPts val="600"/>
              </a:spcAft>
              <a:buClr>
                <a:schemeClr val="accent4"/>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Check expiration dates and keep a viable dose on hand</a:t>
            </a:r>
          </a:p>
          <a:p>
            <a:pPr marL="285750" lvl="1" indent="-114300">
              <a:lnSpc>
                <a:spcPct val="95000"/>
              </a:lnSpc>
              <a:spcBef>
                <a:spcPts val="600"/>
              </a:spcBef>
              <a:spcAft>
                <a:spcPts val="600"/>
              </a:spcAft>
              <a:buClr>
                <a:schemeClr val="accent4"/>
              </a:buClr>
              <a:buSzPct val="85000"/>
              <a:buFont typeface="Arial" pitchFamily="34" charset="0"/>
              <a:buChar cha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In the event of known or suspected overdose, administer </a:t>
            </a:r>
            <a:r>
              <a:rPr lang="en-US" dirty="0" err="1">
                <a:solidFill>
                  <a:schemeClr val="tx1"/>
                </a:solidFill>
                <a:latin typeface="Segoe UI" panose="020B0502040204020203" pitchFamily="34" charset="0"/>
                <a:ea typeface="Segoe UI" panose="020B0502040204020203" pitchFamily="34" charset="0"/>
                <a:cs typeface="Segoe UI" panose="020B0502040204020203" pitchFamily="34" charset="0"/>
              </a:rPr>
              <a:t>Naloxone</a:t>
            </a: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 and </a:t>
            </a:r>
            <a:r>
              <a:rPr lang="en-US" b="1" dirty="0">
                <a:solidFill>
                  <a:schemeClr val="tx1"/>
                </a:solidFill>
                <a:latin typeface="Segoe UI" panose="020B0502040204020203" pitchFamily="34" charset="0"/>
                <a:ea typeface="Segoe UI" panose="020B0502040204020203" pitchFamily="34" charset="0"/>
                <a:cs typeface="Segoe UI" panose="020B0502040204020203" pitchFamily="34" charset="0"/>
              </a:rPr>
              <a:t>call 911.</a:t>
            </a:r>
          </a:p>
        </p:txBody>
      </p:sp>
    </p:spTree>
    <p:extLst>
      <p:ext uri="{BB962C8B-B14F-4D97-AF65-F5344CB8AC3E}">
        <p14:creationId xmlns:p14="http://schemas.microsoft.com/office/powerpoint/2010/main" val="90426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990600"/>
          </a:xfrm>
        </p:spPr>
        <p:txBody>
          <a:bodyPr>
            <a:normAutofit fontScale="90000"/>
          </a:bodyPr>
          <a:lstStyle/>
          <a:p>
            <a:r>
              <a:rPr lang="en-US" dirty="0"/>
              <a:t>When to Consider Co-Prescribing </a:t>
            </a:r>
            <a:r>
              <a:rPr lang="en-US" dirty="0" err="1"/>
              <a:t>Naloxone</a:t>
            </a:r>
            <a:r>
              <a:rPr lang="en-US" dirty="0"/>
              <a:t>:</a:t>
            </a:r>
          </a:p>
        </p:txBody>
      </p:sp>
      <p:sp>
        <p:nvSpPr>
          <p:cNvPr id="5" name="Slide Number Placeholder 4"/>
          <p:cNvSpPr>
            <a:spLocks noGrp="1"/>
          </p:cNvSpPr>
          <p:nvPr>
            <p:ph type="sldNum" sz="quarter" idx="12"/>
          </p:nvPr>
        </p:nvSpPr>
        <p:spPr/>
        <p:txBody>
          <a:bodyPr/>
          <a:lstStyle/>
          <a:p>
            <a:fld id="{AC93B9EA-9F07-41CA-8155-9C9A9F70FA14}" type="slidenum">
              <a:rPr lang="en-US" smtClean="0"/>
              <a:pPr/>
              <a:t>91</a:t>
            </a:fld>
            <a:r>
              <a:rPr lang="en-US" dirty="0"/>
              <a:t>   |   © CO*RE 2015 </a:t>
            </a:r>
          </a:p>
        </p:txBody>
      </p:sp>
      <p:grpSp>
        <p:nvGrpSpPr>
          <p:cNvPr id="3" name="Group 7"/>
          <p:cNvGrpSpPr/>
          <p:nvPr/>
        </p:nvGrpSpPr>
        <p:grpSpPr>
          <a:xfrm>
            <a:off x="434041" y="1059207"/>
            <a:ext cx="7905800" cy="5058694"/>
            <a:chOff x="400194" y="1246157"/>
            <a:chExt cx="3350445" cy="4739419"/>
          </a:xfrm>
        </p:grpSpPr>
        <p:sp>
          <p:nvSpPr>
            <p:cNvPr id="10" name="Rounded Rectangle 9"/>
            <p:cNvSpPr/>
            <p:nvPr/>
          </p:nvSpPr>
          <p:spPr>
            <a:xfrm>
              <a:off x="400194" y="1246157"/>
              <a:ext cx="3350445" cy="4739419"/>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r>
                <a:rPr lang="en-US" sz="2400" b="1" dirty="0">
                  <a:solidFill>
                    <a:schemeClr val="accent6">
                      <a:lumMod val="75000"/>
                    </a:schemeClr>
                  </a:solidFill>
                  <a:latin typeface="Segoe UI" pitchFamily="34" charset="0"/>
                  <a:ea typeface="Segoe UI" pitchFamily="34" charset="0"/>
                  <a:cs typeface="Segoe UI" pitchFamily="34" charset="0"/>
                </a:rPr>
                <a:t>Those at a higher risk for </a:t>
              </a:r>
              <a:r>
                <a:rPr lang="en-US" sz="2400" b="1" dirty="0" err="1">
                  <a:solidFill>
                    <a:schemeClr val="accent6">
                      <a:lumMod val="75000"/>
                    </a:schemeClr>
                  </a:solidFill>
                  <a:latin typeface="Segoe UI" pitchFamily="34" charset="0"/>
                  <a:ea typeface="Segoe UI" pitchFamily="34" charset="0"/>
                  <a:cs typeface="Segoe UI" pitchFamily="34" charset="0"/>
                </a:rPr>
                <a:t>opioid</a:t>
              </a:r>
              <a:r>
                <a:rPr lang="en-US" sz="2400" b="1" dirty="0">
                  <a:solidFill>
                    <a:schemeClr val="accent6">
                      <a:lumMod val="75000"/>
                    </a:schemeClr>
                  </a:solidFill>
                  <a:latin typeface="Segoe UI" pitchFamily="34" charset="0"/>
                  <a:ea typeface="Segoe UI" pitchFamily="34" charset="0"/>
                  <a:cs typeface="Segoe UI" pitchFamily="34" charset="0"/>
                </a:rPr>
                <a:t> overdose including…</a:t>
              </a:r>
            </a:p>
            <a:p>
              <a:pPr>
                <a:lnSpc>
                  <a:spcPct val="120000"/>
                </a:lnSpc>
              </a:pPr>
              <a:endParaRPr lang="en-US" sz="2000" dirty="0">
                <a:solidFill>
                  <a:schemeClr val="tx2"/>
                </a:solidFill>
                <a:latin typeface="Segoe UI" pitchFamily="34" charset="0"/>
                <a:ea typeface="Segoe UI" pitchFamily="34" charset="0"/>
                <a:cs typeface="Segoe UI" pitchFamily="34" charset="0"/>
              </a:endParaRPr>
            </a:p>
            <a:p>
              <a:pPr>
                <a:lnSpc>
                  <a:spcPct val="120000"/>
                </a:lnSpc>
              </a:pPr>
              <a:endParaRPr lang="en-US" sz="2000" dirty="0">
                <a:solidFill>
                  <a:schemeClr val="tx2"/>
                </a:solidFill>
                <a:latin typeface="Segoe UI" pitchFamily="34" charset="0"/>
                <a:ea typeface="Segoe UI" pitchFamily="34" charset="0"/>
                <a:cs typeface="Segoe UI" pitchFamily="34" charset="0"/>
              </a:endParaRPr>
            </a:p>
            <a:p>
              <a:pPr>
                <a:lnSpc>
                  <a:spcPct val="120000"/>
                </a:lnSpc>
              </a:pPr>
              <a:endParaRPr lang="en-US" sz="2000" dirty="0">
                <a:solidFill>
                  <a:schemeClr val="tx2"/>
                </a:solidFill>
                <a:latin typeface="Segoe UI" pitchFamily="34" charset="0"/>
                <a:ea typeface="Segoe UI" pitchFamily="34" charset="0"/>
                <a:cs typeface="Segoe UI" pitchFamily="34" charset="0"/>
              </a:endParaRPr>
            </a:p>
            <a:p>
              <a:pPr>
                <a:lnSpc>
                  <a:spcPct val="120000"/>
                </a:lnSpc>
              </a:pPr>
              <a:endParaRPr lang="en-US" sz="2000" dirty="0">
                <a:solidFill>
                  <a:schemeClr val="tx2"/>
                </a:solidFill>
                <a:latin typeface="Segoe UI" pitchFamily="34" charset="0"/>
                <a:ea typeface="Segoe UI" pitchFamily="34" charset="0"/>
                <a:cs typeface="Segoe UI" pitchFamily="34" charset="0"/>
              </a:endParaRPr>
            </a:p>
            <a:p>
              <a:pPr>
                <a:lnSpc>
                  <a:spcPct val="120000"/>
                </a:lnSpc>
              </a:pPr>
              <a:endParaRPr lang="en-US" sz="2000" dirty="0">
                <a:solidFill>
                  <a:schemeClr val="tx2"/>
                </a:solidFill>
                <a:latin typeface="Segoe UI" pitchFamily="34" charset="0"/>
                <a:ea typeface="Segoe UI" pitchFamily="34" charset="0"/>
                <a:cs typeface="Segoe UI" pitchFamily="34" charset="0"/>
              </a:endParaRPr>
            </a:p>
            <a:p>
              <a:pPr>
                <a:lnSpc>
                  <a:spcPct val="120000"/>
                </a:lnSpc>
              </a:pPr>
              <a:endParaRPr lang="en-US" sz="2000" dirty="0">
                <a:solidFill>
                  <a:schemeClr val="tx2"/>
                </a:solidFill>
                <a:latin typeface="Segoe UI" pitchFamily="34" charset="0"/>
                <a:ea typeface="Segoe UI" pitchFamily="34" charset="0"/>
                <a:cs typeface="Segoe UI" pitchFamily="34" charset="0"/>
              </a:endParaRPr>
            </a:p>
            <a:p>
              <a:pPr>
                <a:lnSpc>
                  <a:spcPct val="120000"/>
                </a:lnSpc>
              </a:pPr>
              <a:endParaRPr lang="en-US" sz="2000" dirty="0">
                <a:solidFill>
                  <a:schemeClr val="tx2"/>
                </a:solidFill>
                <a:latin typeface="Segoe UI" pitchFamily="34" charset="0"/>
                <a:ea typeface="Segoe UI" pitchFamily="34" charset="0"/>
                <a:cs typeface="Segoe UI" pitchFamily="34" charset="0"/>
              </a:endParaRPr>
            </a:p>
            <a:p>
              <a:pPr>
                <a:lnSpc>
                  <a:spcPct val="120000"/>
                </a:lnSpc>
              </a:pPr>
              <a:endParaRPr lang="en-US" sz="2000" dirty="0">
                <a:solidFill>
                  <a:schemeClr val="tx2"/>
                </a:solidFill>
                <a:latin typeface="Segoe UI" pitchFamily="34" charset="0"/>
                <a:ea typeface="Segoe UI" pitchFamily="34" charset="0"/>
                <a:cs typeface="Segoe UI" pitchFamily="34" charset="0"/>
              </a:endParaRPr>
            </a:p>
            <a:p>
              <a:pPr>
                <a:lnSpc>
                  <a:spcPct val="120000"/>
                </a:lnSpc>
              </a:pPr>
              <a:endParaRPr lang="en-US" sz="2000" dirty="0">
                <a:solidFill>
                  <a:schemeClr val="tx2"/>
                </a:solidFill>
                <a:latin typeface="Segoe UI" pitchFamily="34" charset="0"/>
                <a:ea typeface="Segoe UI" pitchFamily="34" charset="0"/>
                <a:cs typeface="Segoe UI" pitchFamily="34" charset="0"/>
              </a:endParaRPr>
            </a:p>
            <a:p>
              <a:pPr>
                <a:lnSpc>
                  <a:spcPct val="120000"/>
                </a:lnSpc>
              </a:pPr>
              <a:endParaRPr lang="en-US" sz="2000" dirty="0">
                <a:solidFill>
                  <a:schemeClr val="tx2"/>
                </a:solidFill>
                <a:latin typeface="Segoe UI" pitchFamily="34" charset="0"/>
                <a:ea typeface="Segoe UI" pitchFamily="34" charset="0"/>
                <a:cs typeface="Segoe UI" pitchFamily="34" charset="0"/>
              </a:endParaRPr>
            </a:p>
          </p:txBody>
        </p:sp>
        <p:sp>
          <p:nvSpPr>
            <p:cNvPr id="12" name="TextBox 11"/>
            <p:cNvSpPr txBox="1"/>
            <p:nvPr/>
          </p:nvSpPr>
          <p:spPr>
            <a:xfrm>
              <a:off x="487259" y="2385313"/>
              <a:ext cx="3032587" cy="3378977"/>
            </a:xfrm>
            <a:prstGeom prst="rect">
              <a:avLst/>
            </a:prstGeom>
            <a:noFill/>
          </p:spPr>
          <p:txBody>
            <a:bodyPr wrap="square" rtlCol="0">
              <a:noAutofit/>
            </a:bodyPr>
            <a:lstStyle/>
            <a:p>
              <a:pPr marL="171450" indent="-171450">
                <a:spcBef>
                  <a:spcPts val="600"/>
                </a:spcBef>
                <a:buClr>
                  <a:schemeClr val="accent2"/>
                </a:buClr>
                <a:buFont typeface="Arial" pitchFamily="34" charset="0"/>
                <a:buChar char="•"/>
              </a:pPr>
              <a:r>
                <a:rPr lang="en-US" sz="2000" dirty="0">
                  <a:latin typeface="Segoe UI" pitchFamily="34" charset="0"/>
                  <a:ea typeface="Segoe UI" pitchFamily="34" charset="0"/>
                  <a:cs typeface="Segoe UI" pitchFamily="34" charset="0"/>
                </a:rPr>
                <a:t>Taking </a:t>
              </a:r>
              <a:r>
                <a:rPr lang="en-US" sz="2000" dirty="0" err="1">
                  <a:latin typeface="Segoe UI" pitchFamily="34" charset="0"/>
                  <a:ea typeface="Segoe UI" pitchFamily="34" charset="0"/>
                  <a:cs typeface="Segoe UI" pitchFamily="34" charset="0"/>
                </a:rPr>
                <a:t>opioid</a:t>
              </a:r>
              <a:r>
                <a:rPr lang="en-US" sz="2000" dirty="0">
                  <a:latin typeface="Segoe UI" pitchFamily="34" charset="0"/>
                  <a:ea typeface="Segoe UI" pitchFamily="34" charset="0"/>
                  <a:cs typeface="Segoe UI" pitchFamily="34" charset="0"/>
                </a:rPr>
                <a:t> high-doses for pain (50 mg/day equiv)</a:t>
              </a:r>
            </a:p>
            <a:p>
              <a:pPr marL="171450" indent="-171450">
                <a:spcBef>
                  <a:spcPts val="600"/>
                </a:spcBef>
                <a:buClr>
                  <a:schemeClr val="accent2"/>
                </a:buClr>
                <a:buFont typeface="Arial" pitchFamily="34" charset="0"/>
                <a:buChar char="•"/>
              </a:pPr>
              <a:r>
                <a:rPr lang="en-US" sz="2000" dirty="0">
                  <a:latin typeface="Segoe UI" pitchFamily="34" charset="0"/>
                  <a:ea typeface="Segoe UI" pitchFamily="34" charset="0"/>
                  <a:cs typeface="Segoe UI" pitchFamily="34" charset="0"/>
                </a:rPr>
                <a:t>Receiving rotating </a:t>
              </a:r>
              <a:r>
                <a:rPr lang="en-US" sz="2000" dirty="0" err="1">
                  <a:latin typeface="Segoe UI" pitchFamily="34" charset="0"/>
                  <a:ea typeface="Segoe UI" pitchFamily="34" charset="0"/>
                  <a:cs typeface="Segoe UI" pitchFamily="34" charset="0"/>
                </a:rPr>
                <a:t>opioid</a:t>
              </a:r>
              <a:r>
                <a:rPr lang="en-US" sz="2000" dirty="0">
                  <a:latin typeface="Segoe UI" pitchFamily="34" charset="0"/>
                  <a:ea typeface="Segoe UI" pitchFamily="34" charset="0"/>
                  <a:cs typeface="Segoe UI" pitchFamily="34" charset="0"/>
                </a:rPr>
                <a:t> medication regimes (at risk for incomplete cross tolerance)</a:t>
              </a:r>
            </a:p>
            <a:p>
              <a:pPr marL="171450" indent="-171450">
                <a:spcBef>
                  <a:spcPts val="600"/>
                </a:spcBef>
                <a:buClr>
                  <a:schemeClr val="accent2"/>
                </a:buClr>
                <a:buFont typeface="Arial" pitchFamily="34" charset="0"/>
                <a:buChar char="•"/>
              </a:pPr>
              <a:r>
                <a:rPr lang="en-US" sz="2000" dirty="0">
                  <a:latin typeface="Segoe UI" pitchFamily="34" charset="0"/>
                  <a:ea typeface="Segoe UI" pitchFamily="34" charset="0"/>
                  <a:cs typeface="Segoe UI" pitchFamily="34" charset="0"/>
                </a:rPr>
                <a:t>On </a:t>
              </a:r>
              <a:r>
                <a:rPr lang="en-US" sz="2000" dirty="0" err="1">
                  <a:latin typeface="Segoe UI" pitchFamily="34" charset="0"/>
                  <a:ea typeface="Segoe UI" pitchFamily="34" charset="0"/>
                  <a:cs typeface="Segoe UI" pitchFamily="34" charset="0"/>
                </a:rPr>
                <a:t>opioid</a:t>
              </a:r>
              <a:r>
                <a:rPr lang="en-US" sz="2000" dirty="0">
                  <a:latin typeface="Segoe UI" pitchFamily="34" charset="0"/>
                  <a:ea typeface="Segoe UI" pitchFamily="34" charset="0"/>
                  <a:cs typeface="Segoe UI" pitchFamily="34" charset="0"/>
                </a:rPr>
                <a:t> preparations with increased overdose risk</a:t>
              </a:r>
            </a:p>
            <a:p>
              <a:pPr marL="171450" indent="-171450">
                <a:spcBef>
                  <a:spcPts val="600"/>
                </a:spcBef>
                <a:buClr>
                  <a:schemeClr val="accent2"/>
                </a:buClr>
                <a:buFont typeface="Arial" pitchFamily="34" charset="0"/>
                <a:buChar char="•"/>
              </a:pPr>
              <a:r>
                <a:rPr lang="en-US" sz="2000" dirty="0">
                  <a:latin typeface="Segoe UI" pitchFamily="34" charset="0"/>
                  <a:ea typeface="Segoe UI" pitchFamily="34" charset="0"/>
                  <a:cs typeface="Segoe UI" pitchFamily="34" charset="0"/>
                </a:rPr>
                <a:t>With respiratory disease (COPD, emphysema, asthma)</a:t>
              </a:r>
            </a:p>
            <a:p>
              <a:pPr marL="171450" indent="-171450">
                <a:spcBef>
                  <a:spcPts val="600"/>
                </a:spcBef>
                <a:buClr>
                  <a:schemeClr val="accent2"/>
                </a:buClr>
                <a:buFont typeface="Arial" pitchFamily="34" charset="0"/>
                <a:buChar char="•"/>
              </a:pPr>
              <a:r>
                <a:rPr lang="en-US" sz="2000" dirty="0">
                  <a:latin typeface="Segoe UI" pitchFamily="34" charset="0"/>
                  <a:ea typeface="Segoe UI" pitchFamily="34" charset="0"/>
                  <a:cs typeface="Segoe UI" pitchFamily="34" charset="0"/>
                </a:rPr>
                <a:t>With renal or hepatic impairment</a:t>
              </a:r>
            </a:p>
            <a:p>
              <a:pPr marL="171450" indent="-171450">
                <a:spcBef>
                  <a:spcPts val="600"/>
                </a:spcBef>
                <a:buClr>
                  <a:schemeClr val="accent2"/>
                </a:buClr>
                <a:buFont typeface="Arial" pitchFamily="34" charset="0"/>
                <a:buChar char="•"/>
              </a:pPr>
              <a:r>
                <a:rPr lang="en-US" sz="2000" dirty="0">
                  <a:latin typeface="Segoe UI" pitchFamily="34" charset="0"/>
                  <a:ea typeface="Segoe UI" pitchFamily="34" charset="0"/>
                  <a:cs typeface="Segoe UI" pitchFamily="34" charset="0"/>
                </a:rPr>
                <a:t>Concurrent benzodiazepine use</a:t>
              </a:r>
            </a:p>
          </p:txBody>
        </p:sp>
      </p:grpSp>
    </p:spTree>
    <p:extLst>
      <p:ext uri="{BB962C8B-B14F-4D97-AF65-F5344CB8AC3E}">
        <p14:creationId xmlns:p14="http://schemas.microsoft.com/office/powerpoint/2010/main" val="71621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990600"/>
          </a:xfrm>
        </p:spPr>
        <p:txBody>
          <a:bodyPr>
            <a:normAutofit fontScale="90000"/>
          </a:bodyPr>
          <a:lstStyle/>
          <a:p>
            <a:r>
              <a:rPr lang="en-US" dirty="0"/>
              <a:t>Abuse Deterrent/Tamper Resistant </a:t>
            </a:r>
            <a:r>
              <a:rPr lang="en-US" dirty="0" err="1"/>
              <a:t>Opioids</a:t>
            </a:r>
            <a:r>
              <a:rPr lang="en-US" dirty="0"/>
              <a:t> </a:t>
            </a:r>
          </a:p>
        </p:txBody>
      </p:sp>
      <p:sp>
        <p:nvSpPr>
          <p:cNvPr id="5" name="Slide Number Placeholder 4"/>
          <p:cNvSpPr>
            <a:spLocks noGrp="1"/>
          </p:cNvSpPr>
          <p:nvPr>
            <p:ph type="sldNum" sz="quarter" idx="12"/>
          </p:nvPr>
        </p:nvSpPr>
        <p:spPr/>
        <p:txBody>
          <a:bodyPr/>
          <a:lstStyle/>
          <a:p>
            <a:fld id="{AC93B9EA-9F07-41CA-8155-9C9A9F70FA14}" type="slidenum">
              <a:rPr lang="en-US" smtClean="0"/>
              <a:pPr/>
              <a:t>92</a:t>
            </a:fld>
            <a:r>
              <a:rPr lang="en-US" dirty="0"/>
              <a:t>   |   © CO*RE 2015 </a:t>
            </a:r>
          </a:p>
        </p:txBody>
      </p:sp>
      <p:grpSp>
        <p:nvGrpSpPr>
          <p:cNvPr id="3" name="Group 7"/>
          <p:cNvGrpSpPr/>
          <p:nvPr/>
        </p:nvGrpSpPr>
        <p:grpSpPr>
          <a:xfrm>
            <a:off x="228600" y="1600200"/>
            <a:ext cx="8458200" cy="4328817"/>
            <a:chOff x="306154" y="1030509"/>
            <a:chExt cx="3350445" cy="4739419"/>
          </a:xfrm>
        </p:grpSpPr>
        <p:sp>
          <p:nvSpPr>
            <p:cNvPr id="10" name="Rounded Rectangle 9"/>
            <p:cNvSpPr/>
            <p:nvPr/>
          </p:nvSpPr>
          <p:spPr>
            <a:xfrm>
              <a:off x="306154" y="1030509"/>
              <a:ext cx="3350445" cy="4739419"/>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chemeClr val="tx2"/>
                </a:solidFill>
                <a:latin typeface="Segoe UI" pitchFamily="34" charset="0"/>
                <a:ea typeface="Segoe UI" pitchFamily="34" charset="0"/>
                <a:cs typeface="Segoe UI" pitchFamily="34" charset="0"/>
              </a:endParaRPr>
            </a:p>
          </p:txBody>
        </p:sp>
        <p:sp>
          <p:nvSpPr>
            <p:cNvPr id="12" name="TextBox 11"/>
            <p:cNvSpPr txBox="1"/>
            <p:nvPr/>
          </p:nvSpPr>
          <p:spPr>
            <a:xfrm>
              <a:off x="487259" y="1447648"/>
              <a:ext cx="3032587" cy="3378977"/>
            </a:xfrm>
            <a:prstGeom prst="rect">
              <a:avLst/>
            </a:prstGeom>
            <a:noFill/>
          </p:spPr>
          <p:txBody>
            <a:bodyPr wrap="square" rtlCol="0">
              <a:noAutofit/>
            </a:bodyPr>
            <a:lstStyle/>
            <a:p>
              <a:pPr marL="171450" indent="-171450">
                <a:spcBef>
                  <a:spcPts val="600"/>
                </a:spcBef>
                <a:buClr>
                  <a:schemeClr val="accent2"/>
                </a:buClr>
                <a:buFont typeface="Arial" pitchFamily="34" charset="0"/>
                <a:buChar char="•"/>
              </a:pPr>
              <a:r>
                <a:rPr lang="en-US" sz="2000" dirty="0">
                  <a:latin typeface="Segoe UI" pitchFamily="34" charset="0"/>
                  <a:ea typeface="Segoe UI" pitchFamily="34" charset="0"/>
                  <a:cs typeface="Segoe UI" pitchFamily="34" charset="0"/>
                </a:rPr>
                <a:t>Response to growing nonmedical use problem</a:t>
              </a:r>
            </a:p>
            <a:p>
              <a:pPr marL="171450" indent="-171450">
                <a:spcBef>
                  <a:spcPts val="600"/>
                </a:spcBef>
                <a:buClr>
                  <a:schemeClr val="accent2"/>
                </a:buClr>
                <a:buFont typeface="Arial" pitchFamily="34" charset="0"/>
                <a:buChar char="•"/>
              </a:pPr>
              <a:r>
                <a:rPr lang="en-US" sz="2000" dirty="0">
                  <a:latin typeface="Segoe UI" pitchFamily="34" charset="0"/>
                  <a:ea typeface="Segoe UI" pitchFamily="34" charset="0"/>
                  <a:cs typeface="Segoe UI" pitchFamily="34" charset="0"/>
                </a:rPr>
                <a:t>An ER/LA </a:t>
              </a:r>
              <a:r>
                <a:rPr lang="en-US" sz="2000" dirty="0" err="1">
                  <a:latin typeface="Segoe UI" pitchFamily="34" charset="0"/>
                  <a:ea typeface="Segoe UI" pitchFamily="34" charset="0"/>
                  <a:cs typeface="Segoe UI" pitchFamily="34" charset="0"/>
                </a:rPr>
                <a:t>opioid</a:t>
              </a:r>
              <a:r>
                <a:rPr lang="en-US" sz="2000" dirty="0">
                  <a:latin typeface="Segoe UI" pitchFamily="34" charset="0"/>
                  <a:ea typeface="Segoe UI" pitchFamily="34" charset="0"/>
                  <a:cs typeface="Segoe UI" pitchFamily="34" charset="0"/>
                </a:rPr>
                <a:t> with physical barrier to </a:t>
              </a:r>
              <a:r>
                <a:rPr lang="en-US" sz="2000" i="1" dirty="0">
                  <a:latin typeface="Segoe UI" pitchFamily="34" charset="0"/>
                  <a:ea typeface="Segoe UI" pitchFamily="34" charset="0"/>
                  <a:cs typeface="Segoe UI" pitchFamily="34" charset="0"/>
                </a:rPr>
                <a:t>deter</a:t>
              </a:r>
              <a:r>
                <a:rPr lang="en-US" sz="2000" dirty="0">
                  <a:latin typeface="Segoe UI" pitchFamily="34" charset="0"/>
                  <a:ea typeface="Segoe UI" pitchFamily="34" charset="0"/>
                  <a:cs typeface="Segoe UI" pitchFamily="34" charset="0"/>
                </a:rPr>
                <a:t> extraction</a:t>
              </a:r>
            </a:p>
            <a:p>
              <a:pPr marL="628650" lvl="1" indent="-171450">
                <a:spcBef>
                  <a:spcPts val="600"/>
                </a:spcBef>
                <a:buClr>
                  <a:schemeClr val="accent2"/>
                </a:buClr>
                <a:buFont typeface="Arial" pitchFamily="34" charset="0"/>
                <a:buChar char="•"/>
              </a:pPr>
              <a:r>
                <a:rPr lang="en-US" sz="2000" dirty="0">
                  <a:latin typeface="Segoe UI" pitchFamily="34" charset="0"/>
                  <a:ea typeface="Segoe UI" pitchFamily="34" charset="0"/>
                  <a:cs typeface="Segoe UI" pitchFamily="34" charset="0"/>
                </a:rPr>
                <a:t> less likely to be crushed, injected, or snorted</a:t>
              </a:r>
            </a:p>
            <a:p>
              <a:pPr marL="171450" indent="-171450">
                <a:spcBef>
                  <a:spcPts val="600"/>
                </a:spcBef>
                <a:buClr>
                  <a:schemeClr val="accent2"/>
                </a:buClr>
                <a:buFont typeface="Arial" pitchFamily="34" charset="0"/>
                <a:buChar char="•"/>
              </a:pPr>
              <a:r>
                <a:rPr lang="en-US" sz="2000" dirty="0">
                  <a:latin typeface="Segoe UI" pitchFamily="34" charset="0"/>
                  <a:ea typeface="Segoe UI" pitchFamily="34" charset="0"/>
                  <a:cs typeface="Segoe UI" pitchFamily="34" charset="0"/>
                </a:rPr>
                <a:t>Consider these formulations as one part of an overall REMS strategy</a:t>
              </a:r>
            </a:p>
            <a:p>
              <a:pPr marL="171450" indent="-171450">
                <a:spcBef>
                  <a:spcPts val="600"/>
                </a:spcBef>
                <a:buClr>
                  <a:schemeClr val="accent2"/>
                </a:buClr>
                <a:buFont typeface="Arial" pitchFamily="34" charset="0"/>
                <a:buChar char="•"/>
              </a:pPr>
              <a:r>
                <a:rPr lang="en-US" sz="2000" dirty="0">
                  <a:latin typeface="Segoe UI" pitchFamily="34" charset="0"/>
                  <a:ea typeface="Segoe UI" pitchFamily="34" charset="0"/>
                  <a:cs typeface="Segoe UI" pitchFamily="34" charset="0"/>
                </a:rPr>
                <a:t>There is mixed evidence on the impact of ADF/TR on misuse</a:t>
              </a:r>
            </a:p>
            <a:p>
              <a:pPr marL="171450" indent="-171450">
                <a:spcBef>
                  <a:spcPts val="600"/>
                </a:spcBef>
                <a:buClr>
                  <a:schemeClr val="accent2"/>
                </a:buClr>
                <a:buFont typeface="Arial" pitchFamily="34" charset="0"/>
                <a:buChar char="•"/>
              </a:pPr>
              <a:r>
                <a:rPr lang="en-US" sz="2000" dirty="0">
                  <a:latin typeface="Segoe UI" pitchFamily="34" charset="0"/>
                  <a:ea typeface="Segoe UI" pitchFamily="34" charset="0"/>
                  <a:cs typeface="Segoe UI" pitchFamily="34" charset="0"/>
                </a:rPr>
                <a:t>Remember overdose is still possible if taken orally in excessive amounts</a:t>
              </a:r>
            </a:p>
            <a:p>
              <a:pPr marL="171450" indent="-171450">
                <a:spcBef>
                  <a:spcPts val="600"/>
                </a:spcBef>
                <a:buClr>
                  <a:schemeClr val="accent2"/>
                </a:buClr>
                <a:buFont typeface="Arial" pitchFamily="34" charset="0"/>
                <a:buChar char="•"/>
              </a:pPr>
              <a:endParaRPr lang="en-US" sz="2000" dirty="0">
                <a:latin typeface="Segoe UI" pitchFamily="34" charset="0"/>
                <a:ea typeface="Segoe UI" pitchFamily="34" charset="0"/>
                <a:cs typeface="Segoe UI" pitchFamily="34" charset="0"/>
              </a:endParaRPr>
            </a:p>
          </p:txBody>
        </p:sp>
      </p:gr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1000" y="1295400"/>
            <a:ext cx="944706" cy="1028700"/>
          </a:xfrm>
          <a:prstGeom prst="rect">
            <a:avLst/>
          </a:prstGeom>
        </p:spPr>
      </p:pic>
    </p:spTree>
    <p:extLst>
      <p:ext uri="{BB962C8B-B14F-4D97-AF65-F5344CB8AC3E}">
        <p14:creationId xmlns:p14="http://schemas.microsoft.com/office/powerpoint/2010/main" val="339898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474470"/>
            <a:ext cx="9144000" cy="4442460"/>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Protecting the Community</a:t>
            </a:r>
          </a:p>
        </p:txBody>
      </p:sp>
      <p:sp>
        <p:nvSpPr>
          <p:cNvPr id="4" name="Slide Number Placeholder 3"/>
          <p:cNvSpPr>
            <a:spLocks noGrp="1"/>
          </p:cNvSpPr>
          <p:nvPr>
            <p:ph type="sldNum" sz="quarter" idx="12"/>
          </p:nvPr>
        </p:nvSpPr>
        <p:spPr/>
        <p:txBody>
          <a:bodyPr/>
          <a:lstStyle/>
          <a:p>
            <a:fld id="{AC93B9EA-9F07-41CA-8155-9C9A9F70FA14}" type="slidenum">
              <a:rPr lang="en-US" smtClean="0"/>
              <a:pPr/>
              <a:t>93</a:t>
            </a:fld>
            <a:r>
              <a:rPr lang="en-US" dirty="0"/>
              <a:t>   |   © CO*RE 2015</a:t>
            </a:r>
          </a:p>
        </p:txBody>
      </p:sp>
      <p:pic>
        <p:nvPicPr>
          <p:cNvPr id="66562" name="Picture 2" descr="http://www.poison.org/prevent/documents/posters/knowthenumber.gif"/>
          <p:cNvPicPr>
            <a:picLocks noChangeAspect="1" noChangeArrowheads="1"/>
          </p:cNvPicPr>
          <p:nvPr/>
        </p:nvPicPr>
        <p:blipFill>
          <a:blip r:embed="rId3" cstate="screen">
            <a:extLst>
              <a:ext uri="{28A0092B-C50C-407E-A947-70E740481C1C}">
                <a14:useLocalDpi xmlns:a14="http://schemas.microsoft.com/office/drawing/2010/main"/>
              </a:ext>
            </a:extLst>
          </a:blip>
          <a:srcRect l="1297" b="1531"/>
          <a:stretch>
            <a:fillRect/>
          </a:stretch>
        </p:blipFill>
        <p:spPr bwMode="auto">
          <a:xfrm>
            <a:off x="5273311" y="1654229"/>
            <a:ext cx="3204545" cy="4136972"/>
          </a:xfrm>
          <a:prstGeom prst="rect">
            <a:avLst/>
          </a:prstGeom>
          <a:noFill/>
          <a:ln w="57150">
            <a:noFill/>
          </a:ln>
        </p:spPr>
      </p:pic>
      <p:sp>
        <p:nvSpPr>
          <p:cNvPr id="6" name="Rectangle 5"/>
          <p:cNvSpPr/>
          <p:nvPr/>
        </p:nvSpPr>
        <p:spPr>
          <a:xfrm>
            <a:off x="381000" y="2089418"/>
            <a:ext cx="4683368" cy="37017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91440" rIns="182880" bIns="91440" numCol="1" spcCol="0" rtlCol="0" fromWordArt="0" anchor="t" anchorCtr="0" forceAA="0" compatLnSpc="1">
            <a:prstTxWarp prst="textNoShape">
              <a:avLst/>
            </a:prstTxWarp>
            <a:noAutofit/>
          </a:bodyPr>
          <a:lstStyle/>
          <a:p>
            <a:pPr marL="228600" lvl="1" indent="-228600">
              <a:spcBef>
                <a:spcPct val="20000"/>
              </a:spcBef>
              <a:buClr>
                <a:schemeClr val="accent2"/>
              </a:buClr>
              <a:buSzPct val="85000"/>
              <a:buFont typeface="Arial" pitchFamily="34" charset="0"/>
              <a:buChar char="•"/>
            </a:pPr>
            <a:r>
              <a:rPr lang="en-US" b="1" dirty="0">
                <a:solidFill>
                  <a:schemeClr val="tx1"/>
                </a:solidFill>
                <a:latin typeface="Segoe UI" panose="020B0502040204020203" pitchFamily="34" charset="0"/>
                <a:ea typeface="Segoe UI" panose="020B0502040204020203" pitchFamily="34" charset="0"/>
                <a:cs typeface="Segoe UI" panose="020B0502040204020203" pitchFamily="34" charset="0"/>
              </a:rPr>
              <a:t>Sharing ER/LA opioids w/ others may cause them to have serious AEs</a:t>
            </a:r>
          </a:p>
          <a:p>
            <a:pPr marL="457200" lvl="3" indent="-228600">
              <a:spcBef>
                <a:spcPct val="20000"/>
              </a:spcBef>
              <a:buClr>
                <a:schemeClr val="accent2"/>
              </a:buClr>
              <a:buSzPct val="90000"/>
              <a:buFont typeface="Segoe UI"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Including death</a:t>
            </a:r>
          </a:p>
          <a:p>
            <a:pPr marL="228600" lvl="1" indent="-228600">
              <a:spcBef>
                <a:spcPct val="20000"/>
              </a:spcBef>
              <a:buClr>
                <a:schemeClr val="accent2"/>
              </a:buClr>
              <a:buSzPct val="85000"/>
              <a:buFont typeface="Arial" pitchFamily="34" charset="0"/>
              <a:buChar char="•"/>
            </a:pPr>
            <a:r>
              <a:rPr lang="en-US" b="1" dirty="0">
                <a:solidFill>
                  <a:schemeClr val="tx1"/>
                </a:solidFill>
                <a:latin typeface="Segoe UI" panose="020B0502040204020203" pitchFamily="34" charset="0"/>
                <a:ea typeface="Segoe UI" panose="020B0502040204020203" pitchFamily="34" charset="0"/>
                <a:cs typeface="Segoe UI" panose="020B0502040204020203" pitchFamily="34" charset="0"/>
              </a:rPr>
              <a:t>Selling or giving away ER/LA opioids is against the law</a:t>
            </a:r>
          </a:p>
          <a:p>
            <a:pPr marL="228600" lvl="1" indent="-228600">
              <a:spcBef>
                <a:spcPct val="20000"/>
              </a:spcBef>
              <a:buClr>
                <a:schemeClr val="accent2"/>
              </a:buClr>
              <a:buSzPct val="85000"/>
              <a:buFont typeface="Arial" pitchFamily="34" charset="0"/>
              <a:buChar char="•"/>
            </a:pPr>
            <a:r>
              <a:rPr lang="en-US" b="1" dirty="0">
                <a:solidFill>
                  <a:schemeClr val="tx1"/>
                </a:solidFill>
                <a:latin typeface="Segoe UI" panose="020B0502040204020203" pitchFamily="34" charset="0"/>
                <a:ea typeface="Segoe UI" panose="020B0502040204020203" pitchFamily="34" charset="0"/>
                <a:cs typeface="Segoe UI" panose="020B0502040204020203" pitchFamily="34" charset="0"/>
              </a:rPr>
              <a:t>Store medication safely and securely</a:t>
            </a:r>
          </a:p>
          <a:p>
            <a:pPr marL="228600" lvl="1" indent="-228600">
              <a:spcBef>
                <a:spcPct val="20000"/>
              </a:spcBef>
              <a:buClr>
                <a:schemeClr val="accent2"/>
              </a:buClr>
              <a:buSzPct val="85000"/>
              <a:buFont typeface="Arial" pitchFamily="34" charset="0"/>
              <a:buChar char="•"/>
            </a:pPr>
            <a:r>
              <a:rPr lang="en-US" b="1" dirty="0">
                <a:solidFill>
                  <a:schemeClr val="tx1"/>
                </a:solidFill>
                <a:latin typeface="Segoe UI" panose="020B0502040204020203" pitchFamily="34" charset="0"/>
                <a:ea typeface="Segoe UI" panose="020B0502040204020203" pitchFamily="34" charset="0"/>
                <a:cs typeface="Segoe UI" panose="020B0502040204020203" pitchFamily="34" charset="0"/>
              </a:rPr>
              <a:t>Protect ER/LA opioids from theft</a:t>
            </a:r>
          </a:p>
          <a:p>
            <a:pPr marL="228600" lvl="1" indent="-228600">
              <a:spcBef>
                <a:spcPct val="20000"/>
              </a:spcBef>
              <a:buClr>
                <a:schemeClr val="accent2"/>
              </a:buClr>
              <a:buSzPct val="85000"/>
              <a:buFont typeface="Arial" pitchFamily="34" charset="0"/>
              <a:buChar char="•"/>
            </a:pPr>
            <a:r>
              <a:rPr lang="en-US" b="1" dirty="0">
                <a:solidFill>
                  <a:schemeClr val="tx1"/>
                </a:solidFill>
                <a:latin typeface="Segoe UI" panose="020B0502040204020203" pitchFamily="34" charset="0"/>
                <a:ea typeface="Segoe UI" panose="020B0502040204020203" pitchFamily="34" charset="0"/>
                <a:cs typeface="Segoe UI" panose="020B0502040204020203" pitchFamily="34" charset="0"/>
              </a:rPr>
              <a:t>Dispose of any ER/LA opioids when no longer needed</a:t>
            </a:r>
          </a:p>
          <a:p>
            <a:pPr marL="457200" lvl="3" indent="-228600">
              <a:spcBef>
                <a:spcPct val="20000"/>
              </a:spcBef>
              <a:buClr>
                <a:schemeClr val="accent2"/>
              </a:buClr>
              <a:buSzPct val="90000"/>
              <a:buFont typeface="Segoe UI" pitchFamily="34" charset="0"/>
              <a:buChar cha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Read product-specific disposal information included w/ ER/LA opioid</a:t>
            </a:r>
          </a:p>
        </p:txBody>
      </p:sp>
      <p:sp>
        <p:nvSpPr>
          <p:cNvPr id="7" name="Round Same Side Corner Rectangle 6"/>
          <p:cNvSpPr/>
          <p:nvPr/>
        </p:nvSpPr>
        <p:spPr>
          <a:xfrm>
            <a:off x="381000" y="1157873"/>
            <a:ext cx="4683368" cy="92202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66738" algn="ctr">
              <a:tabLst>
                <a:tab pos="465138" algn="l"/>
              </a:tabLst>
            </a:pPr>
            <a:r>
              <a:rPr lang="en-US" sz="2400" b="1" dirty="0">
                <a:latin typeface="Segoe UI" pitchFamily="34" charset="0"/>
                <a:ea typeface="Segoe UI" pitchFamily="34" charset="0"/>
                <a:cs typeface="Segoe UI" pitchFamily="34" charset="0"/>
              </a:rPr>
              <a:t>Caution Patients</a:t>
            </a: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4400" y="1338848"/>
            <a:ext cx="639030" cy="571500"/>
          </a:xfrm>
          <a:prstGeom prst="rect">
            <a:avLst/>
          </a:prstGeom>
        </p:spPr>
      </p:pic>
    </p:spTree>
    <p:extLst>
      <p:ext uri="{BB962C8B-B14F-4D97-AF65-F5344CB8AC3E}">
        <p14:creationId xmlns:p14="http://schemas.microsoft.com/office/powerpoint/2010/main" val="74040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5000"/>
              </a:lnSpc>
            </a:pPr>
            <a:r>
              <a:rPr lang="en-US" dirty="0"/>
              <a:t>Source of Most Recent Rx Opioids Among Past-Year Users </a:t>
            </a:r>
            <a:r>
              <a:rPr lang="en-US" dirty="0">
                <a:solidFill>
                  <a:schemeClr val="accent4">
                    <a:lumMod val="60000"/>
                    <a:lumOff val="40000"/>
                  </a:schemeClr>
                </a:solidFill>
              </a:rPr>
              <a:t>(2011-2012)</a:t>
            </a:r>
          </a:p>
        </p:txBody>
      </p:sp>
      <p:sp>
        <p:nvSpPr>
          <p:cNvPr id="3" name="Slide Number Placeholder 2"/>
          <p:cNvSpPr>
            <a:spLocks noGrp="1"/>
          </p:cNvSpPr>
          <p:nvPr>
            <p:ph type="sldNum" sz="quarter" idx="12"/>
          </p:nvPr>
        </p:nvSpPr>
        <p:spPr/>
        <p:txBody>
          <a:bodyPr/>
          <a:lstStyle/>
          <a:p>
            <a:fld id="{AC93B9EA-9F07-41CA-8155-9C9A9F70FA14}" type="slidenum">
              <a:rPr lang="en-US" smtClean="0"/>
              <a:pPr/>
              <a:t>94</a:t>
            </a:fld>
            <a:endParaRPr lang="en-US" dirty="0"/>
          </a:p>
        </p:txBody>
      </p:sp>
      <p:sp>
        <p:nvSpPr>
          <p:cNvPr id="31" name="Rectangle 23"/>
          <p:cNvSpPr>
            <a:spLocks noChangeArrowheads="1"/>
          </p:cNvSpPr>
          <p:nvPr/>
        </p:nvSpPr>
        <p:spPr bwMode="auto">
          <a:xfrm>
            <a:off x="5181600" y="2454310"/>
            <a:ext cx="2708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accent3">
                    <a:lumMod val="75000"/>
                  </a:schemeClr>
                </a:solidFill>
                <a:effectLst/>
                <a:latin typeface="Segoe UI" pitchFamily="34" charset="0"/>
                <a:ea typeface="Segoe UI" pitchFamily="34" charset="0"/>
                <a:cs typeface="Segoe UI" pitchFamily="34" charset="0"/>
              </a:rPr>
              <a:t>Free: friend/relative</a:t>
            </a:r>
          </a:p>
        </p:txBody>
      </p:sp>
      <p:sp>
        <p:nvSpPr>
          <p:cNvPr id="4097" name="Rectangle 25"/>
          <p:cNvSpPr>
            <a:spLocks noChangeArrowheads="1"/>
          </p:cNvSpPr>
          <p:nvPr/>
        </p:nvSpPr>
        <p:spPr bwMode="auto">
          <a:xfrm>
            <a:off x="5181600" y="2887981"/>
            <a:ext cx="11469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accent1"/>
                </a:solidFill>
                <a:effectLst/>
                <a:latin typeface="Segoe UI" pitchFamily="34" charset="0"/>
                <a:ea typeface="Segoe UI" pitchFamily="34" charset="0"/>
                <a:cs typeface="Segoe UI" pitchFamily="34" charset="0"/>
              </a:rPr>
              <a:t>1 doctor</a:t>
            </a:r>
          </a:p>
        </p:txBody>
      </p:sp>
      <p:sp>
        <p:nvSpPr>
          <p:cNvPr id="4100" name="Rectangle 27"/>
          <p:cNvSpPr>
            <a:spLocks noChangeArrowheads="1"/>
          </p:cNvSpPr>
          <p:nvPr/>
        </p:nvSpPr>
        <p:spPr bwMode="auto">
          <a:xfrm>
            <a:off x="5181600" y="3321652"/>
            <a:ext cx="38752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accent2"/>
                </a:solidFill>
                <a:effectLst/>
                <a:latin typeface="Segoe UI" pitchFamily="34" charset="0"/>
                <a:ea typeface="Segoe UI" pitchFamily="34" charset="0"/>
                <a:cs typeface="Segoe UI" pitchFamily="34" charset="0"/>
              </a:rPr>
              <a:t>Bought/took: friend/relative</a:t>
            </a:r>
          </a:p>
        </p:txBody>
      </p:sp>
      <p:sp>
        <p:nvSpPr>
          <p:cNvPr id="4102" name="Rectangle 29"/>
          <p:cNvSpPr>
            <a:spLocks noChangeArrowheads="1"/>
          </p:cNvSpPr>
          <p:nvPr/>
        </p:nvSpPr>
        <p:spPr bwMode="auto">
          <a:xfrm>
            <a:off x="5181600" y="3754024"/>
            <a:ext cx="7790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accent4"/>
                </a:solidFill>
                <a:effectLst/>
                <a:latin typeface="Segoe UI" pitchFamily="34" charset="0"/>
                <a:ea typeface="Segoe UI" pitchFamily="34" charset="0"/>
                <a:cs typeface="Segoe UI" pitchFamily="34" charset="0"/>
              </a:rPr>
              <a:t>Other</a:t>
            </a:r>
          </a:p>
        </p:txBody>
      </p:sp>
      <p:sp>
        <p:nvSpPr>
          <p:cNvPr id="4104" name="Rectangle 31"/>
          <p:cNvSpPr>
            <a:spLocks noChangeArrowheads="1"/>
          </p:cNvSpPr>
          <p:nvPr/>
        </p:nvSpPr>
        <p:spPr bwMode="auto">
          <a:xfrm>
            <a:off x="5181600" y="4183798"/>
            <a:ext cx="2848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accent5"/>
                </a:solidFill>
                <a:effectLst/>
                <a:latin typeface="Segoe UI" pitchFamily="34" charset="0"/>
                <a:ea typeface="Segoe UI" pitchFamily="34" charset="0"/>
                <a:cs typeface="Segoe UI" pitchFamily="34" charset="0"/>
              </a:rPr>
              <a:t>Drug dealer/stranger</a:t>
            </a:r>
          </a:p>
        </p:txBody>
      </p:sp>
      <p:sp>
        <p:nvSpPr>
          <p:cNvPr id="4106" name="Rectangle 33"/>
          <p:cNvSpPr>
            <a:spLocks noChangeArrowheads="1"/>
          </p:cNvSpPr>
          <p:nvPr/>
        </p:nvSpPr>
        <p:spPr bwMode="auto">
          <a:xfrm>
            <a:off x="5181600" y="4605723"/>
            <a:ext cx="1356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accent3">
                    <a:lumMod val="60000"/>
                    <a:lumOff val="40000"/>
                  </a:schemeClr>
                </a:solidFill>
                <a:effectLst/>
                <a:latin typeface="Segoe UI" pitchFamily="34" charset="0"/>
                <a:ea typeface="Segoe UI" pitchFamily="34" charset="0"/>
                <a:cs typeface="Segoe UI" pitchFamily="34" charset="0"/>
              </a:rPr>
              <a:t>&gt;1 doctor</a:t>
            </a:r>
          </a:p>
        </p:txBody>
      </p:sp>
      <p:sp>
        <p:nvSpPr>
          <p:cNvPr id="30" name="Rectangle 22"/>
          <p:cNvSpPr>
            <a:spLocks noChangeArrowheads="1"/>
          </p:cNvSpPr>
          <p:nvPr/>
        </p:nvSpPr>
        <p:spPr bwMode="auto">
          <a:xfrm>
            <a:off x="4795633" y="2471851"/>
            <a:ext cx="321574" cy="326042"/>
          </a:xfrm>
          <a:prstGeom prst="rect">
            <a:avLst/>
          </a:prstGeom>
          <a:solidFill>
            <a:srgbClr val="3068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96" name="Rectangle 24"/>
          <p:cNvSpPr>
            <a:spLocks noChangeArrowheads="1"/>
          </p:cNvSpPr>
          <p:nvPr/>
        </p:nvSpPr>
        <p:spPr bwMode="auto">
          <a:xfrm>
            <a:off x="4795633" y="2908691"/>
            <a:ext cx="321574" cy="326042"/>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099" name="Rectangle 26"/>
          <p:cNvSpPr>
            <a:spLocks noChangeArrowheads="1"/>
          </p:cNvSpPr>
          <p:nvPr/>
        </p:nvSpPr>
        <p:spPr bwMode="auto">
          <a:xfrm>
            <a:off x="4795633" y="3345531"/>
            <a:ext cx="321574" cy="321574"/>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101" name="Rectangle 28"/>
          <p:cNvSpPr>
            <a:spLocks noChangeArrowheads="1"/>
          </p:cNvSpPr>
          <p:nvPr/>
        </p:nvSpPr>
        <p:spPr bwMode="auto">
          <a:xfrm>
            <a:off x="4795633" y="3777903"/>
            <a:ext cx="321574" cy="321574"/>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03" name="Rectangle 30"/>
          <p:cNvSpPr>
            <a:spLocks noChangeArrowheads="1"/>
          </p:cNvSpPr>
          <p:nvPr/>
        </p:nvSpPr>
        <p:spPr bwMode="auto">
          <a:xfrm>
            <a:off x="4795633" y="4210275"/>
            <a:ext cx="321574" cy="321574"/>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05" name="Rectangle 32"/>
          <p:cNvSpPr>
            <a:spLocks noChangeArrowheads="1"/>
          </p:cNvSpPr>
          <p:nvPr/>
        </p:nvSpPr>
        <p:spPr bwMode="auto">
          <a:xfrm>
            <a:off x="4795633" y="4642647"/>
            <a:ext cx="321574" cy="321574"/>
          </a:xfrm>
          <a:prstGeom prst="rect">
            <a:avLst/>
          </a:prstGeom>
          <a:solidFill>
            <a:schemeClr val="accent3">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107" name="Rectangle 34"/>
          <p:cNvSpPr>
            <a:spLocks noChangeArrowheads="1"/>
          </p:cNvSpPr>
          <p:nvPr/>
        </p:nvSpPr>
        <p:spPr bwMode="auto">
          <a:xfrm>
            <a:off x="4795633" y="5075019"/>
            <a:ext cx="321574" cy="321574"/>
          </a:xfrm>
          <a:prstGeom prst="rect">
            <a:avLst/>
          </a:prstGeom>
          <a:solidFill>
            <a:srgbClr val="0070C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08" name="Rectangle 35"/>
          <p:cNvSpPr>
            <a:spLocks noChangeArrowheads="1"/>
          </p:cNvSpPr>
          <p:nvPr/>
        </p:nvSpPr>
        <p:spPr bwMode="auto">
          <a:xfrm>
            <a:off x="5181600" y="5051140"/>
            <a:ext cx="25826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70C0"/>
                </a:solidFill>
                <a:effectLst/>
                <a:latin typeface="Segoe UI" pitchFamily="34" charset="0"/>
                <a:ea typeface="Segoe UI" pitchFamily="34" charset="0"/>
                <a:cs typeface="Segoe UI" pitchFamily="34" charset="0"/>
              </a:rPr>
              <a:t>Bought on Internet</a:t>
            </a:r>
          </a:p>
        </p:txBody>
      </p:sp>
      <p:sp>
        <p:nvSpPr>
          <p:cNvPr id="34" name="Slide Number Placeholder 1"/>
          <p:cNvSpPr txBox="1">
            <a:spLocks/>
          </p:cNvSpPr>
          <p:nvPr/>
        </p:nvSpPr>
        <p:spPr>
          <a:xfrm>
            <a:off x="228600" y="6451600"/>
            <a:ext cx="1600200" cy="235400"/>
          </a:xfrm>
          <a:prstGeom prst="rect">
            <a:avLst/>
          </a:prstGeom>
        </p:spPr>
        <p:txBody>
          <a:bodyPr vert="horz" lIns="91440" tIns="45720" rIns="91440" bIns="45720" rtlCol="0" anchor="ctr"/>
          <a:lstStyle>
            <a:defPPr>
              <a:defRPr lang="en-US"/>
            </a:defPPr>
            <a:lvl1pPr marL="0" algn="l" defTabSz="914400" rtl="0" eaLnBrk="1" latinLnBrk="0" hangingPunct="1">
              <a:defRPr sz="800" b="1" kern="120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93B9EA-9F07-41CA-8155-9C9A9F70FA14}" type="slidenum">
              <a:rPr lang="en-US" smtClean="0"/>
              <a:pPr/>
              <a:t>94</a:t>
            </a:fld>
            <a:r>
              <a:rPr lang="en-US" dirty="0"/>
              <a:t>   |   © CO*RE 2015</a:t>
            </a:r>
          </a:p>
        </p:txBody>
      </p:sp>
      <p:graphicFrame>
        <p:nvGraphicFramePr>
          <p:cNvPr id="36" name="Content Placeholder 4"/>
          <p:cNvGraphicFramePr>
            <a:graphicFrameLocks noGrp="1"/>
          </p:cNvGraphicFramePr>
          <p:nvPr>
            <p:ph idx="1"/>
            <p:extLst>
              <p:ext uri="{D42A27DB-BD31-4B8C-83A1-F6EECF244321}">
                <p14:modId xmlns:p14="http://schemas.microsoft.com/office/powerpoint/2010/main" val="2885529479"/>
              </p:ext>
            </p:extLst>
          </p:nvPr>
        </p:nvGraphicFramePr>
        <p:xfrm>
          <a:off x="173875" y="1447800"/>
          <a:ext cx="4621758" cy="4733905"/>
        </p:xfrm>
        <a:graphic>
          <a:graphicData uri="http://schemas.openxmlformats.org/drawingml/2006/chart">
            <c:chart xmlns:c="http://schemas.openxmlformats.org/drawingml/2006/chart" xmlns:r="http://schemas.openxmlformats.org/officeDocument/2006/relationships" r:id="rId3"/>
          </a:graphicData>
        </a:graphic>
      </p:graphicFrame>
      <p:sp>
        <p:nvSpPr>
          <p:cNvPr id="37" name="Footer Placeholder 9"/>
          <p:cNvSpPr>
            <a:spLocks noGrp="1"/>
          </p:cNvSpPr>
          <p:nvPr/>
        </p:nvSpPr>
        <p:spPr>
          <a:xfrm>
            <a:off x="228600" y="6086475"/>
            <a:ext cx="8382000" cy="5429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latin typeface="Segoe UI" pitchFamily="34" charset="0"/>
                <a:ea typeface="Segoe UI" pitchFamily="34" charset="0"/>
                <a:cs typeface="Segoe UI" pitchFamily="34" charset="0"/>
              </a:rPr>
              <a:t>SAMHSA. (2013). </a:t>
            </a:r>
            <a:r>
              <a:rPr lang="en-US" sz="800" i="1" dirty="0">
                <a:solidFill>
                  <a:schemeClr val="tx1"/>
                </a:solidFill>
                <a:latin typeface="Segoe UI" pitchFamily="34" charset="0"/>
                <a:ea typeface="Segoe UI" pitchFamily="34" charset="0"/>
                <a:cs typeface="Segoe UI" pitchFamily="34" charset="0"/>
              </a:rPr>
              <a:t>Results from the 2012 National Survey on Drug Use and Health: Summary of National Findings.</a:t>
            </a:r>
            <a:r>
              <a:rPr lang="en-US" sz="800" dirty="0">
                <a:solidFill>
                  <a:schemeClr val="tx1"/>
                </a:solidFill>
                <a:latin typeface="Segoe UI" pitchFamily="34" charset="0"/>
                <a:ea typeface="Segoe UI" pitchFamily="34" charset="0"/>
                <a:cs typeface="Segoe UI" pitchFamily="34" charset="0"/>
              </a:rPr>
              <a:t> </a:t>
            </a:r>
            <a:br>
              <a:rPr lang="en-US" sz="800" dirty="0">
                <a:solidFill>
                  <a:schemeClr val="tx1"/>
                </a:solidFill>
                <a:latin typeface="Segoe UI" pitchFamily="34" charset="0"/>
                <a:ea typeface="Segoe UI" pitchFamily="34" charset="0"/>
                <a:cs typeface="Segoe UI" pitchFamily="34" charset="0"/>
              </a:rPr>
            </a:br>
            <a:r>
              <a:rPr lang="en-US" sz="800" dirty="0">
                <a:solidFill>
                  <a:schemeClr val="tx1"/>
                </a:solidFill>
                <a:latin typeface="Segoe UI" pitchFamily="34" charset="0"/>
                <a:ea typeface="Segoe UI" pitchFamily="34" charset="0"/>
                <a:cs typeface="Segoe UI" pitchFamily="34" charset="0"/>
              </a:rPr>
              <a:t>NSDUH Series H-46, HHS Publication No. (SMA) 13-4795. Rockville, MD.</a:t>
            </a:r>
          </a:p>
        </p:txBody>
      </p:sp>
    </p:spTree>
    <p:extLst>
      <p:ext uri="{BB962C8B-B14F-4D97-AF65-F5344CB8AC3E}">
        <p14:creationId xmlns:p14="http://schemas.microsoft.com/office/powerpoint/2010/main" val="243942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171"/>
            <a:ext cx="8229600" cy="990600"/>
          </a:xfrm>
        </p:spPr>
        <p:txBody>
          <a:bodyPr/>
          <a:lstStyle/>
          <a:p>
            <a:r>
              <a:rPr lang="en-US" dirty="0"/>
              <a:t>Educate Parents: Not in My House</a:t>
            </a:r>
          </a:p>
        </p:txBody>
      </p:sp>
      <p:sp>
        <p:nvSpPr>
          <p:cNvPr id="4" name="Slide Number Placeholder 3"/>
          <p:cNvSpPr>
            <a:spLocks noGrp="1"/>
          </p:cNvSpPr>
          <p:nvPr>
            <p:ph type="sldNum" sz="quarter" idx="12"/>
          </p:nvPr>
        </p:nvSpPr>
        <p:spPr/>
        <p:txBody>
          <a:bodyPr/>
          <a:lstStyle/>
          <a:p>
            <a:fld id="{AC93B9EA-9F07-41CA-8155-9C9A9F70FA14}" type="slidenum">
              <a:rPr lang="en-US" smtClean="0"/>
              <a:pPr/>
              <a:t>95</a:t>
            </a:fld>
            <a:r>
              <a:rPr lang="en-US" dirty="0"/>
              <a:t>   |   © CO*RE 2015 </a:t>
            </a:r>
          </a:p>
        </p:txBody>
      </p:sp>
      <p:sp>
        <p:nvSpPr>
          <p:cNvPr id="12" name="Rectangle 11"/>
          <p:cNvSpPr/>
          <p:nvPr/>
        </p:nvSpPr>
        <p:spPr>
          <a:xfrm>
            <a:off x="609600" y="1752600"/>
            <a:ext cx="7772400" cy="42423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228600" lvl="1" indent="-228600">
              <a:spcBef>
                <a:spcPts val="1000"/>
              </a:spcBef>
              <a:buClr>
                <a:schemeClr val="bg1"/>
              </a:buClr>
              <a:buFont typeface="Wingdings" panose="05000000000000000000" pitchFamily="2" charset="2"/>
              <a:buChar char="§"/>
            </a:pPr>
            <a:r>
              <a:rPr lang="en-US" sz="2200" dirty="0">
                <a:solidFill>
                  <a:schemeClr val="bg1"/>
                </a:solidFill>
                <a:latin typeface="Segoe UI" pitchFamily="34" charset="0"/>
                <a:ea typeface="Segoe UI" pitchFamily="34" charset="0"/>
                <a:cs typeface="Segoe UI" pitchFamily="34" charset="0"/>
              </a:rPr>
              <a:t>Note how many pills in each prescription bottle or </a:t>
            </a:r>
            <a:br>
              <a:rPr lang="en-US" sz="2200" dirty="0">
                <a:solidFill>
                  <a:schemeClr val="bg1"/>
                </a:solidFill>
                <a:latin typeface="Segoe UI" pitchFamily="34" charset="0"/>
                <a:ea typeface="Segoe UI" pitchFamily="34" charset="0"/>
                <a:cs typeface="Segoe UI" pitchFamily="34" charset="0"/>
              </a:rPr>
            </a:br>
            <a:r>
              <a:rPr lang="en-US" sz="2200" dirty="0">
                <a:solidFill>
                  <a:schemeClr val="bg1"/>
                </a:solidFill>
                <a:latin typeface="Segoe UI" pitchFamily="34" charset="0"/>
                <a:ea typeface="Segoe UI" pitchFamily="34" charset="0"/>
                <a:cs typeface="Segoe UI" pitchFamily="34" charset="0"/>
              </a:rPr>
              <a:t>pill packet</a:t>
            </a:r>
          </a:p>
          <a:p>
            <a:pPr marL="228600" lvl="1" indent="-228600">
              <a:spcBef>
                <a:spcPts val="1000"/>
              </a:spcBef>
              <a:buClr>
                <a:schemeClr val="bg1"/>
              </a:buClr>
              <a:buFont typeface="Wingdings" panose="05000000000000000000" pitchFamily="2" charset="2"/>
              <a:buChar char="§"/>
            </a:pPr>
            <a:r>
              <a:rPr lang="en-US" sz="2200" dirty="0">
                <a:solidFill>
                  <a:schemeClr val="bg1"/>
                </a:solidFill>
                <a:latin typeface="Segoe UI" pitchFamily="34" charset="0"/>
                <a:ea typeface="Segoe UI" pitchFamily="34" charset="0"/>
                <a:cs typeface="Segoe UI" pitchFamily="34" charset="0"/>
              </a:rPr>
              <a:t>Keep track of refills for all household members</a:t>
            </a:r>
          </a:p>
          <a:p>
            <a:pPr marL="228600" lvl="1" indent="-228600">
              <a:spcBef>
                <a:spcPts val="1000"/>
              </a:spcBef>
              <a:buClr>
                <a:schemeClr val="bg1"/>
              </a:buClr>
              <a:buFont typeface="Wingdings" panose="05000000000000000000" pitchFamily="2" charset="2"/>
              <a:buChar char="§"/>
            </a:pPr>
            <a:r>
              <a:rPr lang="en-US" sz="2200" dirty="0">
                <a:solidFill>
                  <a:schemeClr val="bg1"/>
                </a:solidFill>
                <a:latin typeface="Segoe UI" pitchFamily="34" charset="0"/>
                <a:ea typeface="Segoe UI" pitchFamily="34" charset="0"/>
                <a:cs typeface="Segoe UI" pitchFamily="34" charset="0"/>
              </a:rPr>
              <a:t>If your teen has been prescribed a drug, coordinate &amp; monitor dosages &amp; refills</a:t>
            </a:r>
          </a:p>
          <a:p>
            <a:pPr marL="228600" lvl="1" indent="-228600">
              <a:spcBef>
                <a:spcPts val="1000"/>
              </a:spcBef>
              <a:buClr>
                <a:schemeClr val="bg1"/>
              </a:buClr>
              <a:buFont typeface="Wingdings" panose="05000000000000000000" pitchFamily="2" charset="2"/>
              <a:buChar char="§"/>
            </a:pPr>
            <a:r>
              <a:rPr lang="en-US" sz="2200" dirty="0">
                <a:solidFill>
                  <a:schemeClr val="bg1"/>
                </a:solidFill>
                <a:latin typeface="Segoe UI" pitchFamily="34" charset="0"/>
                <a:ea typeface="Segoe UI" pitchFamily="34" charset="0"/>
                <a:cs typeface="Segoe UI" pitchFamily="34" charset="0"/>
              </a:rPr>
              <a:t>Make sure friends &amp; relatives—especially grandparents—are aware of the risks</a:t>
            </a:r>
          </a:p>
          <a:p>
            <a:pPr marL="228600" lvl="1" indent="-228600">
              <a:spcBef>
                <a:spcPts val="1000"/>
              </a:spcBef>
              <a:buClr>
                <a:schemeClr val="bg1"/>
              </a:buClr>
              <a:buFont typeface="Wingdings" panose="05000000000000000000" pitchFamily="2" charset="2"/>
              <a:buChar char="§"/>
            </a:pPr>
            <a:r>
              <a:rPr lang="en-US" sz="2200" dirty="0">
                <a:solidFill>
                  <a:schemeClr val="bg1"/>
                </a:solidFill>
                <a:latin typeface="Segoe UI" pitchFamily="34" charset="0"/>
                <a:ea typeface="Segoe UI" pitchFamily="34" charset="0"/>
                <a:cs typeface="Segoe UI" pitchFamily="34" charset="0"/>
              </a:rPr>
              <a:t>If your teen visits other households, talk to the families about safeguarding their medications</a:t>
            </a:r>
          </a:p>
        </p:txBody>
      </p:sp>
      <p:sp>
        <p:nvSpPr>
          <p:cNvPr id="13" name="Round Single Corner Rectangle 12"/>
          <p:cNvSpPr/>
          <p:nvPr/>
        </p:nvSpPr>
        <p:spPr>
          <a:xfrm flipH="1">
            <a:off x="609600" y="1295400"/>
            <a:ext cx="3276602" cy="476250"/>
          </a:xfrm>
          <a:prstGeom prst="round1Rect">
            <a:avLst/>
          </a:prstGeom>
          <a:solidFill>
            <a:srgbClr val="4E3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a:r>
              <a:rPr lang="en-US" sz="2400" b="1" dirty="0">
                <a:latin typeface="Segoe UI" pitchFamily="34" charset="0"/>
                <a:ea typeface="Segoe UI" pitchFamily="34" charset="0"/>
                <a:cs typeface="Segoe UI" pitchFamily="34" charset="0"/>
              </a:rPr>
              <a:t>Step 1: Monitor</a:t>
            </a:r>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 y="1371600"/>
            <a:ext cx="304800" cy="304800"/>
          </a:xfrm>
          <a:prstGeom prst="rect">
            <a:avLst/>
          </a:prstGeom>
        </p:spPr>
      </p:pic>
    </p:spTree>
    <p:extLst>
      <p:ext uri="{BB962C8B-B14F-4D97-AF65-F5344CB8AC3E}">
        <p14:creationId xmlns:p14="http://schemas.microsoft.com/office/powerpoint/2010/main" val="89825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60000"/>
                    <a:lumOff val="40000"/>
                  </a:schemeClr>
                </a:solidFill>
              </a:rPr>
              <a:t>Rx Opioid Disposal</a:t>
            </a:r>
          </a:p>
        </p:txBody>
      </p:sp>
      <p:sp>
        <p:nvSpPr>
          <p:cNvPr id="3" name="Slide Number Placeholder 2"/>
          <p:cNvSpPr>
            <a:spLocks noGrp="1"/>
          </p:cNvSpPr>
          <p:nvPr>
            <p:ph type="sldNum" sz="quarter" idx="12"/>
          </p:nvPr>
        </p:nvSpPr>
        <p:spPr>
          <a:xfrm>
            <a:off x="219074" y="6468588"/>
            <a:ext cx="1600200" cy="235400"/>
          </a:xfrm>
        </p:spPr>
        <p:txBody>
          <a:bodyPr/>
          <a:lstStyle/>
          <a:p>
            <a:fld id="{AC93B9EA-9F07-41CA-8155-9C9A9F70FA14}" type="slidenum">
              <a:rPr lang="en-US" smtClean="0"/>
              <a:pPr/>
              <a:t>96</a:t>
            </a:fld>
            <a:r>
              <a:rPr lang="en-US" dirty="0"/>
              <a:t>   |   © CO*RE 2015</a:t>
            </a:r>
          </a:p>
        </p:txBody>
      </p:sp>
      <p:sp>
        <p:nvSpPr>
          <p:cNvPr id="4" name="TextBox 3"/>
          <p:cNvSpPr txBox="1"/>
          <p:nvPr/>
        </p:nvSpPr>
        <p:spPr>
          <a:xfrm>
            <a:off x="323850" y="914400"/>
            <a:ext cx="8496300" cy="700314"/>
          </a:xfrm>
          <a:prstGeom prst="rect">
            <a:avLst/>
          </a:prstGeom>
          <a:noFill/>
        </p:spPr>
        <p:txBody>
          <a:bodyPr wrap="square" rtlCol="0">
            <a:noAutofit/>
          </a:bodyPr>
          <a:lstStyle/>
          <a:p>
            <a:pPr algn="ctr">
              <a:lnSpc>
                <a:spcPct val="90000"/>
              </a:lnSpc>
            </a:pPr>
            <a:r>
              <a:rPr lang="en-US" sz="2800" b="1" i="1" dirty="0">
                <a:solidFill>
                  <a:schemeClr val="accent1"/>
                </a:solidFill>
                <a:latin typeface="Segoe UI" pitchFamily="34" charset="0"/>
                <a:ea typeface="Segoe UI" pitchFamily="34" charset="0"/>
                <a:cs typeface="Segoe UI" pitchFamily="34" charset="0"/>
              </a:rPr>
              <a:t>New “Disposal Act” expands ways for </a:t>
            </a:r>
            <a:br>
              <a:rPr lang="en-US" sz="2800" b="1" i="1" dirty="0">
                <a:solidFill>
                  <a:schemeClr val="accent1"/>
                </a:solidFill>
                <a:latin typeface="Segoe UI" pitchFamily="34" charset="0"/>
                <a:ea typeface="Segoe UI" pitchFamily="34" charset="0"/>
                <a:cs typeface="Segoe UI" pitchFamily="34" charset="0"/>
              </a:rPr>
            </a:br>
            <a:r>
              <a:rPr lang="en-US" sz="2800" b="1" i="1" dirty="0">
                <a:solidFill>
                  <a:schemeClr val="accent1"/>
                </a:solidFill>
                <a:latin typeface="Segoe UI" pitchFamily="34" charset="0"/>
                <a:ea typeface="Segoe UI" pitchFamily="34" charset="0"/>
                <a:cs typeface="Segoe UI" pitchFamily="34" charset="0"/>
              </a:rPr>
              <a:t>patients to dispose of unwanted/expired opioids</a:t>
            </a:r>
          </a:p>
        </p:txBody>
      </p:sp>
      <p:sp>
        <p:nvSpPr>
          <p:cNvPr id="5" name="Rounded Rectangle 4"/>
          <p:cNvSpPr/>
          <p:nvPr/>
        </p:nvSpPr>
        <p:spPr>
          <a:xfrm>
            <a:off x="323850" y="2209800"/>
            <a:ext cx="4552950" cy="1357313"/>
          </a:xfrm>
          <a:prstGeom prst="roundRect">
            <a:avLst>
              <a:gd name="adj" fmla="val 9636"/>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indent="-171450">
              <a:spcBef>
                <a:spcPct val="20000"/>
              </a:spcBef>
              <a:buClr>
                <a:srgbClr val="836581"/>
              </a:buClr>
              <a:buSzPct val="85000"/>
            </a:pPr>
            <a:r>
              <a:rPr lang="en-US" sz="2000" b="1" dirty="0">
                <a:solidFill>
                  <a:srgbClr val="836581"/>
                </a:solidFill>
                <a:latin typeface="Segoe UI" panose="020B0502040204020203" pitchFamily="34" charset="0"/>
                <a:ea typeface="Segoe UI" panose="020B0502040204020203" pitchFamily="34" charset="0"/>
                <a:cs typeface="Segoe UI" panose="020B0502040204020203" pitchFamily="34" charset="0"/>
              </a:rPr>
              <a:t>Collection receptacles</a:t>
            </a:r>
          </a:p>
          <a:p>
            <a:pPr marL="0" lvl="1">
              <a:spcBef>
                <a:spcPct val="20000"/>
              </a:spcBef>
              <a:buClr>
                <a:srgbClr val="836581"/>
              </a:buClr>
              <a:buSzPct val="85000"/>
            </a:pPr>
            <a:r>
              <a:rPr lang="en-US" sz="1600" dirty="0">
                <a:solidFill>
                  <a:schemeClr val="accent1"/>
                </a:solidFill>
                <a:latin typeface="Segoe UI" panose="020B0502040204020203" pitchFamily="34" charset="0"/>
                <a:ea typeface="Segoe UI" panose="020B0502040204020203" pitchFamily="34" charset="0"/>
                <a:cs typeface="Segoe UI" panose="020B0502040204020203" pitchFamily="34" charset="0"/>
              </a:rPr>
              <a:t>Call DEA Registration Call Center at </a:t>
            </a:r>
            <a:br>
              <a:rPr lang="en-US" sz="1600" dirty="0">
                <a:solidFill>
                  <a:schemeClr val="accent1"/>
                </a:solidFill>
                <a:latin typeface="Segoe UI" panose="020B0502040204020203" pitchFamily="34" charset="0"/>
                <a:ea typeface="Segoe UI" panose="020B0502040204020203" pitchFamily="34" charset="0"/>
                <a:cs typeface="Segoe UI" panose="020B0502040204020203" pitchFamily="34" charset="0"/>
              </a:rPr>
            </a:br>
            <a:r>
              <a:rPr lang="en-US" sz="16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1-800-882-9539</a:t>
            </a:r>
            <a:r>
              <a:rPr lang="en-US" sz="1600" dirty="0">
                <a:solidFill>
                  <a:schemeClr val="accent1"/>
                </a:solidFill>
                <a:latin typeface="Segoe UI" panose="020B0502040204020203" pitchFamily="34" charset="0"/>
                <a:ea typeface="Segoe UI" panose="020B0502040204020203" pitchFamily="34" charset="0"/>
                <a:cs typeface="Segoe UI" panose="020B0502040204020203" pitchFamily="34" charset="0"/>
              </a:rPr>
              <a:t> to find a local collection receptacle</a:t>
            </a:r>
          </a:p>
        </p:txBody>
      </p:sp>
      <p:sp>
        <p:nvSpPr>
          <p:cNvPr id="6" name="Rounded Rectangle 5"/>
          <p:cNvSpPr/>
          <p:nvPr/>
        </p:nvSpPr>
        <p:spPr>
          <a:xfrm>
            <a:off x="323850" y="3676650"/>
            <a:ext cx="4552950" cy="1157288"/>
          </a:xfrm>
          <a:prstGeom prst="roundRect">
            <a:avLst>
              <a:gd name="adj" fmla="val 7843"/>
            </a:avLst>
          </a:prstGeom>
          <a:solidFill>
            <a:schemeClr val="accent3">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2000" b="1" dirty="0">
                <a:solidFill>
                  <a:srgbClr val="4794A1">
                    <a:lumMod val="75000"/>
                  </a:srgbClr>
                </a:solidFill>
                <a:latin typeface="Segoe UI" pitchFamily="34" charset="0"/>
                <a:ea typeface="Segoe UI" pitchFamily="34" charset="0"/>
                <a:cs typeface="Segoe UI" pitchFamily="34" charset="0"/>
              </a:rPr>
              <a:t>Mail-back packages</a:t>
            </a:r>
          </a:p>
          <a:p>
            <a:r>
              <a:rPr lang="en-US" sz="1600" dirty="0">
                <a:solidFill>
                  <a:srgbClr val="4794A1">
                    <a:lumMod val="75000"/>
                  </a:srgbClr>
                </a:solidFill>
                <a:latin typeface="Segoe UI" pitchFamily="34" charset="0"/>
                <a:ea typeface="Segoe UI" pitchFamily="34" charset="0"/>
                <a:cs typeface="Segoe UI" pitchFamily="34" charset="0"/>
              </a:rPr>
              <a:t>Obtained from authorized collectors</a:t>
            </a:r>
            <a:endParaRPr lang="en-US" sz="1600" dirty="0">
              <a:solidFill>
                <a:srgbClr val="4794A1">
                  <a:lumMod val="75000"/>
                </a:srgbClr>
              </a:solidFill>
            </a:endParaRPr>
          </a:p>
        </p:txBody>
      </p:sp>
      <p:sp>
        <p:nvSpPr>
          <p:cNvPr id="7" name="Rounded Rectangle 6"/>
          <p:cNvSpPr/>
          <p:nvPr/>
        </p:nvSpPr>
        <p:spPr>
          <a:xfrm>
            <a:off x="323851" y="4953000"/>
            <a:ext cx="4552949" cy="1219200"/>
          </a:xfrm>
          <a:prstGeom prst="roundRect">
            <a:avLst>
              <a:gd name="adj" fmla="val 7843"/>
            </a:avLst>
          </a:prstGeom>
          <a:solidFill>
            <a:schemeClr val="accent5">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2000" b="1" dirty="0">
                <a:solidFill>
                  <a:schemeClr val="accent5"/>
                </a:solidFill>
                <a:latin typeface="Segoe UI" pitchFamily="34" charset="0"/>
                <a:ea typeface="Segoe UI" pitchFamily="34" charset="0"/>
                <a:cs typeface="Segoe UI" pitchFamily="34" charset="0"/>
              </a:rPr>
              <a:t>Local take-back events</a:t>
            </a:r>
          </a:p>
          <a:p>
            <a:pPr marL="171450" indent="-171450">
              <a:buFont typeface="Arial" panose="020B0604020202020204" pitchFamily="34" charset="0"/>
              <a:buChar char="•"/>
            </a:pPr>
            <a:r>
              <a:rPr lang="en-US" dirty="0">
                <a:solidFill>
                  <a:schemeClr val="accent5"/>
                </a:solidFill>
                <a:latin typeface="Segoe UI" pitchFamily="34" charset="0"/>
                <a:ea typeface="Segoe UI" pitchFamily="34" charset="0"/>
                <a:cs typeface="Segoe UI" pitchFamily="34" charset="0"/>
              </a:rPr>
              <a:t>Conducted by Federal, State, tribal, or local law enforcement</a:t>
            </a:r>
          </a:p>
          <a:p>
            <a:pPr marL="171450" indent="-171450">
              <a:buFont typeface="Arial" panose="020B0604020202020204" pitchFamily="34" charset="0"/>
              <a:buChar char="•"/>
            </a:pPr>
            <a:r>
              <a:rPr lang="en-US" dirty="0">
                <a:solidFill>
                  <a:schemeClr val="accent5"/>
                </a:solidFill>
                <a:latin typeface="Segoe UI" pitchFamily="34" charset="0"/>
                <a:ea typeface="Segoe UI" pitchFamily="34" charset="0"/>
                <a:cs typeface="Segoe UI" pitchFamily="34" charset="0"/>
              </a:rPr>
              <a:t>Partnering w/ community groups</a:t>
            </a:r>
            <a:endParaRPr lang="en-US" dirty="0">
              <a:solidFill>
                <a:schemeClr val="accent5"/>
              </a:solidFill>
            </a:endParaRPr>
          </a:p>
        </p:txBody>
      </p:sp>
      <p:sp>
        <p:nvSpPr>
          <p:cNvPr id="9" name="Rounded Rectangle 8"/>
          <p:cNvSpPr/>
          <p:nvPr/>
        </p:nvSpPr>
        <p:spPr>
          <a:xfrm>
            <a:off x="5181600" y="2209801"/>
            <a:ext cx="3810000" cy="2590800"/>
          </a:xfrm>
          <a:prstGeom prst="roundRect">
            <a:avLst>
              <a:gd name="adj" fmla="val 9636"/>
            </a:avLst>
          </a:prstGeom>
          <a:solidFill>
            <a:schemeClr val="accent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95000"/>
              </a:lnSpc>
              <a:spcBef>
                <a:spcPts val="300"/>
              </a:spcBef>
              <a:buClr>
                <a:srgbClr val="836581"/>
              </a:buClr>
              <a:buSzPct val="85000"/>
            </a:pPr>
            <a:r>
              <a:rPr lang="en-US" sz="16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Voluntarily maintained by:</a:t>
            </a:r>
          </a:p>
          <a:p>
            <a:pPr marL="171450" lvl="1" indent="-171450">
              <a:lnSpc>
                <a:spcPct val="95000"/>
              </a:lnSpc>
              <a:spcBef>
                <a:spcPts val="300"/>
              </a:spcBef>
              <a:buClr>
                <a:schemeClr val="accent2"/>
              </a:buClr>
              <a:buSzPct val="95000"/>
              <a:buFont typeface="Arial" panose="020B0604020202020204" pitchFamily="34" charset="0"/>
              <a:buChar char="•"/>
            </a:pPr>
            <a:r>
              <a:rPr lang="en-US" sz="1600" dirty="0">
                <a:solidFill>
                  <a:schemeClr val="accent2"/>
                </a:solidFill>
                <a:latin typeface="Segoe UI" panose="020B0502040204020203" pitchFamily="34" charset="0"/>
                <a:ea typeface="Segoe UI" panose="020B0502040204020203" pitchFamily="34" charset="0"/>
                <a:cs typeface="Segoe UI" panose="020B0502040204020203" pitchFamily="34" charset="0"/>
              </a:rPr>
              <a:t>Law enforcement</a:t>
            </a:r>
          </a:p>
          <a:p>
            <a:pPr marL="171450" lvl="1" indent="-171450">
              <a:lnSpc>
                <a:spcPct val="95000"/>
              </a:lnSpc>
              <a:spcBef>
                <a:spcPts val="300"/>
              </a:spcBef>
              <a:buClr>
                <a:schemeClr val="accent2"/>
              </a:buClr>
              <a:buSzPct val="95000"/>
              <a:buFont typeface="Arial" panose="020B0604020202020204" pitchFamily="34" charset="0"/>
              <a:buChar char="•"/>
            </a:pPr>
            <a:r>
              <a:rPr lang="en-US" sz="1600" dirty="0">
                <a:solidFill>
                  <a:schemeClr val="accent2"/>
                </a:solidFill>
                <a:latin typeface="Segoe UI" panose="020B0502040204020203" pitchFamily="34" charset="0"/>
                <a:ea typeface="Segoe UI" panose="020B0502040204020203" pitchFamily="34" charset="0"/>
                <a:cs typeface="Segoe UI" panose="020B0502040204020203" pitchFamily="34" charset="0"/>
              </a:rPr>
              <a:t>Authorized collectors, including:</a:t>
            </a:r>
          </a:p>
          <a:p>
            <a:pPr marL="457200" lvl="2" indent="-228600">
              <a:lnSpc>
                <a:spcPct val="90000"/>
              </a:lnSpc>
              <a:spcBef>
                <a:spcPts val="300"/>
              </a:spcBef>
              <a:buClr>
                <a:schemeClr val="accent2"/>
              </a:buClr>
              <a:buSzPct val="85000"/>
              <a:buFont typeface="Wingdings" panose="05000000000000000000" pitchFamily="2" charset="2"/>
              <a:buChar char="§"/>
            </a:pPr>
            <a:r>
              <a:rPr lang="en-US" sz="1600" dirty="0">
                <a:solidFill>
                  <a:schemeClr val="accent2"/>
                </a:solidFill>
                <a:latin typeface="Segoe UI" panose="020B0502040204020203" pitchFamily="34" charset="0"/>
                <a:ea typeface="Segoe UI" panose="020B0502040204020203" pitchFamily="34" charset="0"/>
                <a:cs typeface="Segoe UI" panose="020B0502040204020203" pitchFamily="34" charset="0"/>
              </a:rPr>
              <a:t>Manufacturer</a:t>
            </a:r>
          </a:p>
          <a:p>
            <a:pPr marL="457200" lvl="2" indent="-228600">
              <a:lnSpc>
                <a:spcPct val="90000"/>
              </a:lnSpc>
              <a:spcBef>
                <a:spcPts val="300"/>
              </a:spcBef>
              <a:buClr>
                <a:schemeClr val="accent2"/>
              </a:buClr>
              <a:buSzPct val="85000"/>
              <a:buFont typeface="Wingdings" panose="05000000000000000000" pitchFamily="2" charset="2"/>
              <a:buChar char="§"/>
            </a:pPr>
            <a:r>
              <a:rPr lang="en-US" sz="1600" dirty="0">
                <a:solidFill>
                  <a:schemeClr val="accent2"/>
                </a:solidFill>
                <a:latin typeface="Segoe UI" panose="020B0502040204020203" pitchFamily="34" charset="0"/>
                <a:ea typeface="Segoe UI" panose="020B0502040204020203" pitchFamily="34" charset="0"/>
                <a:cs typeface="Segoe UI" panose="020B0502040204020203" pitchFamily="34" charset="0"/>
              </a:rPr>
              <a:t>Distributer</a:t>
            </a:r>
          </a:p>
          <a:p>
            <a:pPr marL="457200" lvl="2" indent="-228600">
              <a:lnSpc>
                <a:spcPct val="90000"/>
              </a:lnSpc>
              <a:spcBef>
                <a:spcPts val="300"/>
              </a:spcBef>
              <a:buClr>
                <a:schemeClr val="accent2"/>
              </a:buClr>
              <a:buSzPct val="85000"/>
              <a:buFont typeface="Wingdings" panose="05000000000000000000" pitchFamily="2" charset="2"/>
              <a:buChar char="§"/>
            </a:pPr>
            <a:r>
              <a:rPr lang="en-US" sz="1600" dirty="0">
                <a:solidFill>
                  <a:schemeClr val="accent2"/>
                </a:solidFill>
                <a:latin typeface="Segoe UI" panose="020B0502040204020203" pitchFamily="34" charset="0"/>
                <a:ea typeface="Segoe UI" panose="020B0502040204020203" pitchFamily="34" charset="0"/>
                <a:cs typeface="Segoe UI" panose="020B0502040204020203" pitchFamily="34" charset="0"/>
              </a:rPr>
              <a:t>Reverse distributer</a:t>
            </a:r>
          </a:p>
          <a:p>
            <a:pPr marL="457200" lvl="2" indent="-228600">
              <a:lnSpc>
                <a:spcPct val="90000"/>
              </a:lnSpc>
              <a:spcBef>
                <a:spcPts val="300"/>
              </a:spcBef>
              <a:buClr>
                <a:schemeClr val="accent2"/>
              </a:buClr>
              <a:buSzPct val="85000"/>
              <a:buFont typeface="Wingdings" panose="05000000000000000000" pitchFamily="2" charset="2"/>
              <a:buChar char="§"/>
            </a:pPr>
            <a:r>
              <a:rPr lang="en-US" sz="1600" dirty="0">
                <a:solidFill>
                  <a:schemeClr val="accent2"/>
                </a:solidFill>
                <a:latin typeface="Segoe UI" panose="020B0502040204020203" pitchFamily="34" charset="0"/>
                <a:ea typeface="Segoe UI" panose="020B0502040204020203" pitchFamily="34" charset="0"/>
                <a:cs typeface="Segoe UI" panose="020B0502040204020203" pitchFamily="34" charset="0"/>
              </a:rPr>
              <a:t>Retail or hospital/clinic pharmacy</a:t>
            </a:r>
          </a:p>
          <a:p>
            <a:pPr marL="742950" lvl="3" indent="-228600">
              <a:lnSpc>
                <a:spcPct val="90000"/>
              </a:lnSpc>
              <a:spcBef>
                <a:spcPts val="300"/>
              </a:spcBef>
              <a:buClr>
                <a:schemeClr val="accent2"/>
              </a:buClr>
              <a:buSzPct val="85000"/>
              <a:buFont typeface="Arial" panose="020B0604020202020204" pitchFamily="34" charset="0"/>
              <a:buChar char="•"/>
            </a:pPr>
            <a:r>
              <a:rPr lang="en-US" sz="1600" dirty="0">
                <a:solidFill>
                  <a:schemeClr val="accent2"/>
                </a:solidFill>
                <a:latin typeface="Segoe UI" panose="020B0502040204020203" pitchFamily="34" charset="0"/>
                <a:ea typeface="Segoe UI" panose="020B0502040204020203" pitchFamily="34" charset="0"/>
                <a:cs typeface="Segoe UI" panose="020B0502040204020203" pitchFamily="34" charset="0"/>
              </a:rPr>
              <a:t>Including long-term care facilities</a:t>
            </a:r>
          </a:p>
        </p:txBody>
      </p:sp>
      <p:sp>
        <p:nvSpPr>
          <p:cNvPr id="10" name="Right Brace 9"/>
          <p:cNvSpPr/>
          <p:nvPr/>
        </p:nvSpPr>
        <p:spPr>
          <a:xfrm>
            <a:off x="4876800" y="2225040"/>
            <a:ext cx="228600" cy="2651760"/>
          </a:xfrm>
          <a:prstGeom prst="righ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ounded Rectangle 10"/>
          <p:cNvSpPr/>
          <p:nvPr/>
        </p:nvSpPr>
        <p:spPr>
          <a:xfrm>
            <a:off x="5181600" y="4953000"/>
            <a:ext cx="3810000" cy="1219200"/>
          </a:xfrm>
          <a:prstGeom prst="roundRect">
            <a:avLst>
              <a:gd name="adj" fmla="val 9636"/>
            </a:avLst>
          </a:prstGeom>
          <a:solidFill>
            <a:schemeClr val="accent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chemeClr val="accent2"/>
                </a:solidFill>
                <a:latin typeface="Segoe UI" pitchFamily="34" charset="0"/>
                <a:ea typeface="Segoe UI" pitchFamily="34" charset="0"/>
                <a:cs typeface="Segoe UI" pitchFamily="34" charset="0"/>
              </a:rPr>
              <a:t>DEA </a:t>
            </a:r>
            <a:r>
              <a:rPr lang="en-US" sz="1600" b="1" dirty="0">
                <a:solidFill>
                  <a:schemeClr val="accent2"/>
                </a:solidFill>
                <a:latin typeface="Segoe UI" pitchFamily="34" charset="0"/>
                <a:ea typeface="Segoe UI" pitchFamily="34" charset="0"/>
                <a:cs typeface="Segoe UI" pitchFamily="34" charset="0"/>
              </a:rPr>
              <a:t>National </a:t>
            </a:r>
            <a:br>
              <a:rPr lang="en-US" sz="1600" b="1" dirty="0">
                <a:solidFill>
                  <a:schemeClr val="accent2"/>
                </a:solidFill>
                <a:latin typeface="Segoe UI" pitchFamily="34" charset="0"/>
                <a:ea typeface="Segoe UI" pitchFamily="34" charset="0"/>
                <a:cs typeface="Segoe UI" pitchFamily="34" charset="0"/>
              </a:rPr>
            </a:br>
            <a:r>
              <a:rPr lang="en-US" sz="1600" b="1" dirty="0">
                <a:solidFill>
                  <a:schemeClr val="accent2"/>
                </a:solidFill>
                <a:latin typeface="Segoe UI" pitchFamily="34" charset="0"/>
                <a:ea typeface="Segoe UI" pitchFamily="34" charset="0"/>
                <a:cs typeface="Segoe UI" pitchFamily="34" charset="0"/>
              </a:rPr>
              <a:t>Prescription Drug </a:t>
            </a:r>
            <a:br>
              <a:rPr lang="en-US" sz="1600" b="1" dirty="0">
                <a:solidFill>
                  <a:schemeClr val="accent2"/>
                </a:solidFill>
                <a:latin typeface="Segoe UI" pitchFamily="34" charset="0"/>
                <a:ea typeface="Segoe UI" pitchFamily="34" charset="0"/>
                <a:cs typeface="Segoe UI" pitchFamily="34" charset="0"/>
              </a:rPr>
            </a:br>
            <a:r>
              <a:rPr lang="en-US" sz="1600" b="1" dirty="0">
                <a:solidFill>
                  <a:schemeClr val="accent2"/>
                </a:solidFill>
                <a:latin typeface="Segoe UI" pitchFamily="34" charset="0"/>
                <a:ea typeface="Segoe UI" pitchFamily="34" charset="0"/>
                <a:cs typeface="Segoe UI" pitchFamily="34" charset="0"/>
              </a:rPr>
              <a:t>Take-Back Day on  </a:t>
            </a:r>
            <a:br>
              <a:rPr lang="en-US" sz="1600" b="1" dirty="0">
                <a:solidFill>
                  <a:schemeClr val="accent2"/>
                </a:solidFill>
                <a:latin typeface="Segoe UI" pitchFamily="34" charset="0"/>
                <a:ea typeface="Segoe UI" pitchFamily="34" charset="0"/>
                <a:cs typeface="Segoe UI" pitchFamily="34" charset="0"/>
              </a:rPr>
            </a:br>
            <a:r>
              <a:rPr lang="en-US" sz="1600" b="1" dirty="0">
                <a:solidFill>
                  <a:schemeClr val="accent2"/>
                </a:solidFill>
                <a:latin typeface="Segoe UI" pitchFamily="34" charset="0"/>
                <a:ea typeface="Segoe UI" pitchFamily="34" charset="0"/>
                <a:cs typeface="Segoe UI" pitchFamily="34" charset="0"/>
              </a:rPr>
              <a:t>April 30, 2016</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5010150"/>
            <a:ext cx="1104900" cy="1104900"/>
          </a:xfrm>
          <a:prstGeom prst="rect">
            <a:avLst/>
          </a:prstGeom>
        </p:spPr>
      </p:pic>
      <p:sp>
        <p:nvSpPr>
          <p:cNvPr id="13" name="TextBox 12"/>
          <p:cNvSpPr txBox="1"/>
          <p:nvPr/>
        </p:nvSpPr>
        <p:spPr>
          <a:xfrm>
            <a:off x="323850" y="1752600"/>
            <a:ext cx="8667750" cy="914400"/>
          </a:xfrm>
          <a:prstGeom prst="rect">
            <a:avLst/>
          </a:prstGeom>
          <a:noFill/>
        </p:spPr>
        <p:txBody>
          <a:bodyPr wrap="none" rtlCol="0">
            <a:noAutofit/>
          </a:bodyPr>
          <a:lstStyle/>
          <a:p>
            <a:pPr algn="ctr"/>
            <a:r>
              <a:rPr lang="en-US" sz="1700" b="1" dirty="0">
                <a:solidFill>
                  <a:schemeClr val="accent3"/>
                </a:solidFill>
              </a:rPr>
              <a:t>Decreases amount of opioids introduced into the environment, particularly into water</a:t>
            </a:r>
            <a:endParaRPr lang="en-US" sz="1700" b="1" dirty="0">
              <a:solidFill>
                <a:schemeClr val="accent3"/>
              </a:solidFill>
              <a:latin typeface="Segoe UI" pitchFamily="34" charset="0"/>
              <a:ea typeface="Segoe UI" pitchFamily="34" charset="0"/>
              <a:cs typeface="Segoe UI" pitchFamily="34" charset="0"/>
            </a:endParaRP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0051" y="120913"/>
            <a:ext cx="971550" cy="1191785"/>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4979" y="2265521"/>
            <a:ext cx="553245" cy="678657"/>
          </a:xfrm>
          <a:prstGeom prst="rect">
            <a:avLst/>
          </a:prstGeom>
        </p:spPr>
      </p:pic>
      <p:sp>
        <p:nvSpPr>
          <p:cNvPr id="16" name="Rectangle 15"/>
          <p:cNvSpPr/>
          <p:nvPr/>
        </p:nvSpPr>
        <p:spPr>
          <a:xfrm>
            <a:off x="219074" y="6222552"/>
            <a:ext cx="8467725" cy="387798"/>
          </a:xfrm>
          <a:prstGeom prst="rect">
            <a:avLst/>
          </a:prstGeom>
        </p:spPr>
        <p:txBody>
          <a:bodyPr wrap="square">
            <a:spAutoFit/>
          </a:bodyPr>
          <a:lstStyle/>
          <a:p>
            <a:pPr>
              <a:lnSpc>
                <a:spcPct val="80000"/>
              </a:lnSpc>
            </a:pPr>
            <a:r>
              <a:rPr lang="en-US" sz="800" dirty="0">
                <a:latin typeface="Segoe UI" pitchFamily="34" charset="0"/>
                <a:ea typeface="Segoe UI" pitchFamily="34" charset="0"/>
                <a:cs typeface="Segoe UI" pitchFamily="34" charset="0"/>
              </a:rPr>
              <a:t>DEA. </a:t>
            </a:r>
            <a:r>
              <a:rPr lang="en-US" sz="800" i="1" dirty="0">
                <a:latin typeface="Segoe UI" pitchFamily="34" charset="0"/>
                <a:ea typeface="Segoe UI" pitchFamily="34" charset="0"/>
                <a:cs typeface="Segoe UI" pitchFamily="34" charset="0"/>
              </a:rPr>
              <a:t>Federal Register</a:t>
            </a:r>
            <a:r>
              <a:rPr lang="en-US" sz="800" dirty="0">
                <a:latin typeface="Segoe UI" pitchFamily="34" charset="0"/>
                <a:ea typeface="Segoe UI" pitchFamily="34" charset="0"/>
                <a:cs typeface="Segoe UI" pitchFamily="34" charset="0"/>
              </a:rPr>
              <a:t>. 2014; 79(174):53520-70. Final Rule. Disposal of Controlled Substances.  [Docket No. DEA-316] </a:t>
            </a:r>
            <a:r>
              <a:rPr lang="en-US" sz="800" dirty="0">
                <a:latin typeface="Segoe UI" pitchFamily="34" charset="0"/>
                <a:ea typeface="Segoe UI" pitchFamily="34" charset="0"/>
                <a:cs typeface="Segoe UI" pitchFamily="34" charset="0"/>
                <a:hlinkClick r:id="rId5"/>
              </a:rPr>
              <a:t>www.deadiversion.usdoj.gov/fed_regs/rules/2014/2014-20926.pdf</a:t>
            </a:r>
            <a:r>
              <a:rPr lang="en-US" sz="800" dirty="0">
                <a:latin typeface="Segoe UI" pitchFamily="34" charset="0"/>
                <a:ea typeface="Segoe UI" pitchFamily="34" charset="0"/>
                <a:cs typeface="Segoe UI" pitchFamily="34" charset="0"/>
              </a:rPr>
              <a:t>   DEA. Disposal Act: General Public Fact Sheet</a:t>
            </a:r>
            <a:r>
              <a:rPr lang="en-US" sz="800" dirty="0">
                <a:solidFill>
                  <a:srgbClr val="FF0000"/>
                </a:solidFill>
                <a:latin typeface="Segoe UI" pitchFamily="34" charset="0"/>
                <a:ea typeface="Segoe UI" pitchFamily="34" charset="0"/>
                <a:cs typeface="Segoe UI" pitchFamily="34" charset="0"/>
              </a:rPr>
              <a:t>. </a:t>
            </a:r>
            <a:r>
              <a:rPr lang="en-US" sz="800" dirty="0">
                <a:solidFill>
                  <a:srgbClr val="FF0000"/>
                </a:solidFill>
                <a:latin typeface="Segoe UI" pitchFamily="34" charset="0"/>
                <a:ea typeface="Segoe UI" pitchFamily="34" charset="0"/>
                <a:cs typeface="Segoe UI" pitchFamily="34" charset="0"/>
                <a:hlinkClick r:id="rId6"/>
              </a:rPr>
              <a:t>www.deadiversion.usdoj.gov/drug_disposal/fact_sheets/disposal_public.pdf</a:t>
            </a:r>
            <a:r>
              <a:rPr lang="en-US" sz="800" dirty="0">
                <a:solidFill>
                  <a:srgbClr val="FF0000"/>
                </a:solidFill>
                <a:latin typeface="Segoe UI" pitchFamily="34" charset="0"/>
                <a:ea typeface="Segoe UI" pitchFamily="34" charset="0"/>
                <a:cs typeface="Segoe UI" pitchFamily="34" charset="0"/>
              </a:rPr>
              <a:t> </a:t>
            </a:r>
            <a:br>
              <a:rPr lang="en-US" sz="800" dirty="0">
                <a:solidFill>
                  <a:srgbClr val="FF0000"/>
                </a:solidFill>
                <a:latin typeface="Segoe UI" pitchFamily="34" charset="0"/>
                <a:ea typeface="Segoe UI" pitchFamily="34" charset="0"/>
                <a:cs typeface="Segoe UI" pitchFamily="34" charset="0"/>
              </a:rPr>
            </a:br>
            <a:endParaRPr lang="en-US" sz="800" dirty="0">
              <a:solidFill>
                <a:srgbClr val="FF0000"/>
              </a:solidFill>
              <a:latin typeface="Segoe UI" pitchFamily="34" charset="0"/>
              <a:ea typeface="Segoe UI" pitchFamily="34" charset="0"/>
              <a:cs typeface="Segoe UI" pitchFamily="34" charset="0"/>
            </a:endParaRPr>
          </a:p>
        </p:txBody>
      </p:sp>
      <p:pic>
        <p:nvPicPr>
          <p:cNvPr id="3075" name="Picture 3" descr="C:\Users\ANGELA CASEY\AppData\Local\Microsoft\Windows\Temporary Internet Files\Content.IE5\EOC36D21\MC90038387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40224" y="3802208"/>
            <a:ext cx="908000" cy="90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79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31666"/>
          </a:xfrm>
        </p:spPr>
        <p:txBody>
          <a:bodyPr/>
          <a:lstStyle/>
          <a:p>
            <a:pPr>
              <a:lnSpc>
                <a:spcPct val="90000"/>
              </a:lnSpc>
            </a:pPr>
            <a:r>
              <a:rPr lang="en-US" dirty="0">
                <a:solidFill>
                  <a:schemeClr val="accent4">
                    <a:lumMod val="60000"/>
                    <a:lumOff val="40000"/>
                  </a:schemeClr>
                </a:solidFill>
              </a:rPr>
              <a:t>Other Methods of </a:t>
            </a:r>
            <a:br>
              <a:rPr lang="en-US" dirty="0">
                <a:solidFill>
                  <a:schemeClr val="accent4">
                    <a:lumMod val="60000"/>
                    <a:lumOff val="40000"/>
                  </a:schemeClr>
                </a:solidFill>
              </a:rPr>
            </a:br>
            <a:r>
              <a:rPr lang="en-US" dirty="0">
                <a:solidFill>
                  <a:schemeClr val="accent4">
                    <a:lumMod val="60000"/>
                    <a:lumOff val="40000"/>
                  </a:schemeClr>
                </a:solidFill>
              </a:rPr>
              <a:t>Opioid Disposal</a:t>
            </a:r>
          </a:p>
        </p:txBody>
      </p:sp>
      <p:sp>
        <p:nvSpPr>
          <p:cNvPr id="5" name="Slide Number Placeholder 4"/>
          <p:cNvSpPr>
            <a:spLocks noGrp="1"/>
          </p:cNvSpPr>
          <p:nvPr>
            <p:ph type="sldNum" sz="quarter" idx="12"/>
          </p:nvPr>
        </p:nvSpPr>
        <p:spPr/>
        <p:txBody>
          <a:bodyPr/>
          <a:lstStyle/>
          <a:p>
            <a:fld id="{AC93B9EA-9F07-41CA-8155-9C9A9F70FA14}" type="slidenum">
              <a:rPr lang="en-US" smtClean="0"/>
              <a:pPr/>
              <a:t>97</a:t>
            </a:fld>
            <a:r>
              <a:rPr lang="en-US" dirty="0"/>
              <a:t>   |   © CO*RE 2015 </a:t>
            </a:r>
          </a:p>
        </p:txBody>
      </p:sp>
      <p:pic>
        <p:nvPicPr>
          <p:cNvPr id="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694" t="2192" r="15961"/>
          <a:stretch/>
        </p:blipFill>
        <p:spPr bwMode="auto">
          <a:xfrm>
            <a:off x="6504310" y="-3376"/>
            <a:ext cx="2639690" cy="6023176"/>
          </a:xfrm>
          <a:prstGeom prst="rect">
            <a:avLst/>
          </a:prstGeom>
          <a:noFill/>
          <a:ln w="57150">
            <a:noFill/>
            <a:miter lim="800000"/>
            <a:headEnd/>
            <a:tailEnd/>
          </a:ln>
          <a:effectLst/>
        </p:spPr>
      </p:pic>
      <p:sp>
        <p:nvSpPr>
          <p:cNvPr id="11" name="Rectangle 10"/>
          <p:cNvSpPr/>
          <p:nvPr/>
        </p:nvSpPr>
        <p:spPr>
          <a:xfrm>
            <a:off x="533400" y="2730843"/>
            <a:ext cx="5715000" cy="31365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171450" lvl="1" indent="-171450">
              <a:spcBef>
                <a:spcPct val="20000"/>
              </a:spcBef>
              <a:buClr>
                <a:schemeClr val="accent6"/>
              </a:buClr>
              <a:buSzPct val="85000"/>
              <a:buFont typeface="Arial"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Take drugs out of original containers </a:t>
            </a:r>
          </a:p>
          <a:p>
            <a:pPr marL="171450" lvl="1" indent="-171450">
              <a:spcBef>
                <a:spcPct val="20000"/>
              </a:spcBef>
              <a:buClr>
                <a:schemeClr val="accent6"/>
              </a:buClr>
              <a:buSzPct val="85000"/>
              <a:buFont typeface="Arial"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Mix w/ undesirable substance, e.g., used coffee grounds or kitty litter</a:t>
            </a:r>
          </a:p>
          <a:p>
            <a:pPr marL="346075" lvl="1" indent="-173038">
              <a:spcBef>
                <a:spcPct val="20000"/>
              </a:spcBef>
              <a:buClr>
                <a:schemeClr val="accent6"/>
              </a:buClr>
              <a:buSzPct val="85000"/>
              <a:buFont typeface="Segoe UI" pitchFamily="34" charset="0"/>
              <a:buChar char="–"/>
            </a:pPr>
            <a:r>
              <a:rPr lang="en-US" sz="1700" dirty="0">
                <a:solidFill>
                  <a:schemeClr val="tx1"/>
                </a:solidFill>
                <a:latin typeface="Segoe UI" panose="020B0502040204020203" pitchFamily="34" charset="0"/>
                <a:ea typeface="Segoe UI" panose="020B0502040204020203" pitchFamily="34" charset="0"/>
                <a:cs typeface="Segoe UI" panose="020B0502040204020203" pitchFamily="34" charset="0"/>
              </a:rPr>
              <a:t>Less appealing to children/pets, &amp; unrecognizable to people who intentionally go through your trash</a:t>
            </a:r>
          </a:p>
          <a:p>
            <a:pPr marL="171450" lvl="1" indent="-171450">
              <a:spcBef>
                <a:spcPct val="20000"/>
              </a:spcBef>
              <a:buClr>
                <a:schemeClr val="accent6"/>
              </a:buClr>
              <a:buSzPct val="85000"/>
              <a:buFont typeface="Arial"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Place in sealable bag, can, or other container</a:t>
            </a:r>
          </a:p>
          <a:p>
            <a:pPr marL="346075" lvl="1" indent="-173038">
              <a:spcBef>
                <a:spcPct val="20000"/>
              </a:spcBef>
              <a:buClr>
                <a:schemeClr val="accent6"/>
              </a:buClr>
              <a:buSzPct val="85000"/>
              <a:buFont typeface="Segoe UI" pitchFamily="34" charset="0"/>
              <a:buChar char="–"/>
            </a:pPr>
            <a:r>
              <a:rPr lang="en-US" sz="1700" dirty="0">
                <a:solidFill>
                  <a:schemeClr val="tx1"/>
                </a:solidFill>
                <a:latin typeface="Segoe UI" panose="020B0502040204020203" pitchFamily="34" charset="0"/>
                <a:ea typeface="Segoe UI" panose="020B0502040204020203" pitchFamily="34" charset="0"/>
                <a:cs typeface="Segoe UI" panose="020B0502040204020203" pitchFamily="34" charset="0"/>
              </a:rPr>
              <a:t>Prevent leaking or breaking out of garbage bag</a:t>
            </a:r>
          </a:p>
          <a:p>
            <a:pPr marL="171450" lvl="1" indent="-171450">
              <a:spcBef>
                <a:spcPct val="20000"/>
              </a:spcBef>
              <a:buClr>
                <a:schemeClr val="accent6"/>
              </a:buClr>
              <a:buSzPct val="85000"/>
              <a:buFont typeface="Arial" pitchFamily="34" charset="0"/>
              <a:buChar char="•"/>
            </a:pP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Before throwing out a medicine container</a:t>
            </a:r>
          </a:p>
          <a:p>
            <a:pPr marL="346075" lvl="1" indent="-173038">
              <a:spcBef>
                <a:spcPct val="20000"/>
              </a:spcBef>
              <a:buClr>
                <a:schemeClr val="accent6"/>
              </a:buClr>
              <a:buSzPct val="85000"/>
              <a:buFont typeface="Segoe UI" pitchFamily="34" charset="0"/>
              <a:buChar char="–"/>
            </a:pPr>
            <a:r>
              <a:rPr lang="en-US" sz="1700" dirty="0">
                <a:solidFill>
                  <a:schemeClr val="tx1"/>
                </a:solidFill>
                <a:latin typeface="Segoe UI" panose="020B0502040204020203" pitchFamily="34" charset="0"/>
                <a:ea typeface="Segoe UI" panose="020B0502040204020203" pitchFamily="34" charset="0"/>
                <a:cs typeface="Segoe UI" panose="020B0502040204020203" pitchFamily="34" charset="0"/>
              </a:rPr>
              <a:t>Scratch out identifying info on label</a:t>
            </a:r>
          </a:p>
        </p:txBody>
      </p:sp>
      <p:sp>
        <p:nvSpPr>
          <p:cNvPr id="12" name="Round Same Side Corner Rectangle 11"/>
          <p:cNvSpPr/>
          <p:nvPr/>
        </p:nvSpPr>
        <p:spPr>
          <a:xfrm>
            <a:off x="533400" y="1579266"/>
            <a:ext cx="5715000" cy="1163738"/>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465138" algn="l"/>
              </a:tabLst>
            </a:pPr>
            <a:r>
              <a:rPr lang="en-US" sz="2200" b="1" dirty="0">
                <a:latin typeface="Segoe UI" pitchFamily="34" charset="0"/>
                <a:ea typeface="Segoe UI" pitchFamily="34" charset="0"/>
                <a:cs typeface="Segoe UI" pitchFamily="34" charset="0"/>
              </a:rPr>
              <a:t>If collection receptacle, mail-back program, or take-back event unavailable, throw out in household trash</a:t>
            </a:r>
          </a:p>
        </p:txBody>
      </p:sp>
    </p:spTree>
    <p:extLst>
      <p:ext uri="{BB962C8B-B14F-4D97-AF65-F5344CB8AC3E}">
        <p14:creationId xmlns:p14="http://schemas.microsoft.com/office/powerpoint/2010/main" val="6618971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Prescription Drug Disposal</a:t>
            </a:r>
          </a:p>
        </p:txBody>
      </p:sp>
      <p:sp>
        <p:nvSpPr>
          <p:cNvPr id="4" name="Slide Number Placeholder 3"/>
          <p:cNvSpPr>
            <a:spLocks noGrp="1"/>
          </p:cNvSpPr>
          <p:nvPr>
            <p:ph type="sldNum" sz="quarter" idx="12"/>
          </p:nvPr>
        </p:nvSpPr>
        <p:spPr/>
        <p:txBody>
          <a:bodyPr/>
          <a:lstStyle/>
          <a:p>
            <a:fld id="{AC93B9EA-9F07-41CA-8155-9C9A9F70FA14}" type="slidenum">
              <a:rPr lang="en-US" smtClean="0"/>
              <a:pPr/>
              <a:t>98</a:t>
            </a:fld>
            <a:r>
              <a:rPr lang="en-US" dirty="0"/>
              <a:t>   |   © CO*RE 2015</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798993"/>
            <a:ext cx="1290366" cy="1582873"/>
          </a:xfrm>
          <a:prstGeom prst="rect">
            <a:avLst/>
          </a:prstGeom>
        </p:spPr>
      </p:pic>
      <p:sp>
        <p:nvSpPr>
          <p:cNvPr id="10" name="Rounded Rectangle 9"/>
          <p:cNvSpPr/>
          <p:nvPr/>
        </p:nvSpPr>
        <p:spPr>
          <a:xfrm>
            <a:off x="571500" y="1066800"/>
            <a:ext cx="6248400" cy="1288293"/>
          </a:xfrm>
          <a:prstGeom prst="roundRect">
            <a:avLst>
              <a:gd name="adj" fmla="val 91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b="1" dirty="0">
                <a:latin typeface="Segoe UI" pitchFamily="34" charset="0"/>
                <a:ea typeface="Segoe UI" pitchFamily="34" charset="0"/>
                <a:cs typeface="Segoe UI" pitchFamily="34" charset="0"/>
              </a:rPr>
              <a:t>FDA lists especially harmful medicines –</a:t>
            </a:r>
            <a:br>
              <a:rPr lang="en-US" b="1" dirty="0">
                <a:latin typeface="Segoe UI" pitchFamily="34" charset="0"/>
                <a:ea typeface="Segoe UI" pitchFamily="34" charset="0"/>
                <a:cs typeface="Segoe UI" pitchFamily="34" charset="0"/>
              </a:rPr>
            </a:br>
            <a:r>
              <a:rPr lang="en-US" b="1" dirty="0">
                <a:latin typeface="Segoe UI" pitchFamily="34" charset="0"/>
                <a:ea typeface="Segoe UI" pitchFamily="34" charset="0"/>
                <a:cs typeface="Segoe UI" pitchFamily="34" charset="0"/>
              </a:rPr>
              <a:t>in some cases fatal w/ just 1 dose –</a:t>
            </a:r>
            <a:br>
              <a:rPr lang="en-US" b="1" dirty="0">
                <a:latin typeface="Segoe UI" pitchFamily="34" charset="0"/>
                <a:ea typeface="Segoe UI" pitchFamily="34" charset="0"/>
                <a:cs typeface="Segoe UI" pitchFamily="34" charset="0"/>
              </a:rPr>
            </a:br>
            <a:r>
              <a:rPr lang="en-US" b="1" dirty="0">
                <a:latin typeface="Segoe UI" pitchFamily="34" charset="0"/>
                <a:ea typeface="Segoe UI" pitchFamily="34" charset="0"/>
                <a:cs typeface="Segoe UI" pitchFamily="34" charset="0"/>
              </a:rPr>
              <a:t>if taken by someone other than the patient</a:t>
            </a:r>
          </a:p>
          <a:p>
            <a:pPr marL="403225" lvl="1" indent="-173038">
              <a:buFont typeface="Arial" pitchFamily="34" charset="0"/>
              <a:buChar char="•"/>
            </a:pPr>
            <a:r>
              <a:rPr lang="en-US" sz="1400" dirty="0">
                <a:latin typeface="Segoe UI" pitchFamily="34" charset="0"/>
                <a:ea typeface="Segoe UI" pitchFamily="34" charset="0"/>
                <a:cs typeface="Segoe UI" pitchFamily="34" charset="0"/>
              </a:rPr>
              <a:t>Instruct patients to check medication guide</a:t>
            </a:r>
          </a:p>
        </p:txBody>
      </p:sp>
      <p:sp>
        <p:nvSpPr>
          <p:cNvPr id="11" name="Rounded Rectangle 10"/>
          <p:cNvSpPr/>
          <p:nvPr/>
        </p:nvSpPr>
        <p:spPr>
          <a:xfrm>
            <a:off x="561339" y="2514600"/>
            <a:ext cx="8354061" cy="3581400"/>
          </a:xfrm>
          <a:prstGeom prst="roundRect">
            <a:avLst>
              <a:gd name="adj" fmla="val 582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nSpc>
                <a:spcPct val="90000"/>
              </a:lnSpc>
              <a:spcBef>
                <a:spcPct val="20000"/>
              </a:spcBef>
              <a:buClr>
                <a:srgbClr val="836581"/>
              </a:buClr>
              <a:buSzPct val="85000"/>
            </a:pPr>
            <a:r>
              <a:rPr lang="en-US" sz="2800" b="1"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Flush down sink/toilet if no collection receptacle, mail-back program, or take-back event available </a:t>
            </a:r>
          </a:p>
          <a:p>
            <a:pPr marL="173038" lvl="1" indent="-173038">
              <a:lnSpc>
                <a:spcPts val="2000"/>
              </a:lnSpc>
              <a:spcBef>
                <a:spcPct val="20000"/>
              </a:spcBef>
              <a:buClr>
                <a:schemeClr val="accent2"/>
              </a:buClr>
              <a:buSzPct val="85000"/>
              <a:buFont typeface="Arial" pitchFamily="34" charset="0"/>
              <a:buChar char="•"/>
            </a:pPr>
            <a:r>
              <a:rPr lang="en-US"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As soon as they are no longer needed</a:t>
            </a:r>
          </a:p>
          <a:p>
            <a:pPr marL="346075" lvl="2" indent="-173038">
              <a:lnSpc>
                <a:spcPts val="2000"/>
              </a:lnSpc>
              <a:spcBef>
                <a:spcPct val="20000"/>
              </a:spcBef>
              <a:buClr>
                <a:schemeClr val="accent2"/>
              </a:buClr>
              <a:buSzPct val="90000"/>
              <a:buFont typeface="Segoe UI" pitchFamily="34" charset="0"/>
              <a:buChar cha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So cannot be accidentally taken by children, pets, or others</a:t>
            </a:r>
          </a:p>
          <a:p>
            <a:pPr marL="173038" lvl="1" indent="-173038">
              <a:lnSpc>
                <a:spcPts val="2000"/>
              </a:lnSpc>
              <a:spcBef>
                <a:spcPct val="20000"/>
              </a:spcBef>
              <a:buClr>
                <a:schemeClr val="accent2"/>
              </a:buClr>
              <a:buSzPct val="85000"/>
              <a:buFont typeface="Arial" pitchFamily="34" charset="0"/>
              <a:buChar char="•"/>
            </a:pPr>
            <a:r>
              <a:rPr lang="en-US"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Includes transdermal adhesive skin patches</a:t>
            </a:r>
          </a:p>
          <a:p>
            <a:pPr marL="346075" lvl="2" indent="-173038">
              <a:lnSpc>
                <a:spcPts val="2000"/>
              </a:lnSpc>
              <a:spcBef>
                <a:spcPct val="20000"/>
              </a:spcBef>
              <a:buClr>
                <a:schemeClr val="accent2"/>
              </a:buClr>
              <a:buSzPct val="90000"/>
              <a:buFont typeface="Segoe UI" pitchFamily="34" charset="0"/>
              <a:buChar cha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Used patch worn for 3d still contains enough opioid to harm/kill a child</a:t>
            </a:r>
          </a:p>
          <a:p>
            <a:pPr marL="346075" lvl="2" indent="-173038">
              <a:lnSpc>
                <a:spcPts val="2000"/>
              </a:lnSpc>
              <a:spcBef>
                <a:spcPct val="20000"/>
              </a:spcBef>
              <a:buClr>
                <a:schemeClr val="accent2"/>
              </a:buClr>
              <a:buSzPct val="90000"/>
              <a:buFont typeface="Segoe UI" pitchFamily="34" charset="0"/>
              <a:buChar cha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Dispose of used patches immediately after removing from skin</a:t>
            </a:r>
          </a:p>
          <a:p>
            <a:pPr marL="173038" lvl="3" indent="-173038">
              <a:lnSpc>
                <a:spcPts val="2000"/>
              </a:lnSpc>
              <a:spcBef>
                <a:spcPct val="20000"/>
              </a:spcBef>
              <a:buClr>
                <a:schemeClr val="accent2"/>
              </a:buClr>
              <a:buFont typeface="Arial" pitchFamily="34" charset="0"/>
              <a:buChar char="•"/>
            </a:pPr>
            <a:r>
              <a:rPr lang="en-US"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Fold patch in half so sticky sides meet, then flush down toilet</a:t>
            </a:r>
          </a:p>
          <a:p>
            <a:pPr marL="173038" lvl="3" indent="-173038">
              <a:lnSpc>
                <a:spcPts val="2000"/>
              </a:lnSpc>
              <a:spcBef>
                <a:spcPct val="20000"/>
              </a:spcBef>
              <a:buClr>
                <a:schemeClr val="accent2"/>
              </a:buClr>
              <a:buFont typeface="Arial" pitchFamily="34" charset="0"/>
              <a:buChar char="•"/>
            </a:pPr>
            <a:r>
              <a:rPr lang="en-US"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Do NOT place used or unneeded patches in household trash</a:t>
            </a:r>
          </a:p>
          <a:p>
            <a:pPr marL="346075" lvl="4" indent="-173038">
              <a:lnSpc>
                <a:spcPts val="2000"/>
              </a:lnSpc>
              <a:spcBef>
                <a:spcPct val="20000"/>
              </a:spcBef>
              <a:buClr>
                <a:schemeClr val="accent2"/>
              </a:buClr>
              <a:buSzPct val="75000"/>
              <a:buFont typeface="Segoe UI" pitchFamily="34" charset="0"/>
              <a:buChar char="–"/>
            </a:pP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Exception is Butrans: can seal in Patch-Disposal Unit provided &amp; dispose of in the trash</a:t>
            </a:r>
          </a:p>
        </p:txBody>
      </p:sp>
    </p:spTree>
    <p:extLst>
      <p:ext uri="{BB962C8B-B14F-4D97-AF65-F5344CB8AC3E}">
        <p14:creationId xmlns:p14="http://schemas.microsoft.com/office/powerpoint/2010/main" val="291688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02600" y="1202246"/>
            <a:ext cx="2545399" cy="2760154"/>
            <a:chOff x="529771" y="1844318"/>
            <a:chExt cx="3126828" cy="3925610"/>
          </a:xfrm>
        </p:grpSpPr>
        <p:sp>
          <p:nvSpPr>
            <p:cNvPr id="13" name="Rounded Rectangle 12"/>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16" name="TextBox 15"/>
            <p:cNvSpPr txBox="1"/>
            <p:nvPr/>
          </p:nvSpPr>
          <p:spPr>
            <a:xfrm>
              <a:off x="621175" y="2005486"/>
              <a:ext cx="2946147" cy="3571990"/>
            </a:xfrm>
            <a:prstGeom prst="rect">
              <a:avLst/>
            </a:prstGeom>
            <a:noFill/>
          </p:spPr>
          <p:txBody>
            <a:bodyPr wrap="square" rtlCol="0">
              <a:noAutofit/>
            </a:bodyPr>
            <a:lstStyle/>
            <a:p>
              <a:pPr>
                <a:spcBef>
                  <a:spcPts val="600"/>
                </a:spcBef>
                <a:buClr>
                  <a:srgbClr val="4B5269"/>
                </a:buClr>
              </a:pPr>
              <a:endParaRPr lang="en-US" sz="2400" dirty="0">
                <a:solidFill>
                  <a:prstClr val="black"/>
                </a:solidFill>
                <a:latin typeface="Segoe UI" pitchFamily="34" charset="0"/>
                <a:ea typeface="Segoe UI" pitchFamily="34" charset="0"/>
                <a:cs typeface="Segoe UI" pitchFamily="34" charset="0"/>
              </a:endParaRPr>
            </a:p>
          </p:txBody>
        </p:sp>
      </p:grpSp>
      <p:sp>
        <p:nvSpPr>
          <p:cNvPr id="2" name="Title 1"/>
          <p:cNvSpPr>
            <a:spLocks noGrp="1"/>
          </p:cNvSpPr>
          <p:nvPr>
            <p:ph type="title"/>
          </p:nvPr>
        </p:nvSpPr>
        <p:spPr/>
        <p:txBody>
          <a:bodyPr>
            <a:normAutofit/>
          </a:bodyPr>
          <a:lstStyle/>
          <a:p>
            <a:r>
              <a:rPr lang="en-US" dirty="0">
                <a:solidFill>
                  <a:srgbClr val="800000"/>
                </a:solidFill>
              </a:rPr>
              <a:t>Challenge: The Offended Patient</a:t>
            </a:r>
          </a:p>
        </p:txBody>
      </p:sp>
      <p:sp>
        <p:nvSpPr>
          <p:cNvPr id="5" name="Slide Number Placeholder 4"/>
          <p:cNvSpPr>
            <a:spLocks noGrp="1"/>
          </p:cNvSpPr>
          <p:nvPr>
            <p:ph type="sldNum" sz="quarter" idx="12"/>
          </p:nvPr>
        </p:nvSpPr>
        <p:spPr/>
        <p:txBody>
          <a:bodyPr/>
          <a:lstStyle/>
          <a:p>
            <a:fld id="{AC93B9EA-9F07-41CA-8155-9C9A9F70FA14}" type="slidenum">
              <a:rPr lang="en-US" smtClean="0">
                <a:solidFill>
                  <a:prstClr val="white">
                    <a:lumMod val="65000"/>
                  </a:prstClr>
                </a:solidFill>
              </a:rPr>
              <a:pPr/>
              <a:t>99</a:t>
            </a:fld>
            <a:r>
              <a:rPr lang="en-US" dirty="0">
                <a:solidFill>
                  <a:prstClr val="white">
                    <a:lumMod val="65000"/>
                  </a:prstClr>
                </a:solidFill>
              </a:rPr>
              <a:t>   |   © CO*RE 2015 </a:t>
            </a:r>
          </a:p>
        </p:txBody>
      </p:sp>
      <p:grpSp>
        <p:nvGrpSpPr>
          <p:cNvPr id="8" name="Group 7"/>
          <p:cNvGrpSpPr/>
          <p:nvPr/>
        </p:nvGrpSpPr>
        <p:grpSpPr>
          <a:xfrm>
            <a:off x="502601" y="4191000"/>
            <a:ext cx="8373618" cy="1948475"/>
            <a:chOff x="529771" y="1844318"/>
            <a:chExt cx="3126828" cy="3925610"/>
          </a:xfrm>
        </p:grpSpPr>
        <p:sp>
          <p:nvSpPr>
            <p:cNvPr id="10" name="Rounded Rectangle 9"/>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12" name="TextBox 11"/>
            <p:cNvSpPr txBox="1"/>
            <p:nvPr/>
          </p:nvSpPr>
          <p:spPr>
            <a:xfrm>
              <a:off x="621175" y="2005486"/>
              <a:ext cx="2946147" cy="3571991"/>
            </a:xfrm>
            <a:prstGeom prst="rect">
              <a:avLst/>
            </a:prstGeom>
            <a:noFill/>
          </p:spPr>
          <p:txBody>
            <a:bodyPr wrap="square" rtlCol="0">
              <a:noAutofit/>
            </a:bodyPr>
            <a:lstStyle/>
            <a:p>
              <a:pPr>
                <a:spcBef>
                  <a:spcPts val="600"/>
                </a:spcBef>
                <a:buClr>
                  <a:srgbClr val="4B5269"/>
                </a:buClr>
              </a:pPr>
              <a:endParaRPr lang="en-US" sz="2000" dirty="0">
                <a:solidFill>
                  <a:prstClr val="black"/>
                </a:solidFill>
                <a:latin typeface="Segoe UI" pitchFamily="34" charset="0"/>
                <a:ea typeface="Segoe UI" pitchFamily="34" charset="0"/>
                <a:cs typeface="Segoe UI" pitchFamily="34" charset="0"/>
              </a:endParaRPr>
            </a:p>
          </p:txBody>
        </p:sp>
      </p:grpSp>
      <p:sp>
        <p:nvSpPr>
          <p:cNvPr id="14" name="TextBox 13"/>
          <p:cNvSpPr txBox="1"/>
          <p:nvPr/>
        </p:nvSpPr>
        <p:spPr>
          <a:xfrm>
            <a:off x="467344" y="661056"/>
            <a:ext cx="2386175" cy="2441848"/>
          </a:xfrm>
          <a:prstGeom prst="rect">
            <a:avLst/>
          </a:prstGeom>
          <a:noFill/>
        </p:spPr>
        <p:txBody>
          <a:bodyPr wrap="square" lIns="0" rIns="0" rtlCol="0">
            <a:noAutofit/>
          </a:bodyPr>
          <a:lstStyle/>
          <a:p>
            <a:pPr algn="ctr"/>
            <a:endParaRPr lang="en-US" sz="2400" dirty="0">
              <a:solidFill>
                <a:prstClr val="black"/>
              </a:solidFill>
              <a:latin typeface="Segoe UI" pitchFamily="34" charset="0"/>
              <a:ea typeface="Segoe UI" pitchFamily="34" charset="0"/>
              <a:cs typeface="Segoe UI" pitchFamily="34" charset="0"/>
            </a:endParaRPr>
          </a:p>
        </p:txBody>
      </p:sp>
      <p:sp>
        <p:nvSpPr>
          <p:cNvPr id="3" name="Round Same Side Corner Rectangle 2"/>
          <p:cNvSpPr/>
          <p:nvPr/>
        </p:nvSpPr>
        <p:spPr>
          <a:xfrm>
            <a:off x="509425" y="1143001"/>
            <a:ext cx="2538575" cy="762000"/>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lvl="2" algn="ctr"/>
            <a:r>
              <a:rPr lang="en-US" sz="3600" b="1" i="1" dirty="0">
                <a:solidFill>
                  <a:prstClr val="white"/>
                </a:solidFill>
                <a:latin typeface="Segoe UI" pitchFamily="34" charset="0"/>
                <a:ea typeface="Segoe UI" pitchFamily="34" charset="0"/>
                <a:cs typeface="Segoe UI" pitchFamily="34" charset="0"/>
              </a:rPr>
              <a:t>Red Flag:</a:t>
            </a:r>
          </a:p>
        </p:txBody>
      </p:sp>
      <p:sp>
        <p:nvSpPr>
          <p:cNvPr id="4" name="Rectangle 3"/>
          <p:cNvSpPr/>
          <p:nvPr/>
        </p:nvSpPr>
        <p:spPr>
          <a:xfrm>
            <a:off x="567519" y="2023284"/>
            <a:ext cx="2286000" cy="1631216"/>
          </a:xfrm>
          <a:prstGeom prst="rect">
            <a:avLst/>
          </a:prstGeom>
        </p:spPr>
        <p:txBody>
          <a:bodyPr wrap="square">
            <a:spAutoFit/>
          </a:bodyPr>
          <a:lstStyle/>
          <a:p>
            <a:pPr marL="6350" lvl="1" algn="ctr"/>
            <a:r>
              <a:rPr lang="en-US" sz="2000" dirty="0">
                <a:solidFill>
                  <a:prstClr val="black"/>
                </a:solidFill>
                <a:latin typeface="Segoe UI" panose="020B0502040204020203" pitchFamily="34" charset="0"/>
                <a:ea typeface="Segoe UI" panose="020B0502040204020203" pitchFamily="34" charset="0"/>
                <a:cs typeface="Segoe UI" panose="020B0502040204020203" pitchFamily="34" charset="0"/>
              </a:rPr>
              <a:t>You decide not to request routine risk assessment for fear of creating conflict</a:t>
            </a:r>
          </a:p>
        </p:txBody>
      </p:sp>
      <p:grpSp>
        <p:nvGrpSpPr>
          <p:cNvPr id="17" name="Group 16"/>
          <p:cNvGrpSpPr/>
          <p:nvPr/>
        </p:nvGrpSpPr>
        <p:grpSpPr>
          <a:xfrm>
            <a:off x="3352800" y="1094096"/>
            <a:ext cx="5486400" cy="2869609"/>
            <a:chOff x="529771" y="1844318"/>
            <a:chExt cx="3126828" cy="3925610"/>
          </a:xfrm>
        </p:grpSpPr>
        <p:sp>
          <p:nvSpPr>
            <p:cNvPr id="18" name="Rounded Rectangle 17"/>
            <p:cNvSpPr/>
            <p:nvPr/>
          </p:nvSpPr>
          <p:spPr>
            <a:xfrm>
              <a:off x="529771" y="1844318"/>
              <a:ext cx="3126828" cy="3925610"/>
            </a:xfrm>
            <a:prstGeom prst="roundRect">
              <a:avLst>
                <a:gd name="adj" fmla="val 5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endParaRPr lang="en-US" sz="2000" dirty="0">
                <a:solidFill>
                  <a:srgbClr val="595959"/>
                </a:solidFill>
                <a:latin typeface="Segoe UI" pitchFamily="34" charset="0"/>
                <a:ea typeface="Segoe UI" pitchFamily="34" charset="0"/>
                <a:cs typeface="Segoe UI" pitchFamily="34" charset="0"/>
              </a:endParaRPr>
            </a:p>
          </p:txBody>
        </p:sp>
        <p:sp>
          <p:nvSpPr>
            <p:cNvPr id="19" name="TextBox 18"/>
            <p:cNvSpPr txBox="1"/>
            <p:nvPr/>
          </p:nvSpPr>
          <p:spPr>
            <a:xfrm>
              <a:off x="621175" y="2005486"/>
              <a:ext cx="2946147" cy="3571990"/>
            </a:xfrm>
            <a:prstGeom prst="rect">
              <a:avLst/>
            </a:prstGeom>
            <a:noFill/>
          </p:spPr>
          <p:txBody>
            <a:bodyPr wrap="square" rtlCol="0">
              <a:noAutofit/>
            </a:bodyPr>
            <a:lstStyle/>
            <a:p>
              <a:pPr marL="47625" lvl="1"/>
              <a:r>
                <a:rPr lang="en-US" sz="2000" dirty="0">
                  <a:solidFill>
                    <a:prstClr val="black"/>
                  </a:solidFill>
                  <a:latin typeface="Segoe UI" panose="020B0502040204020203" pitchFamily="34" charset="0"/>
                  <a:ea typeface="Segoe UI" panose="020B0502040204020203" pitchFamily="34" charset="0"/>
                  <a:cs typeface="Segoe UI" panose="020B0502040204020203" pitchFamily="34" charset="0"/>
                </a:rPr>
                <a:t>Mrs. Jorgensen has been your patient for eight years and has never caused any problems.  When you ask her to under urine drug testing, she becomes upset and accuses you of not trusting her. </a:t>
              </a:r>
            </a:p>
          </p:txBody>
        </p:sp>
      </p:grpSp>
      <p:pic>
        <p:nvPicPr>
          <p:cNvPr id="20" name="Picture 19"/>
          <p:cNvPicPr>
            <a:picLocks noChangeAspect="1"/>
          </p:cNvPicPr>
          <p:nvPr/>
        </p:nvPicPr>
        <p:blipFill rotWithShape="1">
          <a:blip r:embed="rId3" cstate="screen">
            <a:extLst>
              <a:ext uri="{28A0092B-C50C-407E-A947-70E740481C1C}">
                <a14:useLocalDpi xmlns:a14="http://schemas.microsoft.com/office/drawing/2010/main"/>
              </a:ext>
            </a:extLst>
          </a:blip>
          <a:srcRect r="10172"/>
          <a:stretch/>
        </p:blipFill>
        <p:spPr>
          <a:xfrm>
            <a:off x="6477000" y="152400"/>
            <a:ext cx="2667000" cy="518205"/>
          </a:xfrm>
          <a:prstGeom prst="rect">
            <a:avLst/>
          </a:prstGeom>
        </p:spPr>
      </p:pic>
      <p:sp>
        <p:nvSpPr>
          <p:cNvPr id="6" name="Rectangle 5"/>
          <p:cNvSpPr/>
          <p:nvPr/>
        </p:nvSpPr>
        <p:spPr>
          <a:xfrm>
            <a:off x="717544" y="4419600"/>
            <a:ext cx="7919592" cy="1631216"/>
          </a:xfrm>
          <a:prstGeom prst="rect">
            <a:avLst/>
          </a:prstGeom>
        </p:spPr>
        <p:txBody>
          <a:bodyPr wrap="square">
            <a:spAutoFit/>
          </a:bodyPr>
          <a:lstStyle/>
          <a:p>
            <a:r>
              <a:rPr lang="en-US" sz="2000" b="1" dirty="0">
                <a:solidFill>
                  <a:srgbClr val="800000"/>
                </a:solidFill>
                <a:latin typeface="Segoe UI" pitchFamily="34" charset="0"/>
                <a:ea typeface="Segoe UI" pitchFamily="34" charset="0"/>
                <a:cs typeface="Segoe UI" pitchFamily="34" charset="0"/>
              </a:rPr>
              <a:t>Action</a:t>
            </a:r>
            <a:r>
              <a:rPr lang="en-US" sz="2000" dirty="0">
                <a:solidFill>
                  <a:prstClr val="black"/>
                </a:solidFill>
                <a:latin typeface="Segoe UI" pitchFamily="34" charset="0"/>
                <a:ea typeface="Segoe UI" pitchFamily="34" charset="0"/>
                <a:cs typeface="Segoe UI" pitchFamily="34" charset="0"/>
              </a:rPr>
              <a:t>:  Describe UDT as a routine part of medication monitoring rather than a “drug test”.  Create an office policy for performing UDT on all ER/LA opioid patients. Practice by following universal precautions.  Use a patient-provider agreement to clarify expectations of treatment.</a:t>
            </a:r>
            <a:endParaRPr lang="en-US" sz="2000" dirty="0"/>
          </a:p>
        </p:txBody>
      </p:sp>
    </p:spTree>
    <p:extLst>
      <p:ext uri="{BB962C8B-B14F-4D97-AF65-F5344CB8AC3E}">
        <p14:creationId xmlns:p14="http://schemas.microsoft.com/office/powerpoint/2010/main" val="4577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quot;/&gt;&lt;property id=&quot;20307&quot; value=&quot;415&quot;/&gt;&lt;/object&gt;&lt;object type=&quot;3&quot; unique_id=&quot;10004&quot;&gt;&lt;property id=&quot;20148&quot; value=&quot;5&quot;/&gt;&lt;property id=&quot;20300&quot; value=&quot;Slide 2 - &amp;quot;Faculty Information&amp;quot;&quot;/&gt;&lt;property id=&quot;20307&quot; value=&quot;416&quot;/&gt;&lt;/object&gt;&lt;object type=&quot;3&quot; unique_id=&quot;10005&quot;&gt;&lt;property id=&quot;20148&quot; value=&quot;5&quot;/&gt;&lt;property id=&quot;20300&quot; value=&quot;Slide 3 - &amp;quot;  Collaborative for REMS Education&amp;quot;&quot;/&gt;&lt;property id=&quot;20307&quot; value=&quot;417&quot;/&gt;&lt;/object&gt;&lt;object type=&quot;3&quot; unique_id=&quot;10006&quot;&gt;&lt;property id=&quot;20148&quot; value=&quot;5&quot;/&gt;&lt;property id=&quot;20300&quot; value=&quot;Slide 4 - &amp;quot;Acknowledgement&amp;quot;&quot;/&gt;&lt;property id=&quot;20307&quot; value=&quot;418&quot;/&gt;&lt;/object&gt;&lt;object type=&quot;3&quot; unique_id=&quot;10007&quot;&gt;&lt;property id=&quot;20148&quot; value=&quot;5&quot;/&gt;&lt;property id=&quot;20300&quot; value=&quot;Slide 5 - &amp;quot;Products Covered by this REMS  &amp;quot;&quot;/&gt;&lt;property id=&quot;20307&quot; value=&quot;419&quot;/&gt;&lt;/object&gt;&lt;object type=&quot;3&quot; unique_id=&quot;10008&quot;&gt;&lt;property id=&quot;20148&quot; value=&quot;5&quot;/&gt;&lt;property id=&quot;20300&quot; value=&quot;Slide 6&quot;/&gt;&lt;property id=&quot;20307&quot; value=&quot;420&quot;/&gt;&lt;/object&gt;&lt;object type=&quot;3&quot; unique_id=&quot;10009&quot;&gt;&lt;property id=&quot;20148&quot; value=&quot;5&quot;/&gt;&lt;property id=&quot;20300&quot; value=&quot;Slide 7 - &amp;quot;Prescribers of ER/LA&amp;quot;&quot;/&gt;&lt;property id=&quot;20307&quot; value=&quot;421&quot;/&gt;&lt;/object&gt;&lt;object type=&quot;3&quot; unique_id=&quot;10010&quot;&gt;&lt;property id=&quot;20148&quot; value=&quot;5&quot;/&gt;&lt;property id=&quot;20300&quot; value=&quot;Slide 8 - &amp;quot;Opioid Misuse/Abuse is a Major Public Health Problem&amp;quot;&quot;/&gt;&lt;property id=&quot;20307&quot; value=&quot;422&quot;/&gt;&lt;/object&gt;&lt;object type=&quot;3&quot; unique_id=&quot;10012&quot;&gt;&lt;property id=&quot;20148&quot; value=&quot;5&quot;/&gt;&lt;property id=&quot;20300&quot; value=&quot;Slide 10&quot;/&gt;&lt;property id=&quot;20307&quot; value=&quot;424&quot;/&gt;&lt;/object&gt;&lt;object type=&quot;3&quot; unique_id=&quot;10013&quot;&gt;&lt;property id=&quot;20148&quot; value=&quot;5&quot;/&gt;&lt;property id=&quot;20300&quot; value=&quot;Slide 11 - &amp;quot;Learning Objectives&amp;quot;&quot;/&gt;&lt;property id=&quot;20307&quot; value=&quot;425&quot;/&gt;&lt;/object&gt;&lt;object type=&quot;3&quot; unique_id=&quot;10014&quot;&gt;&lt;property id=&quot;20148&quot; value=&quot;5&quot;/&gt;&lt;property id=&quot;20300&quot; value=&quot;Slide 12&quot;/&gt;&lt;property id=&quot;20307&quot; value=&quot;426&quot;/&gt;&lt;/object&gt;&lt;object type=&quot;3&quot; unique_id=&quot;10015&quot;&gt;&lt;property id=&quot;20148&quot; value=&quot;5&quot;/&gt;&lt;property id=&quot;20300&quot; value=&quot;Slide 13 - &amp;quot;Balance Risks Against Potential Benefits&amp;quot;&quot;/&gt;&lt;property id=&quot;20307&quot; value=&quot;533&quot;/&gt;&lt;/object&gt;&lt;object type=&quot;3&quot; unique_id=&quot;10016&quot;&gt;&lt;property id=&quot;20148&quot; value=&quot;5&quot;/&gt;&lt;property id=&quot;20300&quot; value=&quot;Slide 14 - &amp;quot;Adequately DOCUMENT all  patient interactions, assessments,                       test results, &amp;amp; treatment plans&amp;quot;&quot;/&gt;&lt;property id=&quot;20307&quot; value=&quot;428&quot;/&gt;&lt;/object&gt;&lt;object type=&quot;3&quot; unique_id=&quot;10017&quot;&gt;&lt;property id=&quot;20148&quot; value=&quot;5&quot;/&gt;&lt;property id=&quot;20300&quot; value=&quot;Slide 15 - &amp;quot;Clinical Interview: Patient Medical History &amp;quot;&quot;/&gt;&lt;property id=&quot;20307&quot; value=&quot;429&quot;/&gt;&lt;/object&gt;&lt;object type=&quot;3&quot; unique_id=&quot;10018&quot;&gt;&lt;property id=&quot;20148&quot; value=&quot;5&quot;/&gt;&lt;property id=&quot;20300&quot; value=&quot;Slide 16 - &amp;quot;Clinical Interview: Pain &amp;amp; Treatment History&amp;quot;&quot;/&gt;&lt;property id=&quot;20307&quot; value=&quot;430&quot;/&gt;&lt;/object&gt;&lt;object type=&quot;3&quot; unique_id=&quot;10019&quot;&gt;&lt;property id=&quot;20148&quot; value=&quot;5&quot;/&gt;&lt;property id=&quot;20300&quot; value=&quot;Slide 17 - &amp;quot;Clinical Interview: Pain &amp;amp; Treatment History, cont’d&amp;quot;&quot;/&gt;&lt;property id=&quot;20307&quot; value=&quot;511&quot;/&gt;&lt;/object&gt;&lt;object type=&quot;3&quot; unique_id=&quot;10020&quot;&gt;&lt;property id=&quot;20148&quot; value=&quot;5&quot;/&gt;&lt;property id=&quot;20300&quot; value=&quot;Slide 18 - &amp;quot;Perform Thorough Evaluation  &amp;amp; Assessment of Pain&amp;quot;&quot;/&gt;&lt;property id=&quot;20307&quot; value=&quot;432&quot;/&gt;&lt;/object&gt;&lt;object type=&quot;3&quot; unique_id=&quot;10021&quot;&gt;&lt;property id=&quot;20148&quot; value=&quot;5&quot;/&gt;&lt;property id=&quot;20300&quot; value=&quot;Slide 19 - &amp;quot;Assess Risk of Abuse, Including Substance Use &amp;amp; Psychiatric Hx&amp;quot;&quot;/&gt;&lt;property id=&quot;20307&quot; value=&quot;512&quot;/&gt;&lt;/object&gt;&lt;object type=&quot;3&quot; unique_id=&quot;10022&quot;&gt;&lt;property id=&quot;20148&quot; value=&quot;5&quot;/&gt;&lt;property id=&quot;20300&quot; value=&quot;Slide 20 - &amp;quot;Risk Assessment, cont’d&amp;quot;&quot;/&gt;&lt;property id=&quot;20307&quot; value=&quot;434&quot;/&gt;&lt;/object&gt;&lt;object type=&quot;3&quot; unique_id=&quot;10023&quot;&gt;&lt;property id=&quot;20148&quot; value=&quot;5&quot;/&gt;&lt;property id=&quot;20300&quot; value=&quot;Slide 21 - &amp;quot;Risk Assessment Tools: Examples&amp;quot;&quot;/&gt;&lt;property id=&quot;20307&quot; value=&quot;435&quot;/&gt;&lt;/object&gt;&lt;object type=&quot;3&quot; unique_id=&quot;10024&quot;&gt;&lt;property id=&quot;20148&quot; value=&quot;5&quot;/&gt;&lt;property id=&quot;20300&quot; value=&quot;Slide 22 - &amp;quot;Opioid Risk Tool (ORT)&amp;quot;&quot;/&gt;&lt;property id=&quot;20307&quot; value=&quot;436&quot;/&gt;&lt;/object&gt;&lt;object type=&quot;3&quot; unique_id=&quot;10025&quot;&gt;&lt;property id=&quot;20148&quot; value=&quot;5&quot;/&gt;&lt;property id=&quot;20300&quot; value=&quot;Slide 23 - &amp;quot;Screener &amp;amp; Opioid Assessment for Patients with Pain (SOAPP)®&amp;quot;&quot;/&gt;&lt;property id=&quot;20307&quot; value=&quot;437&quot;/&gt;&lt;/object&gt;&lt;object type=&quot;3&quot; unique_id=&quot;10026&quot;&gt;&lt;property id=&quot;20148&quot; value=&quot;5&quot;/&gt;&lt;property id=&quot;20300&quot; value=&quot;Slide 24 - &amp;quot;SOAPP® : Available in 4 Formats to  Assess Misuse Risk&amp;quot;&quot;/&gt;&lt;property id=&quot;20307&quot; value=&quot;439&quot;/&gt;&lt;/object&gt;&lt;object type=&quot;3&quot; unique_id=&quot;10027&quot;&gt;&lt;property id=&quot;20148&quot; value=&quot;5&quot;/&gt;&lt;property id=&quot;20300&quot; value=&quot;Slide 25 - &amp;quot;When to Consider a Trial of an Opioid&amp;quot;&quot;/&gt;&lt;property id=&quot;20307&quot; value=&quot;513&quot;/&gt;&lt;/object&gt;&lt;object type=&quot;3&quot; unique_id=&quot;10028&quot;&gt;&lt;property id=&quot;20148&quot; value=&quot;5&quot;/&gt;&lt;property id=&quot;20300&quot; value=&quot;Slide 26 - &amp;quot;When to Consider a Trial of an Opioid, cont’d&amp;quot;&quot;/&gt;&lt;property id=&quot;20307&quot; value=&quot;514&quot;/&gt;&lt;/object&gt;&lt;object type=&quot;3&quot; unique_id=&quot;10029&quot;&gt;&lt;property id=&quot;20148&quot; value=&quot;5&quot;/&gt;&lt;property id=&quot;20300&quot; value=&quot;Slide 27 - &amp;quot;When to Consider a Trial of an Opioid, cont’d &amp;quot;&quot;/&gt;&lt;property id=&quot;20307&quot; value=&quot;515&quot;/&gt;&lt;/object&gt;&lt;object type=&quot;3&quot; unique_id=&quot;10030&quot;&gt;&lt;property id=&quot;20148&quot; value=&quot;5&quot;/&gt;&lt;property id=&quot;20300&quot; value=&quot;Slide 28 - &amp;quot;Referring High-Risk Patients&amp;quot;&quot;/&gt;&lt;property id=&quot;20307&quot; value=&quot;442&quot;/&gt;&lt;/object&gt;&lt;object type=&quot;3&quot; unique_id=&quot;10031&quot;&gt;&lt;property id=&quot;20148&quot; value=&quot;5&quot;/&gt;&lt;property id=&quot;20300&quot; value=&quot;Slide 29 - &amp;quot;Special Considerations:  Elderly Patients&amp;quot;&quot;/&gt;&lt;property id=&quot;20307&quot; value=&quot;516&quot;/&gt;&lt;/object&gt;&lt;object type=&quot;3&quot; unique_id=&quot;10032&quot;&gt;&lt;property id=&quot;20148&quot; value=&quot;5&quot;/&gt;&lt;property id=&quot;20300&quot; value=&quot;Slide 30 - &amp;quot;Special Considerations: Children&amp;quot;&quot;/&gt;&lt;property id=&quot;20307&quot; value=&quot;444&quot;/&gt;&lt;/object&gt;&lt;object type=&quot;3&quot; unique_id=&quot;10033&quot;&gt;&lt;property id=&quot;20148&quot; value=&quot;5&quot;/&gt;&lt;property id=&quot;20300&quot; value=&quot;Slide 31 - &amp;quot; &amp;quot;&quot;/&gt;&lt;property id=&quot;20307&quot; value=&quot;445&quot;/&gt;&lt;/object&gt;&lt;object type=&quot;3&quot; unique_id=&quot;10034&quot;&gt;&lt;property id=&quot;20148&quot; value=&quot;5&quot;/&gt;&lt;property id=&quot;20300&quot; value=&quot;Slide 32&quot;/&gt;&lt;property id=&quot;20307&quot; value=&quot;517&quot;/&gt;&lt;/object&gt;&lt;object type=&quot;3&quot; unique_id=&quot;10035&quot;&gt;&lt;property id=&quot;20148&quot; value=&quot;5&quot;/&gt;&lt;property id=&quot;20300&quot; value=&quot;Slide 33 - &amp;quot;Peter: Assess Abuse Risk w/ 5-Q SOAPP&amp;quot;&quot;/&gt;&lt;property id=&quot;20307&quot; value=&quot;518&quot;/&gt;&lt;/object&gt;&lt;object type=&quot;3&quot; unique_id=&quot;10036&quot;&gt;&lt;property id=&quot;20148&quot; value=&quot;5&quot;/&gt;&lt;property id=&quot;20300&quot; value=&quot;Slide 34&quot;/&gt;&lt;property id=&quot;20307&quot; value=&quot;519&quot;/&gt;&lt;/object&gt;&lt;object type=&quot;3&quot; unique_id=&quot;10037&quot;&gt;&lt;property id=&quot;20148&quot; value=&quot;5&quot;/&gt;&lt;property id=&quot;20300&quot; value=&quot;Slide 35&quot;/&gt;&lt;property id=&quot;20307&quot; value=&quot;449&quot;/&gt;&lt;/object&gt;&lt;object type=&quot;3&quot; unique_id=&quot;10038&quot;&gt;&lt;property id=&quot;20148&quot; value=&quot;5&quot;/&gt;&lt;property id=&quot;20300&quot; value=&quot;Slide 36 - &amp;quot;Peter: What Now? Should You:&amp;quot;&quot;/&gt;&lt;property id=&quot;20307&quot; value=&quot;450&quot;/&gt;&lt;/object&gt;&lt;object type=&quot;3&quot; unique_id=&quot;10039&quot;&gt;&lt;property id=&quot;20148&quot; value=&quot;5&quot;/&gt;&lt;property id=&quot;20300&quot; value=&quot;Slide 37&quot;/&gt;&lt;property id=&quot;20307&quot; value=&quot;451&quot;/&gt;&lt;/object&gt;&lt;object type=&quot;3&quot; unique_id=&quot;10040&quot;&gt;&lt;property id=&quot;20148&quot; value=&quot;5&quot;/&gt;&lt;property id=&quot;20300&quot; value=&quot;Slide 38&quot;/&gt;&lt;property id=&quot;20307&quot; value=&quot;452&quot;/&gt;&lt;/object&gt;&lt;object type=&quot;3&quot; unique_id=&quot;10041&quot;&gt;&lt;property id=&quot;20148&quot; value=&quot;5&quot;/&gt;&lt;property id=&quot;20300&quot; value=&quot;Slide 39 - &amp;quot;Federal &amp;amp; State Regulations&amp;quot;&quot;/&gt;&lt;property id=&quot;20307&quot; value=&quot;453&quot;/&gt;&lt;/object&gt;&lt;object type=&quot;3&quot; unique_id=&quot;10042&quot;&gt;&lt;property id=&quot;20148&quot; value=&quot;5&quot;/&gt;&lt;property id=&quot;20300&quot; value=&quot;Slide 40 - &amp;quot;Initiating Treatment&amp;quot;&quot;/&gt;&lt;property id=&quot;20307&quot; value=&quot;520&quot;/&gt;&lt;/object&gt;&lt;object type=&quot;3&quot; unique_id=&quot;10043&quot;&gt;&lt;property id=&quot;20148&quot; value=&quot;5&quot;/&gt;&lt;property id=&quot;20300&quot; value=&quot;Slide 41 - &amp;quot;ER/LA Opioid-Induced  Respiratory Depression&amp;quot;&quot;/&gt;&lt;property id=&quot;20307&quot; value=&quot;534&quot;/&gt;&lt;/object&gt;&lt;object type=&quot;3&quot; unique_id=&quot;10044&quot;&gt;&lt;property id=&quot;20148&quot; value=&quot;5&quot;/&gt;&lt;property id=&quot;20300&quot; value=&quot;Slide 42&quot;/&gt;&lt;property id=&quot;20307&quot; value=&quot;521&quot;/&gt;&lt;/object&gt;&lt;object type=&quot;3&quot; unique_id=&quot;10045&quot;&gt;&lt;property id=&quot;20148&quot; value=&quot;5&quot;/&gt;&lt;property id=&quot;20300&quot; value=&quot;Slide 43 - &amp;quot;Initiating &amp;amp; Titrating: Opioid-Naïve Patients&amp;quot;&quot;/&gt;&lt;property id=&quot;20307&quot; value=&quot;457&quot;/&gt;&lt;/object&gt;&lt;object type=&quot;3&quot; unique_id=&quot;10046&quot;&gt;&lt;property id=&quot;20148&quot; value=&quot;5&quot;/&gt;&lt;property id=&quot;20300&quot; value=&quot;Slide 44 - &amp;quot;Initiating: Opioid-Tolerant Patients&amp;quot;&quot;/&gt;&lt;property id=&quot;20307&quot; value=&quot;458&quot;/&gt;&lt;/object&gt;&lt;object type=&quot;3&quot; unique_id=&quot;10047&quot;&gt;&lt;property id=&quot;20148&quot; value=&quot;5&quot;/&gt;&lt;property id=&quot;20300&quot; value=&quot;Slide 45 - &amp;quot;Opioid Rotation&amp;quot;&quot;/&gt;&lt;property id=&quot;20307&quot; value=&quot;522&quot;/&gt;&lt;/object&gt;&lt;object type=&quot;3&quot; unique_id=&quot;10048&quot;&gt;&lt;property id=&quot;20148&quot; value=&quot;5&quot;/&gt;&lt;property id=&quot;20300&quot; value=&quot;Slide 46 - &amp;quot;Mu Opioid Receptors &amp;amp; Incomplete  Cross-Tolerance&amp;quot;&quot;/&gt;&lt;property id=&quot;20307&quot; value=&quot;460&quot;/&gt;&lt;/object&gt;&lt;object type=&quot;3&quot; unique_id=&quot;10049&quot;&gt;&lt;property id=&quot;20148&quot; value=&quot;5&quot;/&gt;&lt;property id=&quot;20300&quot; value=&quot;Slide 47 - &amp;quot;Incomplete Cross-Tolerance&amp;quot;&quot;/&gt;&lt;property id=&quot;20307&quot; value=&quot;461&quot;/&gt;&lt;/object&gt;&lt;object type=&quot;3&quot; unique_id=&quot;10050&quot;&gt;&lt;property id=&quot;20148&quot; value=&quot;5&quot;/&gt;&lt;property id=&quot;20300&quot; value=&quot;Slide 48 - &amp;quot;Reasons for Opioid Rotation&amp;quot;&quot;/&gt;&lt;property id=&quot;20307&quot; value=&quot;462&quot;/&gt;&lt;/object&gt;&lt;object type=&quot;3&quot; unique_id=&quot;10051&quot;&gt;&lt;property id=&quot;20148&quot; value=&quot;5&quot;/&gt;&lt;property id=&quot;20300&quot; value=&quot;Slide 49 - &amp;quot;Equianalgesic Doses&amp;quot;&quot;/&gt;&lt;property id=&quot;20307&quot; value=&quot;463&quot;/&gt;&lt;/object&gt;&lt;object type=&quot;3&quot; unique_id=&quot;10052&quot;&gt;&lt;property id=&quot;20148&quot; value=&quot;5&quot;/&gt;&lt;property id=&quot;20300&quot; value=&quot;Slide 50 - &amp;quot;Equianalgesic Dose Tables (EDT)&amp;quot;&quot;/&gt;&lt;property id=&quot;20307&quot; value=&quot;464&quot;/&gt;&lt;/object&gt;&lt;object type=&quot;3&quot; unique_id=&quot;10053&quot;&gt;&lt;property id=&quot;20148&quot; value=&quot;5&quot;/&gt;&lt;property id=&quot;20300&quot; value=&quot;Slide 51 - &amp;quot;Example of an EDT&amp;quot;&quot;/&gt;&lt;property id=&quot;20307&quot; value=&quot;306&quot;/&gt;&lt;/object&gt;&lt;object type=&quot;3&quot; unique_id=&quot;10054&quot;&gt;&lt;property id=&quot;20148&quot; value=&quot;5&quot;/&gt;&lt;property id=&quot;20300&quot; value=&quot;Slide 52 - &amp;quot;Limitations of EDTs&amp;quot;&quot;/&gt;&lt;property id=&quot;20307&quot; value=&quot;307&quot;/&gt;&lt;/object&gt;&lt;object type=&quot;3&quot; unique_id=&quot;10055&quot;&gt;&lt;property id=&quot;20148&quot; value=&quot;5&quot;/&gt;&lt;property id=&quot;20300&quot; value=&quot;Slide 53 - &amp;quot;Utilizing Equianalgesic Doses&amp;quot;&quot;/&gt;&lt;property id=&quot;20307&quot; value=&quot;308&quot;/&gt;&lt;/object&gt;&lt;object type=&quot;3&quot; unique_id=&quot;10056&quot;&gt;&lt;property id=&quot;20148&quot; value=&quot;5&quot;/&gt;&lt;property id=&quot;20300&quot; value=&quot;Slide 54 - &amp;quot;Guidelines for Opioid Rotation&amp;quot;&quot;/&gt;&lt;property id=&quot;20307&quot; value=&quot;523&quot;/&gt;&lt;/object&gt;&lt;object type=&quot;3&quot; unique_id=&quot;10057&quot;&gt;&lt;property id=&quot;20148&quot; value=&quot;5&quot;/&gt;&lt;property id=&quot;20300&quot; value=&quot;Slide 55 - &amp;quot;Guidelines for Opioid Rotation, cont’d&amp;quot;&quot;/&gt;&lt;property id=&quot;20307&quot; value=&quot;310&quot;/&gt;&lt;/object&gt;&lt;object type=&quot;3&quot; unique_id=&quot;10058&quot;&gt;&lt;property id=&quot;20148&quot; value=&quot;5&quot;/&gt;&lt;property id=&quot;20300&quot; value=&quot;Slide 56 - &amp;quot;Guidelines for Opioid Rotation, cont’d&amp;quot;&quot;/&gt;&lt;property id=&quot;20307&quot; value=&quot;311&quot;/&gt;&lt;/object&gt;&lt;object type=&quot;3&quot; unique_id=&quot;10059&quot;&gt;&lt;property id=&quot;20148&quot; value=&quot;5&quot;/&gt;&lt;property id=&quot;20300&quot; value=&quot;Slide 57 - &amp;quot;Guideline for Opioid Rotation: Summary&amp;quot;&quot;/&gt;&lt;property id=&quot;20307&quot; value=&quot;312&quot;/&gt;&lt;/object&gt;&lt;object type=&quot;3&quot; unique_id=&quot;10060&quot;&gt;&lt;property id=&quot;20148&quot; value=&quot;5&quot;/&gt;&lt;property id=&quot;20300&quot; value=&quot;Slide 58 - &amp;quot;Breakthrough Pain in Chronic  Pain Patients&amp;quot;&quot;/&gt;&lt;property id=&quot;20307&quot; value=&quot;313&quot;/&gt;&lt;/object&gt;&lt;object type=&quot;3&quot; unique_id=&quot;10061&quot;&gt;&lt;property id=&quot;20148&quot; value=&quot;5&quot;/&gt;&lt;property id=&quot;20300&quot; value=&quot;Slide 59&quot;/&gt;&lt;property id=&quot;20307&quot; value=&quot;314&quot;/&gt;&lt;/object&gt;&lt;object type=&quot;3&quot; unique_id=&quot;10062&quot;&gt;&lt;property id=&quot;20148&quot; value=&quot;5&quot;/&gt;&lt;property id=&quot;20300&quot; value=&quot;Slide 60&quot;/&gt;&lt;property id=&quot;20307&quot; value=&quot;315&quot;/&gt;&lt;/object&gt;&lt;object type=&quot;3&quot; unique_id=&quot;10063&quot;&gt;&lt;property id=&quot;20148&quot; value=&quot;5&quot;/&gt;&lt;property id=&quot;20300&quot; value=&quot;Slide 61&quot;/&gt;&lt;property id=&quot;20307&quot; value=&quot;316&quot;/&gt;&lt;/object&gt;&lt;object type=&quot;3&quot; unique_id=&quot;10064&quot;&gt;&lt;property id=&quot;20148&quot; value=&quot;5&quot;/&gt;&lt;property id=&quot;20300&quot; value=&quot;Slide 62&quot;/&gt;&lt;property id=&quot;20307&quot; value=&quot;509&quot;/&gt;&lt;/object&gt;&lt;object type=&quot;3&quot; unique_id=&quot;10065&quot;&gt;&lt;property id=&quot;20148&quot; value=&quot;5&quot;/&gt;&lt;property id=&quot;20300&quot; value=&quot;Slide 63&quot;/&gt;&lt;property id=&quot;20307&quot; value=&quot;317&quot;/&gt;&lt;/object&gt;&lt;object type=&quot;3&quot; unique_id=&quot;10066&quot;&gt;&lt;property id=&quot;20148&quot; value=&quot;5&quot;/&gt;&lt;property id=&quot;20300&quot; value=&quot;Slide 64&quot;/&gt;&lt;property id=&quot;20307&quot; value=&quot;318&quot;/&gt;&lt;/object&gt;&lt;object type=&quot;3&quot; unique_id=&quot;10067&quot;&gt;&lt;property id=&quot;20148&quot; value=&quot;5&quot;/&gt;&lt;property id=&quot;20300&quot; value=&quot;Slide 65&quot;/&gt;&lt;property id=&quot;20307&quot; value=&quot;319&quot;/&gt;&lt;/object&gt;&lt;object type=&quot;3&quot; unique_id=&quot;10068&quot;&gt;&lt;property id=&quot;20148&quot; value=&quot;5&quot;/&gt;&lt;property id=&quot;20300&quot; value=&quot;Slide 66 - &amp;quot;Reasons for Discontinuing  ER/LA Opioids&amp;quot;&quot;/&gt;&lt;property id=&quot;20307&quot; value=&quot;524&quot;/&gt;&lt;/object&gt;&lt;object type=&quot;3&quot; unique_id=&quot;10069&quot;&gt;&lt;property id=&quot;20148&quot; value=&quot;5&quot;/&gt;&lt;property id=&quot;20300&quot; value=&quot;Slide 67 - &amp;quot;Taper Dose When  Discontinuing&amp;quot;&quot;/&gt;&lt;property id=&quot;20307&quot; value=&quot;525&quot;/&gt;&lt;/object&gt;&lt;object type=&quot;3&quot; unique_id=&quot;10070&quot;&gt;&lt;property id=&quot;20148&quot; value=&quot;5&quot;/&gt;&lt;property id=&quot;20300&quot; value=&quot;Slide 68 - &amp;quot;Taper Dose When Discontinuing, cont’d&amp;quot;&quot;/&gt;&lt;property id=&quot;20307&quot; value=&quot;322&quot;/&gt;&lt;/object&gt;&lt;object type=&quot;3&quot; unique_id=&quot;10071&quot;&gt;&lt;property id=&quot;20148&quot; value=&quot;5&quot;/&gt;&lt;property id=&quot;20300&quot; value=&quot;Slide 69&quot;/&gt;&lt;property id=&quot;20307&quot; value=&quot;323&quot;/&gt;&lt;/object&gt;&lt;object type=&quot;3&quot; unique_id=&quot;10072&quot;&gt;&lt;property id=&quot;20148&quot; value=&quot;5&quot;/&gt;&lt;property id=&quot;20300&quot; value=&quot;Slide 70&quot;/&gt;&lt;property id=&quot;20307&quot; value=&quot;324&quot;/&gt;&lt;/object&gt;&lt;object type=&quot;3&quot; unique_id=&quot;10073&quot;&gt;&lt;property id=&quot;20148&quot; value=&quot;5&quot;/&gt;&lt;property id=&quot;20300&quot; value=&quot;Slide 71 - &amp;quot;Ernesto: What Now? &amp;quot;&quot;/&gt;&lt;property id=&quot;20307&quot; value=&quot;325&quot;/&gt;&lt;/object&gt;&lt;object type=&quot;3&quot; unique_id=&quot;10074&quot;&gt;&lt;property id=&quot;20148&quot; value=&quot;5&quot;/&gt;&lt;property id=&quot;20300&quot; value=&quot;Slide 72&quot;/&gt;&lt;property id=&quot;20307&quot; value=&quot;326&quot;/&gt;&lt;/object&gt;&lt;object type=&quot;3&quot; unique_id=&quot;10075&quot;&gt;&lt;property id=&quot;20148&quot; value=&quot;5&quot;/&gt;&lt;property id=&quot;20300&quot; value=&quot;Slide 73&quot;/&gt;&lt;property id=&quot;20307&quot; value=&quot;327&quot;/&gt;&lt;/object&gt;&lt;object type=&quot;3&quot; unique_id=&quot;10076&quot;&gt;&lt;property id=&quot;20148&quot; value=&quot;5&quot;/&gt;&lt;property id=&quot;20300&quot; value=&quot;Slide 74&quot;/&gt;&lt;property id=&quot;20307&quot; value=&quot;328&quot;/&gt;&lt;/object&gt;&lt;object type=&quot;3&quot; unique_id=&quot;10077&quot;&gt;&lt;property id=&quot;20148&quot; value=&quot;5&quot;/&gt;&lt;property id=&quot;20300&quot; value=&quot;Slide 75&quot;/&gt;&lt;property id=&quot;20307&quot; value=&quot;329&quot;/&gt;&lt;/object&gt;&lt;object type=&quot;3&quot; unique_id=&quot;10078&quot;&gt;&lt;property id=&quot;20148&quot; value=&quot;5&quot;/&gt;&lt;property id=&quot;20300&quot; value=&quot;Slide 76&quot;/&gt;&lt;property id=&quot;20307&quot; value=&quot;330&quot;/&gt;&lt;/object&gt;&lt;object type=&quot;3&quot; unique_id=&quot;10079&quot;&gt;&lt;property id=&quot;20148&quot; value=&quot;5&quot;/&gt;&lt;property id=&quot;20300&quot; value=&quot;Slide 77 - &amp;quot;Informed Consent&amp;quot;&quot;/&gt;&lt;property id=&quot;20307&quot; value=&quot;331&quot;/&gt;&lt;/object&gt;&lt;object type=&quot;3&quot; unique_id=&quot;10080&quot;&gt;&lt;property id=&quot;20148&quot; value=&quot;5&quot;/&gt;&lt;property id=&quot;20300&quot; value=&quot;Slide 78 - &amp;quot;Patient-Prescriber Agreement (PPA)&amp;quot;&quot;/&gt;&lt;property id=&quot;20307&quot; value=&quot;332&quot;/&gt;&lt;/object&gt;&lt;object type=&quot;3&quot; unique_id=&quot;10081&quot;&gt;&lt;property id=&quot;20148&quot; value=&quot;5&quot;/&gt;&lt;property id=&quot;20300&quot; value=&quot;Slide 79 - &amp;quot;Consider a PPA&amp;quot;&quot;/&gt;&lt;property id=&quot;20307&quot; value=&quot;333&quot;/&gt;&lt;/object&gt;&lt;object type=&quot;3&quot; unique_id=&quot;10082&quot;&gt;&lt;property id=&quot;20148&quot; value=&quot;5&quot;/&gt;&lt;property id=&quot;20300&quot; value=&quot;Slide 80 - &amp;quot;Monitor Patients During  Opioid Therapy&amp;quot;&quot;/&gt;&lt;property id=&quot;20307&quot; value=&quot;334&quot;/&gt;&lt;/object&gt;&lt;object type=&quot;3&quot; unique_id=&quot;10083&quot;&gt;&lt;property id=&quot;20148&quot; value=&quot;5&quot;/&gt;&lt;property id=&quot;20300&quot; value=&quot;Slide 81 - &amp;quot;Monitor Patients During  Opioid Therapy, cont’d&amp;quot;&quot;/&gt;&lt;property id=&quot;20307&quot; value=&quot;335&quot;/&gt;&lt;/object&gt;&lt;object type=&quot;3&quot; unique_id=&quot;10084&quot;&gt;&lt;property id=&quot;20148&quot; value=&quot;5&quot;/&gt;&lt;property id=&quot;20300&quot; value=&quot;Slide 82 - &amp;quot;Anticipate &amp;amp; Treat Common AEs&amp;quot;&quot;/&gt;&lt;property id=&quot;20307&quot; value=&quot;336&quot;/&gt;&lt;/object&gt;&lt;object type=&quot;3&quot; unique_id=&quot;10085&quot;&gt;&lt;property id=&quot;20148&quot; value=&quot;5&quot;/&gt;&lt;property id=&quot;20300&quot; value=&quot;Slide 83 - &amp;quot;Monitor Adherence and  Aberrant Behavior&amp;quot;&quot;/&gt;&lt;property id=&quot;20307&quot; value=&quot;337&quot;/&gt;&lt;/object&gt;&lt;object type=&quot;3&quot; unique_id=&quot;10086&quot;&gt;&lt;property id=&quot;20148&quot; value=&quot;5&quot;/&gt;&lt;property id=&quot;20300&quot; value=&quot;Slide 84 - &amp;quot;Address Aberrant Drug-Related Behavior &amp;quot;&quot;/&gt;&lt;property id=&quot;20307&quot; value=&quot;338&quot;/&gt;&lt;/object&gt;&lt;object type=&quot;3&quot; unique_id=&quot;10087&quot;&gt;&lt;property id=&quot;20148&quot; value=&quot;5&quot;/&gt;&lt;property id=&quot;20300&quot; value=&quot;Slide 85 - &amp;quot;Prescription Drug Monitoring Programs (PDMPs)&amp;quot;&quot;/&gt;&lt;property id=&quot;20307&quot; value=&quot;339&quot;/&gt;&lt;/object&gt;&lt;object type=&quot;3&quot; unique_id=&quot;10088&quot;&gt;&lt;property id=&quot;20148&quot; value=&quot;5&quot;/&gt;&lt;property id=&quot;20300&quot; value=&quot;Slide 86 - &amp;quot;Status of State PDMPs&amp;quot;&quot;/&gt;&lt;property id=&quot;20307&quot; value=&quot;340&quot;/&gt;&lt;/object&gt;&lt;object type=&quot;3&quot; unique_id=&quot;10089&quot;&gt;&lt;property id=&quot;20148&quot; value=&quot;5&quot;/&gt;&lt;property id=&quot;20300&quot; value=&quot;Slide 87 - &amp;quot;PDMPs: Substances Monitored&amp;quot;&quot;/&gt;&lt;property id=&quot;20307&quot; value=&quot;341&quot;/&gt;&lt;/object&gt;&lt;object type=&quot;3&quot; unique_id=&quot;10090&quot;&gt;&lt;property id=&quot;20148&quot; value=&quot;5&quot;/&gt;&lt;property id=&quot;20300&quot; value=&quot;Slide 88 - &amp;quot;PDMPs Providing Database Access to Prescribers&amp;quot;&quot;/&gt;&lt;property id=&quot;20307&quot; value=&quot;342&quot;/&gt;&lt;/object&gt;&lt;object type=&quot;3&quot; unique_id=&quot;10091&quot;&gt;&lt;property id=&quot;20148&quot; value=&quot;5&quot;/&gt;&lt;property id=&quot;20300&quot; value=&quot;Slide 89 - &amp;quot;PDMPs: Requirements for Prescribers to Register&amp;quot;&quot;/&gt;&lt;property id=&quot;20307&quot; value=&quot;343&quot;/&gt;&lt;/object&gt;&lt;object type=&quot;3&quot; unique_id=&quot;10092&quot;&gt;&lt;property id=&quot;20148&quot; value=&quot;5&quot;/&gt;&lt;property id=&quot;20300&quot; value=&quot;Slide 90 - &amp;quot;PDMPs: Requirements for Prescribers to Access&amp;quot;&quot;/&gt;&lt;property id=&quot;20307&quot; value=&quot;526&quot;/&gt;&lt;/object&gt;&lt;object type=&quot;3&quot; unique_id=&quot;10093&quot;&gt;&lt;property id=&quot;20148&quot; value=&quot;5&quot;/&gt;&lt;property id=&quot;20300&quot; value=&quot;Slide 91 - &amp;quot;PDMP Benefits&amp;quot;&quot;/&gt;&lt;property id=&quot;20307&quot; value=&quot;527&quot;/&gt;&lt;/object&gt;&lt;object type=&quot;3&quot; unique_id=&quot;10094&quot;&gt;&lt;property id=&quot;20148&quot; value=&quot;5&quot;/&gt;&lt;property id=&quot;20300&quot; value=&quot;Slide 92&quot;/&gt;&lt;property id=&quot;20307&quot; value=&quot;346&quot;/&gt;&lt;/object&gt;&lt;object type=&quot;3&quot; unique_id=&quot;10095&quot;&gt;&lt;property id=&quot;20148&quot; value=&quot;5&quot;/&gt;&lt;property id=&quot;20300&quot; value=&quot;Slide 93&quot;/&gt;&lt;property id=&quot;20307&quot; value=&quot;347&quot;/&gt;&lt;/object&gt;&lt;object type=&quot;3&quot; unique_id=&quot;10096&quot;&gt;&lt;property id=&quot;20148&quot; value=&quot;5&quot;/&gt;&lt;property id=&quot;20300&quot; value=&quot;Slide 94 - &amp;quot;PDMP Unsolicited Patient  Threshold Reports&amp;quot;&quot;/&gt;&lt;property id=&quot;20307&quot; value=&quot;348&quot;/&gt;&lt;/object&gt;&lt;object type=&quot;3&quot; unique_id=&quot;10097&quot;&gt;&lt;property id=&quot;20148&quot; value=&quot;5&quot;/&gt;&lt;property id=&quot;20300&quot; value=&quot;Slide 95 - &amp;quot;Rationale for Urine Drug Testing (UDT)&amp;quot;&quot;/&gt;&lt;property id=&quot;20307&quot; value=&quot;349&quot;/&gt;&lt;/object&gt;&lt;object type=&quot;3&quot; unique_id=&quot;10098&quot;&gt;&lt;property id=&quot;20148&quot; value=&quot;5&quot;/&gt;&lt;property id=&quot;20300&quot; value=&quot;Slide 96 - &amp;quot;Main Types of UDT Methods&amp;quot;&quot;/&gt;&lt;property id=&quot;20307&quot; value=&quot;528&quot;/&gt;&lt;/object&gt;&lt;object type=&quot;3&quot; unique_id=&quot;10099&quot;&gt;&lt;property id=&quot;20148&quot; value=&quot;5&quot;/&gt;&lt;property id=&quot;20300&quot; value=&quot;Slide 97 - &amp;quot;Detecting Opioids by UDT&amp;quot;&quot;/&gt;&lt;property id=&quot;20307&quot; value=&quot;351&quot;/&gt;&lt;/object&gt;&lt;object type=&quot;3&quot; unique_id=&quot;10100&quot;&gt;&lt;property id=&quot;20148&quot; value=&quot;5&quot;/&gt;&lt;property id=&quot;20300&quot; value=&quot;Slide 98 - &amp;quot;Specific Windows of Drug Detection&amp;quot;&quot;/&gt;&lt;property id=&quot;20307&quot; value=&quot;352&quot;/&gt;&lt;/object&gt;&lt;object type=&quot;3&quot; unique_id=&quot;10101&quot;&gt;&lt;property id=&quot;20148&quot; value=&quot;5&quot;/&gt;&lt;property id=&quot;20300&quot; value=&quot;Slide 99 - &amp;quot;Specific Windows of Drug Detection, cont’d&amp;quot;&quot;/&gt;&lt;property id=&quot;20307&quot; value=&quot;353&quot;/&gt;&lt;/object&gt;&lt;object type=&quot;3&quot; unique_id=&quot;10102&quot;&gt;&lt;property id=&quot;20148&quot; value=&quot;5&quot;/&gt;&lt;property id=&quot;20300&quot; value=&quot;Slide 100 - &amp;quot;Characteristics of Urine:  Assessing Specimen&amp;quot;&quot;/&gt;&lt;property id=&quot;20307&quot; value=&quot;354&quot;/&gt;&lt;/object&gt;&lt;object type=&quot;3&quot; unique_id=&quot;10103&quot;&gt;&lt;property id=&quot;20148&quot; value=&quot;5&quot;/&gt;&lt;property id=&quot;20300&quot; value=&quot;Slide 101 - &amp;quot;Interpretation of UDT Results&amp;quot;&quot;/&gt;&lt;property id=&quot;20307&quot; value=&quot;355&quot;/&gt;&lt;/object&gt;&lt;object type=&quot;3&quot; unique_id=&quot;10104&quot;&gt;&lt;property id=&quot;20148&quot; value=&quot;5&quot;/&gt;&lt;property id=&quot;20300&quot; value=&quot;Slide 102 - &amp;quot;Interpretation of UDT Results, cont’d&amp;quot;&quot;/&gt;&lt;property id=&quot;20307&quot; value=&quot;356&quot;/&gt;&lt;/object&gt;&lt;object type=&quot;3&quot; unique_id=&quot;10105&quot;&gt;&lt;property id=&quot;20148&quot; value=&quot;5&quot;/&gt;&lt;property id=&quot;20300&quot; value=&quot;Slide 103 - &amp;quot;Examples of Metabolism of Opioids&amp;quot;&quot;/&gt;&lt;property id=&quot;20307&quot; value=&quot;357&quot;/&gt;&lt;/object&gt;&lt;object type=&quot;3&quot; unique_id=&quot;10106&quot;&gt;&lt;property id=&quot;20148&quot; value=&quot;5&quot;/&gt;&lt;property id=&quot;20300&quot; value=&quot;Slide 104 - &amp;quot;Interpretation of UDT Results&amp;quot;&quot;/&gt;&lt;property id=&quot;20307&quot; value=&quot;358&quot;/&gt;&lt;/object&gt;&lt;object type=&quot;3&quot; unique_id=&quot;10107&quot;&gt;&lt;property id=&quot;20148&quot; value=&quot;5&quot;/&gt;&lt;property id=&quot;20300&quot; value=&quot;Slide 105 - &amp;quot;Be Ready to Refer&amp;quot;&quot;/&gt;&lt;property id=&quot;20307&quot; value=&quot;359&quot;/&gt;&lt;/object&gt;&lt;object type=&quot;3&quot; unique_id=&quot;10108&quot;&gt;&lt;property id=&quot;20148&quot; value=&quot;5&quot;/&gt;&lt;property id=&quot;20300&quot; value=&quot;Slide 106&quot;/&gt;&lt;property id=&quot;20307&quot; value=&quot;360&quot;/&gt;&lt;/object&gt;&lt;object type=&quot;3&quot; unique_id=&quot;10109&quot;&gt;&lt;property id=&quot;20148&quot; value=&quot;5&quot;/&gt;&lt;property id=&quot;20300&quot; value=&quot;Slide 107&quot;/&gt;&lt;property id=&quot;20307&quot; value=&quot;361&quot;/&gt;&lt;/object&gt;&lt;object type=&quot;3&quot; unique_id=&quot;10110&quot;&gt;&lt;property id=&quot;20148&quot; value=&quot;5&quot;/&gt;&lt;property id=&quot;20300&quot; value=&quot;Slide 108 - &amp;quot;Counsel Patients  About Proper Use&amp;quot;&quot;/&gt;&lt;property id=&quot;20307&quot; value=&quot;362&quot;/&gt;&lt;/object&gt;&lt;object type=&quot;3&quot; unique_id=&quot;10111&quot;&gt;&lt;property id=&quot;20148&quot; value=&quot;5&quot;/&gt;&lt;property id=&quot;20300&quot; value=&quot;Slide 109 - &amp;quot;Counsel Patients About Proper Use, cont’d&amp;quot;&quot;/&gt;&lt;property id=&quot;20307&quot; value=&quot;363&quot;/&gt;&lt;/object&gt;&lt;object type=&quot;3&quot; unique_id=&quot;10112&quot;&gt;&lt;property id=&quot;20148&quot; value=&quot;5&quot;/&gt;&lt;property id=&quot;20300&quot; value=&quot;Slide 110 - &amp;quot;Warn Patients&amp;quot;&quot;/&gt;&lt;property id=&quot;20307&quot; value=&quot;364&quot;/&gt;&lt;/object&gt;&lt;object type=&quot;3&quot; unique_id=&quot;10113&quot;&gt;&lt;property id=&quot;20148&quot; value=&quot;5&quot;/&gt;&lt;property id=&quot;20300&quot; value=&quot;Slide 111 - &amp;quot;Warn Patients, cont’d&amp;quot;&quot;/&gt;&lt;property id=&quot;20307&quot; value=&quot;365&quot;/&gt;&lt;/object&gt;&lt;object type=&quot;3&quot; unique_id=&quot;10114&quot;&gt;&lt;property id=&quot;20148&quot; value=&quot;5&quot;/&gt;&lt;property id=&quot;20300&quot; value=&quot;Slide 112&quot;/&gt;&lt;property id=&quot;20307&quot; value=&quot;366&quot;/&gt;&lt;/object&gt;&lt;object type=&quot;3&quot; unique_id=&quot;10115&quot;&gt;&lt;property id=&quot;20148&quot; value=&quot;5&quot;/&gt;&lt;property id=&quot;20300&quot; value=&quot;Slide 113 - &amp;quot;Protecting the Community&amp;quot;&quot;/&gt;&lt;property id=&quot;20307&quot; value=&quot;367&quot;/&gt;&lt;/object&gt;&lt;object type=&quot;3&quot; unique_id=&quot;10116&quot;&gt;&lt;property id=&quot;20148&quot; value=&quot;5&quot;/&gt;&lt;property id=&quot;20300&quot; value=&quot;Slide 114 - &amp;quot;Source of Most Recent Rx Opioids Among Past-Year Users&amp;quot;&quot;/&gt;&lt;property id=&quot;20307&quot; value=&quot;368&quot;/&gt;&lt;/object&gt;&lt;object type=&quot;3&quot; unique_id=&quot;10117&quot;&gt;&lt;property id=&quot;20148&quot; value=&quot;5&quot;/&gt;&lt;property id=&quot;20300&quot; value=&quot;Slide 115 - &amp;quot;Educate Patients &amp;amp; Families&amp;quot;&quot;/&gt;&lt;property id=&quot;20307&quot; value=&quot;369&quot;/&gt;&lt;/object&gt;&lt;object type=&quot;3&quot; unique_id=&quot;10118&quot;&gt;&lt;property id=&quot;20148&quot; value=&quot;5&quot;/&gt;&lt;property id=&quot;20300&quot; value=&quot;Slide 116 - &amp;quot;Parents Should Set Good  Examples &amp;amp; Educate Teens&amp;quot;&quot;/&gt;&lt;property id=&quot;20307&quot; value=&quot;370&quot;/&gt;&lt;/object&gt;&lt;object type=&quot;3&quot; unique_id=&quot;10119&quot;&gt;&lt;property id=&quot;20148&quot; value=&quot;5&quot;/&gt;&lt;property id=&quot;20300&quot; value=&quot;Slide 117 - &amp;quot;Substances Parents Have Discussed  With Teens*&amp;quot;&quot;/&gt;&lt;property id=&quot;20307&quot; value=&quot;371&quot;/&gt;&lt;/object&gt;&lt;object type=&quot;3&quot; unique_id=&quot;10120&quot;&gt;&lt;property id=&quot;20148&quot; value=&quot;5&quot;/&gt;&lt;property id=&quot;20300&quot; value=&quot;Slide 118 - &amp;quot;Educate Parents:  Not in My House&amp;quot;&quot;/&gt;&lt;property id=&quot;20307&quot; value=&quot;372&quot;/&gt;&lt;/object&gt;&lt;object type=&quot;3&quot; unique_id=&quot;10121&quot;&gt;&lt;property id=&quot;20148&quot; value=&quot;5&quot;/&gt;&lt;property id=&quot;20300&quot; value=&quot;Slide 119&quot;/&gt;&lt;property id=&quot;20307&quot; value=&quot;468&quot;/&gt;&lt;/object&gt;&lt;object type=&quot;3&quot; unique_id=&quot;10123&quot;&gt;&lt;property id=&quot;20148&quot; value=&quot;5&quot;/&gt;&lt;property id=&quot;20300&quot; value=&quot;Slide 121 - &amp;quot;Prescription drug disposal  when a program or drop  box is unavailable:  &amp;quot;&quot;/&gt;&lt;property id=&quot;20307&quot; value=&quot;470&quot;/&gt;&lt;/object&gt;&lt;object type=&quot;3&quot; unique_id=&quot;10124&quot;&gt;&lt;property id=&quot;20148&quot; value=&quot;5&quot;/&gt;&lt;property id=&quot;20300&quot; value=&quot;Slide 122 - &amp;quot;Prescription Drug Disposal&amp;quot;&quot;/&gt;&lt;property id=&quot;20307&quot; value=&quot;471&quot;/&gt;&lt;/object&gt;&lt;object type=&quot;3&quot; unique_id=&quot;10125&quot;&gt;&lt;property id=&quot;20148&quot; value=&quot;5&quot;/&gt;&lt;property id=&quot;20300&quot; value=&quot;Slide 123 - &amp;quot;Disposal Updates&amp;quot;&quot;/&gt;&lt;property id=&quot;20307&quot; value=&quot;472&quot;/&gt;&lt;/object&gt;&lt;object type=&quot;3&quot; unique_id=&quot;10126&quot;&gt;&lt;property id=&quot;20148&quot; value=&quot;5&quot;/&gt;&lt;property id=&quot;20300&quot; value=&quot;Slide 124 - &amp;quot;Case: Anne, 47-Year-Old Female&amp;quot;&quot;/&gt;&lt;property id=&quot;20307&quot; value=&quot;473&quot;/&gt;&lt;/object&gt;&lt;object type=&quot;3&quot; unique_id=&quot;10127&quot;&gt;&lt;property id=&quot;20148&quot; value=&quot;5&quot;/&gt;&lt;property id=&quot;20300&quot; value=&quot;Slide 125&quot;/&gt;&lt;property id=&quot;20307&quot; value=&quot;474&quot;/&gt;&lt;/object&gt;&lt;object type=&quot;3&quot; unique_id=&quot;10128&quot;&gt;&lt;property id=&quot;20148&quot; value=&quot;5&quot;/&gt;&lt;property id=&quot;20300&quot; value=&quot;Slide 126 - &amp;quot;Anne: What Would You Do Next?&amp;quot;&quot;/&gt;&lt;property id=&quot;20307&quot; value=&quot;475&quot;/&gt;&lt;/object&gt;&lt;object type=&quot;3&quot; unique_id=&quot;10129&quot;&gt;&lt;property id=&quot;20148&quot; value=&quot;5&quot;/&gt;&lt;property id=&quot;20300&quot; value=&quot;Slide 127&quot;/&gt;&lt;property id=&quot;20307&quot; value=&quot;476&quot;/&gt;&lt;/object&gt;&lt;object type=&quot;3&quot; unique_id=&quot;10130&quot;&gt;&lt;property id=&quot;20148&quot; value=&quot;5&quot;/&gt;&lt;property id=&quot;20300&quot; value=&quot;Slide 128 - &amp;quot;Anne: What Now? Should You:&amp;quot;&quot;/&gt;&lt;property id=&quot;20307&quot; value=&quot;477&quot;/&gt;&lt;/object&gt;&lt;object type=&quot;3&quot; unique_id=&quot;10131&quot;&gt;&lt;property id=&quot;20148&quot; value=&quot;5&quot;/&gt;&lt;property id=&quot;20300&quot; value=&quot;Slide 129&quot;/&gt;&lt;property id=&quot;20307&quot; value=&quot;478&quot;/&gt;&lt;/object&gt;&lt;object type=&quot;3&quot; unique_id=&quot;10132&quot;&gt;&lt;property id=&quot;20148&quot; value=&quot;5&quot;/&gt;&lt;property id=&quot;20300&quot; value=&quot;Slide 130&quot;/&gt;&lt;property id=&quot;20307&quot; value=&quot;479&quot;/&gt;&lt;/object&gt;&lt;object type=&quot;3&quot; unique_id=&quot;10133&quot;&gt;&lt;property id=&quot;20148&quot; value=&quot;5&quot;/&gt;&lt;property id=&quot;20300&quot; value=&quot;Slide 131 - &amp;quot;General ER/LA Opioid Drug Information&amp;quot;&quot;/&gt;&lt;property id=&quot;20307&quot; value=&quot;480&quot;/&gt;&lt;/object&gt;&lt;object type=&quot;3&quot; unique_id=&quot;10134&quot;&gt;&lt;property id=&quot;20148&quot; value=&quot;5&quot;/&gt;&lt;property id=&quot;20300&quot; value=&quot;Slide 132 - &amp;quot;For Safer Use: Know Drug  Interactions, PK, &amp;amp; PD&amp;quot;&quot;/&gt;&lt;property id=&quot;20307&quot; value=&quot;481&quot;/&gt;&lt;/object&gt;&lt;object type=&quot;3&quot; unique_id=&quot;10135&quot;&gt;&lt;property id=&quot;20148&quot; value=&quot;5&quot;/&gt;&lt;property id=&quot;20300&quot; value=&quot;Slide 133 - &amp;quot;Opioid Tolerant&amp;quot;&quot;/&gt;&lt;property id=&quot;20307&quot; value=&quot;482&quot;/&gt;&lt;/object&gt;&lt;object type=&quot;3&quot; unique_id=&quot;10136&quot;&gt;&lt;property id=&quot;20148&quot; value=&quot;5&quot;/&gt;&lt;property id=&quot;20300&quot; value=&quot;Slide 134 - &amp;quot;Key Instructions: ER/LA Opioids&amp;quot;&quot;/&gt;&lt;property id=&quot;20307&quot; value=&quot;483&quot;/&gt;&lt;/object&gt;&lt;object type=&quot;3&quot; unique_id=&quot;10137&quot;&gt;&lt;property id=&quot;20148&quot; value=&quot;5&quot;/&gt;&lt;property id=&quot;20300&quot; value=&quot;Slide 135 - &amp;quot;Key Instructions: ER/LA Opioids, cont’d&amp;quot;&quot;/&gt;&lt;property id=&quot;20307&quot; value=&quot;484&quot;/&gt;&lt;/object&gt;&lt;object type=&quot;3&quot; unique_id=&quot;10138&quot;&gt;&lt;property id=&quot;20148&quot; value=&quot;5&quot;/&gt;&lt;property id=&quot;20300&quot; value=&quot;Slide 136 - &amp;quot;Common Drug Information for  This Class&amp;quot;&quot;/&gt;&lt;property id=&quot;20307&quot; value=&quot;485&quot;/&gt;&lt;/object&gt;&lt;object type=&quot;3&quot; unique_id=&quot;10139&quot;&gt;&lt;property id=&quot;20148&quot; value=&quot;5&quot;/&gt;&lt;property id=&quot;20300&quot; value=&quot;Slide 137 - &amp;quot;Solid Oral Dosage Forms&amp;quot;&quot;/&gt;&lt;property id=&quot;20307&quot; value=&quot;486&quot;/&gt;&lt;/object&gt;&lt;object type=&quot;3&quot; unique_id=&quot;10140&quot;&gt;&lt;property id=&quot;20148&quot; value=&quot;5&quot;/&gt;&lt;property id=&quot;20300&quot; value=&quot;Slide 138 - &amp;quot;Transdermal Dosage Forms&amp;quot;&quot;/&gt;&lt;property id=&quot;20307&quot; value=&quot;487&quot;/&gt;&lt;/object&gt;&lt;object type=&quot;3&quot; unique_id=&quot;10141&quot;&gt;&lt;property id=&quot;20148&quot; value=&quot;5&quot;/&gt;&lt;property id=&quot;20300&quot; value=&quot;Slide 139 - &amp;quot;Drug Interactions Common to  This Class&amp;quot;&quot;/&gt;&lt;property id=&quot;20307&quot; value=&quot;530&quot;/&gt;&lt;/object&gt;&lt;object type=&quot;3&quot; unique_id=&quot;10142&quot;&gt;&lt;property id=&quot;20148&quot; value=&quot;5&quot;/&gt;&lt;property id=&quot;20300&quot; value=&quot;Slide 140 - &amp;quot;Drug Information Common to  This Class&amp;quot;&quot;/&gt;&lt;property id=&quot;20307&quot; value=&quot;489&quot;/&gt;&lt;/object&gt;&lt;object type=&quot;3&quot; unique_id=&quot;10143&quot;&gt;&lt;property id=&quot;20148&quot; value=&quot;5&quot;/&gt;&lt;property id=&quot;20300&quot; value=&quot;Slide 141&quot;/&gt;&lt;property id=&quot;20307&quot; value=&quot;490&quot;/&gt;&lt;/object&gt;&lt;object type=&quot;3&quot; unique_id=&quot;10144&quot;&gt;&lt;property id=&quot;20148&quot; value=&quot;5&quot;/&gt;&lt;property id=&quot;20300&quot; value=&quot;Slide 142 - &amp;quot;Specific Characteristics&amp;quot;&quot;/&gt;&lt;property id=&quot;20307&quot; value=&quot;491&quot;/&gt;&lt;/object&gt;&lt;object type=&quot;3&quot; unique_id=&quot;10145&quot;&gt;&lt;property id=&quot;20148&quot; value=&quot;5&quot;/&gt;&lt;property id=&quot;20300&quot; value=&quot;Slide 143 - &amp;quot;Morphine Sulfate ER Capsules (Avinza)&amp;quot;&quot;/&gt;&lt;property id=&quot;20307&quot; value=&quot;492&quot;/&gt;&lt;/object&gt;&lt;object type=&quot;3&quot; unique_id=&quot;10146&quot;&gt;&lt;property id=&quot;20148&quot; value=&quot;5&quot;/&gt;&lt;property id=&quot;20300&quot; value=&quot;Slide 144 - &amp;quot;Buprenorphine Transdermal System (Butrans)&amp;quot;&quot;/&gt;&lt;property id=&quot;20307&quot; value=&quot;493&quot;/&gt;&lt;/object&gt;&lt;object type=&quot;3&quot; unique_id=&quot;10147&quot;&gt;&lt;property id=&quot;20148&quot; value=&quot;5&quot;/&gt;&lt;property id=&quot;20300&quot; value=&quot;Slide 145 - &amp;quot;Buprenorphine Transdermal System (Butrans) cont’d&amp;quot;&quot;/&gt;&lt;property id=&quot;20307&quot; value=&quot;494&quot;/&gt;&lt;/object&gt;&lt;object type=&quot;3&quot; unique_id=&quot;10148&quot;&gt;&lt;property id=&quot;20148&quot; value=&quot;5&quot;/&gt;&lt;property id=&quot;20300&quot; value=&quot;Slide 146 - &amp;quot;Methadone Hydrochloride Tablets (Dolophine)&amp;quot;&quot;/&gt;&lt;property id=&quot;20307&quot; value=&quot;495&quot;/&gt;&lt;/object&gt;&lt;object type=&quot;3&quot; unique_id=&quot;10149&quot;&gt;&lt;property id=&quot;20148&quot; value=&quot;5&quot;/&gt;&lt;property id=&quot;20300&quot; value=&quot;Slide 147 - &amp;quot;Methadone Hydrochloride Tablets (Dolophine) cont’d&amp;quot;&quot;/&gt;&lt;property id=&quot;20307&quot; value=&quot;496&quot;/&gt;&lt;/object&gt;&lt;object type=&quot;3&quot; unique_id=&quot;10150&quot;&gt;&lt;property id=&quot;20148&quot; value=&quot;5&quot;/&gt;&lt;property id=&quot;20300&quot; value=&quot;Slide 148 - &amp;quot;Fentanyl Transdermal System (Duragesic)&amp;quot;&quot;/&gt;&lt;property id=&quot;20307&quot; value=&quot;497&quot;/&gt;&lt;/object&gt;&lt;object type=&quot;3&quot; unique_id=&quot;10151&quot;&gt;&lt;property id=&quot;20148&quot; value=&quot;5&quot;/&gt;&lt;property id=&quot;20300&quot; value=&quot;Slide 149 - &amp;quot;Fentanyl Transdermal System (Duragesic), cont’d&amp;quot;&quot;/&gt;&lt;property id=&quot;20307&quot; value=&quot;498&quot;/&gt;&lt;/object&gt;&lt;object type=&quot;3&quot; unique_id=&quot;10152&quot;&gt;&lt;property id=&quot;20148&quot; value=&quot;5&quot;/&gt;&lt;property id=&quot;20300&quot; value=&quot;Slide 150 - &amp;quot;Morphine Sulfate ER-Naltrexone Tablets (Embeda)&amp;quot;&quot;/&gt;&lt;property id=&quot;20307&quot; value=&quot;499&quot;/&gt;&lt;/object&gt;&lt;object type=&quot;3&quot; unique_id=&quot;10153&quot;&gt;&lt;property id=&quot;20148&quot; value=&quot;5&quot;/&gt;&lt;property id=&quot;20300&quot; value=&quot;Slide 151 - &amp;quot;Hydromorphone Hydrochloride ER Tablets (Exalgo)&amp;quot;&quot;/&gt;&lt;property id=&quot;20307&quot; value=&quot;500&quot;/&gt;&lt;/object&gt;&lt;object type=&quot;3&quot; unique_id=&quot;10154&quot;&gt;&lt;property id=&quot;20148&quot; value=&quot;5&quot;/&gt;&lt;property id=&quot;20300&quot; value=&quot;Slide 152 - &amp;quot;Morphine Sulfate ER Capsules (Kadian)&amp;quot;&quot;/&gt;&lt;property id=&quot;20307&quot; value=&quot;501&quot;/&gt;&lt;/object&gt;&lt;object type=&quot;3&quot; unique_id=&quot;10155&quot;&gt;&lt;property id=&quot;20148&quot; value=&quot;5&quot;/&gt;&lt;property id=&quot;20300&quot; value=&quot;Slide 153 - &amp;quot;Morphine Sulfate CR Tablets (MS Contin)&amp;quot;&quot;/&gt;&lt;property id=&quot;20307&quot; value=&quot;502&quot;/&gt;&lt;/object&gt;&lt;object type=&quot;3&quot; unique_id=&quot;10156&quot;&gt;&lt;property id=&quot;20148&quot; value=&quot;5&quot;/&gt;&lt;property id=&quot;20300&quot; value=&quot;Slide 154 - &amp;quot;Tapentadol ER Tablets (Nucynta ER)&amp;quot;&quot;/&gt;&lt;property id=&quot;20307&quot; value=&quot;503&quot;/&gt;&lt;/object&gt;&lt;object type=&quot;3&quot; unique_id=&quot;10157&quot;&gt;&lt;property id=&quot;20148&quot; value=&quot;5&quot;/&gt;&lt;property id=&quot;20300&quot; value=&quot;Slide 155 - &amp;quot;Oxymorphone Hydrochloride ER Tablets  (Opana ER)&amp;quot;&quot;/&gt;&lt;property id=&quot;20307&quot; value=&quot;504&quot;/&gt;&lt;/object&gt;&lt;object type=&quot;3&quot; unique_id=&quot;10158&quot;&gt;&lt;property id=&quot;20148&quot; value=&quot;5&quot;/&gt;&lt;property id=&quot;20300&quot; value=&quot;Slide 156 - &amp;quot;Oxycodone Hydrochloride CR Tablets (OxyContin)&amp;quot;&quot;/&gt;&lt;property id=&quot;20307&quot; value=&quot;505&quot;/&gt;&lt;/object&gt;&lt;object type=&quot;3&quot; unique_id=&quot;10159&quot;&gt;&lt;property id=&quot;20148&quot; value=&quot;5&quot;/&gt;&lt;property id=&quot;20300&quot; value=&quot;Slide 157 - &amp;quot;Summary&amp;quot;&quot;/&gt;&lt;property id=&quot;20307&quot; value=&quot;506&quot;/&gt;&lt;/object&gt;&lt;object type=&quot;3&quot; unique_id=&quot;10160&quot;&gt;&lt;property id=&quot;20148&quot; value=&quot;5&quot;/&gt;&lt;property id=&quot;20300&quot; value=&quot;Slide 158&quot;/&gt;&lt;property id=&quot;20307&quot; value=&quot;531&quot;/&gt;&lt;/object&gt;&lt;object type=&quot;3&quot; unique_id=&quot;10161&quot;&gt;&lt;property id=&quot;20148&quot; value=&quot;5&quot;/&gt;&lt;property id=&quot;20300&quot; value=&quot;Slide 159&quot;/&gt;&lt;property id=&quot;20307&quot; value=&quot;532&quot;/&gt;&lt;/object&gt;&lt;object type=&quot;3&quot; unique_id=&quot;10323&quot;&gt;&lt;property id=&quot;20148&quot; value=&quot;5&quot;/&gt;&lt;property id=&quot;20300&quot; value=&quot;Slide 9&quot;/&gt;&lt;property id=&quot;20307&quot; value=&quot;536&quot;/&gt;&lt;/object&gt;&lt;object type=&quot;3&quot; unique_id=&quot;10324&quot;&gt;&lt;property id=&quot;20148&quot; value=&quot;5&quot;/&gt;&lt;property id=&quot;20300&quot; value=&quot;Slide 120 - &amp;quot;ER/LA Opioid Drug Disposal&amp;quot;&quot;/&gt;&lt;property id=&quot;20307&quot; value=&quot;535&quot;/&gt;&lt;/object&gt;&lt;/object&gt;&lt;object type=&quot;8&quot; unique_id=&quot;1032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Clarity">
  <a:themeElements>
    <a:clrScheme name="Custom 18">
      <a:dk1>
        <a:sysClr val="windowText" lastClr="000000"/>
      </a:dk1>
      <a:lt1>
        <a:sysClr val="window" lastClr="FFFFFF"/>
      </a:lt1>
      <a:dk2>
        <a:srgbClr val="595959"/>
      </a:dk2>
      <a:lt2>
        <a:srgbClr val="F0F0F0"/>
      </a:lt2>
      <a:accent1>
        <a:srgbClr val="685066"/>
      </a:accent1>
      <a:accent2>
        <a:srgbClr val="4B5269"/>
      </a:accent2>
      <a:accent3>
        <a:srgbClr val="3C7D88"/>
      </a:accent3>
      <a:accent4>
        <a:srgbClr val="3D7B5C"/>
      </a:accent4>
      <a:accent5>
        <a:srgbClr val="808C4E"/>
      </a:accent5>
      <a:accent6>
        <a:srgbClr val="614B5F"/>
      </a:accent6>
      <a:hlink>
        <a:srgbClr val="37737D"/>
      </a:hlink>
      <a:folHlink>
        <a:srgbClr val="42866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dirty="0">
            <a:latin typeface="Segoe UI" pitchFamily="34" charset="0"/>
            <a:ea typeface="Segoe UI" pitchFamily="34" charset="0"/>
            <a:cs typeface="Segoe UI" pitchFamily="34" charset="0"/>
          </a:defRPr>
        </a:defPPr>
      </a:lstStyle>
    </a:txDef>
  </a:objectDefaults>
  <a:extraClrSchemeLst/>
</a:theme>
</file>

<file path=ppt/theme/theme2.xml><?xml version="1.0" encoding="utf-8"?>
<a:theme xmlns:a="http://schemas.openxmlformats.org/drawingml/2006/main" name="Clarity">
  <a:themeElements>
    <a:clrScheme name="Custom 33">
      <a:dk1>
        <a:sysClr val="windowText" lastClr="000000"/>
      </a:dk1>
      <a:lt1>
        <a:sysClr val="window" lastClr="FFFFFF"/>
      </a:lt1>
      <a:dk2>
        <a:srgbClr val="595959"/>
      </a:dk2>
      <a:lt2>
        <a:srgbClr val="E5E5E5"/>
      </a:lt2>
      <a:accent1>
        <a:srgbClr val="836581"/>
      </a:accent1>
      <a:accent2>
        <a:srgbClr val="626B89"/>
      </a:accent2>
      <a:accent3>
        <a:srgbClr val="4794A1"/>
      </a:accent3>
      <a:accent4>
        <a:srgbClr val="4B9871"/>
      </a:accent4>
      <a:accent5>
        <a:srgbClr val="99A65F"/>
      </a:accent5>
      <a:accent6>
        <a:srgbClr val="836581"/>
      </a:accent6>
      <a:hlink>
        <a:srgbClr val="4794A1"/>
      </a:hlink>
      <a:folHlink>
        <a:srgbClr val="4B9871"/>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dirty="0">
            <a:latin typeface="Segoe UI" pitchFamily="34" charset="0"/>
            <a:ea typeface="Segoe UI" pitchFamily="34" charset="0"/>
            <a:cs typeface="Segoe UI"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40204</TotalTime>
  <Words>12431</Words>
  <Application>Microsoft Office PowerPoint</Application>
  <PresentationFormat>On-screen Show (4:3)</PresentationFormat>
  <Paragraphs>1884</Paragraphs>
  <Slides>141</Slides>
  <Notes>141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141</vt:i4>
      </vt:variant>
    </vt:vector>
  </HeadingPairs>
  <TitlesOfParts>
    <vt:vector size="151" baseType="lpstr">
      <vt:lpstr>Arial</vt:lpstr>
      <vt:lpstr>Arial Narrow</vt:lpstr>
      <vt:lpstr>Calibri</vt:lpstr>
      <vt:lpstr>Segoe UI</vt:lpstr>
      <vt:lpstr>Segoe UI Light</vt:lpstr>
      <vt:lpstr>Segoe UI Semibold</vt:lpstr>
      <vt:lpstr>Times New Roman</vt:lpstr>
      <vt:lpstr>Wingdings</vt:lpstr>
      <vt:lpstr>2_Clarity</vt:lpstr>
      <vt:lpstr>Clarity</vt:lpstr>
      <vt:lpstr>PowerPoint Presentation</vt:lpstr>
      <vt:lpstr>Faculty Information</vt:lpstr>
      <vt:lpstr>PowerPoint Presentation</vt:lpstr>
      <vt:lpstr>  Collaborative for REMS Education</vt:lpstr>
      <vt:lpstr>    Organizations  </vt:lpstr>
      <vt:lpstr>PowerPoint Presentation</vt:lpstr>
      <vt:lpstr>Content Development/Planner/Reviewer Disclosures</vt:lpstr>
      <vt:lpstr>CO*RE Staff Disclosures</vt:lpstr>
      <vt:lpstr>Acknowledgement</vt:lpstr>
      <vt:lpstr>Products Covered by this REMS </vt:lpstr>
      <vt:lpstr>PowerPoint Presentation</vt:lpstr>
      <vt:lpstr>Prescribers of ER/LA</vt:lpstr>
      <vt:lpstr>Opioid Misuse/Abuse is a Major Public Health Problem</vt:lpstr>
      <vt:lpstr>PowerPoint Presentation</vt:lpstr>
      <vt:lpstr>First-Time Use of Specific Drugs Among Persons Age ≥ 12 (2012)</vt:lpstr>
      <vt:lpstr>Learning Objectives</vt:lpstr>
      <vt:lpstr>Misuse, abuse, divergence and overdose of ER/LA opioids is a major public health crisis.  YOU and YOUR TEAM can have an immediate and positive impact on this crisis while also caring for your patients appropriately. </vt:lpstr>
      <vt:lpstr>PowerPoint Presentation</vt:lpstr>
      <vt:lpstr>Balance Risks Against Potential Benefits</vt:lpstr>
      <vt:lpstr>Adequately DOCUMENT  all patient interactions, assessments, test results,  &amp; treatment plans</vt:lpstr>
      <vt:lpstr>Clinical Interview: Patient Medical History </vt:lpstr>
      <vt:lpstr>Clinical Interview: Pain &amp; Treatment History</vt:lpstr>
      <vt:lpstr>Clinical Interview: Pain &amp; Treatment History, cont’d</vt:lpstr>
      <vt:lpstr>Perform Thorough Evaluation  &amp; Assessment of Pain</vt:lpstr>
      <vt:lpstr>Assess Risk of Abuse, Including Substance Use &amp; Psychiatric Hx</vt:lpstr>
      <vt:lpstr>Risk Assessment, cont’d</vt:lpstr>
      <vt:lpstr>Risk Assessment Tools: Examples</vt:lpstr>
      <vt:lpstr>Opioid Risk Tool (ORT)</vt:lpstr>
      <vt:lpstr>Screener &amp; Opioid Assessment for Patients with Pain (SOAPP)®</vt:lpstr>
      <vt:lpstr>When to Consider a Trial of an Opioid</vt:lpstr>
      <vt:lpstr>When to Consider a Trial of an Opioid, cont’d</vt:lpstr>
      <vt:lpstr>When to Consider a Trial of an Opioid, cont’d</vt:lpstr>
      <vt:lpstr>Referring High-Risk Patients</vt:lpstr>
      <vt:lpstr>Special Considerations:  Elderly Patients</vt:lpstr>
      <vt:lpstr>Special Considerations:  Pregnant Women</vt:lpstr>
      <vt:lpstr>Special Considerations: Children (&lt;18 years)</vt:lpstr>
      <vt:lpstr>Challenge: The Friday Afternoon Patient</vt:lpstr>
      <vt:lpstr>Challenge: The Delayed Surgery</vt:lpstr>
      <vt:lpstr>PowerPoint Presentation</vt:lpstr>
      <vt:lpstr>PowerPoint Presentation</vt:lpstr>
      <vt:lpstr>Federal &amp; State Regulations</vt:lpstr>
      <vt:lpstr>Initiating Treatment</vt:lpstr>
      <vt:lpstr>ER/LA Opioid-Induced  Respiratory Depression</vt:lpstr>
      <vt:lpstr>ER/LA Opioid-Induced  Respiratory Depression</vt:lpstr>
      <vt:lpstr>Initiating &amp; Titrating:  Opioid-Naïve Patients</vt:lpstr>
      <vt:lpstr>Initiating: Opioid-Tolerant Patients</vt:lpstr>
      <vt:lpstr>Opioid Rotation</vt:lpstr>
      <vt:lpstr>Equianalgesic Doses</vt:lpstr>
      <vt:lpstr>Equianalgesic Dose Tables (EDT)</vt:lpstr>
      <vt:lpstr>Example of an EDT for Adults </vt:lpstr>
      <vt:lpstr>Limitations of EDTs</vt:lpstr>
      <vt:lpstr>Utilizing Equianalgesic Doses</vt:lpstr>
      <vt:lpstr>Guidelines for Opioid Rotation</vt:lpstr>
      <vt:lpstr>Guidelines for Opioid Rotation, cont’d If switching to methadone: </vt:lpstr>
      <vt:lpstr>Guidelines for Opioid Rotation,  cont’d</vt:lpstr>
      <vt:lpstr>Breakthrough Pain in Chronic  Pain Patients</vt:lpstr>
      <vt:lpstr>Reasons for Discontinuing  ER/LA Opioids</vt:lpstr>
      <vt:lpstr>Challenge: The Broken Stereotype</vt:lpstr>
      <vt:lpstr>Challenge: The Early Refill</vt:lpstr>
      <vt:lpstr>PowerPoint Presentation</vt:lpstr>
      <vt:lpstr>PowerPoint Presentation</vt:lpstr>
      <vt:lpstr>Informed Consent</vt:lpstr>
      <vt:lpstr>Patient-Prescriber Agreement (PPA)</vt:lpstr>
      <vt:lpstr>Consider a PPA</vt:lpstr>
      <vt:lpstr>Monitor Patients During  Opioid Therapy</vt:lpstr>
      <vt:lpstr>Monitor Patients During  Opioid Therapy, cont’d</vt:lpstr>
      <vt:lpstr>Anticipate &amp; Treat Common AEs</vt:lpstr>
      <vt:lpstr>Monitor Adherence and  Aberrant Behavior</vt:lpstr>
      <vt:lpstr>Address Aberrant Drug-Related Behavior </vt:lpstr>
      <vt:lpstr>Prescription Drug Monitoring Programs (PDMPs)</vt:lpstr>
      <vt:lpstr>PDMP Benefits</vt:lpstr>
      <vt:lpstr>PDMP Unsolicited Patient  Threshold Reports</vt:lpstr>
      <vt:lpstr>Rationale for Urine Drug Testing (UDT)</vt:lpstr>
      <vt:lpstr>Main Types of UDT Methods</vt:lpstr>
      <vt:lpstr>Detecting Opioids by UDT</vt:lpstr>
      <vt:lpstr>Interpretation of UDT Results</vt:lpstr>
      <vt:lpstr>Interpretation of UDT Results, cont’d</vt:lpstr>
      <vt:lpstr>Examples of Metabolism of Opioids</vt:lpstr>
      <vt:lpstr>Interpretation of UDT Results</vt:lpstr>
      <vt:lpstr>ER/LA Opioid Use in  Pregnant Women</vt:lpstr>
      <vt:lpstr>Be Ready to Refer</vt:lpstr>
      <vt:lpstr>Challenge: The Insistent Patient</vt:lpstr>
      <vt:lpstr>PowerPoint Presentation</vt:lpstr>
      <vt:lpstr>PowerPoint Presentation</vt:lpstr>
      <vt:lpstr>PowerPoint Presentation</vt:lpstr>
      <vt:lpstr>Counsel Patients  About Proper Use</vt:lpstr>
      <vt:lpstr>Counsel Patients About Proper Use,  cont’d</vt:lpstr>
      <vt:lpstr>Warn Patients</vt:lpstr>
      <vt:lpstr>Warn Patients, cont’d</vt:lpstr>
      <vt:lpstr>Co-Prescribing Naloxone </vt:lpstr>
      <vt:lpstr>When to Consider Co-Prescribing Naloxone:</vt:lpstr>
      <vt:lpstr>Abuse Deterrent/Tamper Resistant Opioids </vt:lpstr>
      <vt:lpstr>Protecting the Community</vt:lpstr>
      <vt:lpstr>Source of Most Recent Rx Opioids Among Past-Year Users (2011-2012)</vt:lpstr>
      <vt:lpstr>Educate Parents: Not in My House</vt:lpstr>
      <vt:lpstr>Rx Opioid Disposal</vt:lpstr>
      <vt:lpstr>Other Methods of  Opioid Disposal</vt:lpstr>
      <vt:lpstr>Prescription Drug Disposal</vt:lpstr>
      <vt:lpstr>Challenge: The Offended Patient</vt:lpstr>
      <vt:lpstr>Challenge: The Daughter’s Party</vt:lpstr>
      <vt:lpstr>PowerPoint Presentation</vt:lpstr>
      <vt:lpstr>PowerPoint Presentation</vt:lpstr>
      <vt:lpstr>General ER/LA Opioid Drug Information</vt:lpstr>
      <vt:lpstr>For Safer Use: Know Drug  Interactions, PK, &amp; PD</vt:lpstr>
      <vt:lpstr>Opioid Tolerant</vt:lpstr>
      <vt:lpstr>Key Instructions: ER/LA Opioids</vt:lpstr>
      <vt:lpstr>Key Instructions: ER/LA Opioids,  cont’d</vt:lpstr>
      <vt:lpstr>Common Drug Information for  This Class</vt:lpstr>
      <vt:lpstr>Transdermal Dosage Forms</vt:lpstr>
      <vt:lpstr>Drug Interactions Common  to this Class</vt:lpstr>
      <vt:lpstr>Drug Information Common to  This Class</vt:lpstr>
      <vt:lpstr>PowerPoint Presentation</vt:lpstr>
      <vt:lpstr>Challenge: The Patient in the ER</vt:lpstr>
      <vt:lpstr>PowerPoint Presentation</vt:lpstr>
      <vt:lpstr>Specific Characteristics</vt:lpstr>
      <vt:lpstr>Morphine Sulfate ER Capsules (Avinza)</vt:lpstr>
      <vt:lpstr>Buprenorphine Buccal Film (Belbuca)</vt:lpstr>
      <vt:lpstr>Buprenorphine Buccal Film (Belbuca) cont’d</vt:lpstr>
      <vt:lpstr>Buprenorphine Transdermal System (Butrans)</vt:lpstr>
      <vt:lpstr>Buprenorphine Transdermal System (Butrans) cont’d</vt:lpstr>
      <vt:lpstr>Methadone Hydrochloride Tablets (Dolophine)</vt:lpstr>
      <vt:lpstr>Methadone Hydrochloride Tablets (Dolophine) cont’d</vt:lpstr>
      <vt:lpstr>Fentanyl Transdermal System (Duragesic)</vt:lpstr>
      <vt:lpstr>Fentanyl Transdermal System (Duragesic), cont’d</vt:lpstr>
      <vt:lpstr>Morphine Sulfate ER-Naltrexone (Embeda)</vt:lpstr>
      <vt:lpstr>Hydromorphone Hydrochloride (Exalgo)</vt:lpstr>
      <vt:lpstr>Hydrocodone Bitartrate (Hysingla ER) </vt:lpstr>
      <vt:lpstr>Hydrocodone Bitartrate (Hysingla ER), cont’d</vt:lpstr>
      <vt:lpstr>Morphine Sulfate (Kadian)</vt:lpstr>
      <vt:lpstr>Morphine Sulfate (MorphaBond)</vt:lpstr>
      <vt:lpstr>Morphine Sulfate (MS Contin)</vt:lpstr>
      <vt:lpstr>Tapentadol (Nucynta ER)</vt:lpstr>
      <vt:lpstr>Oxymorphone Hydrochloride (Opana ER)</vt:lpstr>
      <vt:lpstr>Oxycodone Hydrochloride (OxyContin)  </vt:lpstr>
      <vt:lpstr>Oxycodone Hydrochloride (OxyContin) con’t  </vt:lpstr>
      <vt:lpstr>Oxycodone Hydrochloride/Naloxone Hydrochloride (Targiniq ER)</vt:lpstr>
      <vt:lpstr>Hydrocodone Bitartrate (Zohydro ER)</vt:lpstr>
      <vt:lpstr>Naloxone (Narcan)</vt:lpstr>
      <vt:lpstr>Summary</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Slideshow Here</dc:title>
  <dc:creator>Allison Bauer</dc:creator>
  <cp:lastModifiedBy>Janice Petersen</cp:lastModifiedBy>
  <cp:revision>1107</cp:revision>
  <cp:lastPrinted>2016-08-05T13:31:15Z</cp:lastPrinted>
  <dcterms:created xsi:type="dcterms:W3CDTF">2016-03-11T17:36:29Z</dcterms:created>
  <dcterms:modified xsi:type="dcterms:W3CDTF">2016-12-07T22:08:37Z</dcterms:modified>
</cp:coreProperties>
</file>